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63" r:id="rId4"/>
    <p:sldId id="264" r:id="rId5"/>
    <p:sldId id="266" r:id="rId6"/>
    <p:sldId id="267" r:id="rId7"/>
    <p:sldId id="265" r:id="rId8"/>
    <p:sldId id="268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66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877" autoAdjust="0"/>
    <p:restoredTop sz="94918" autoAdjust="0"/>
  </p:normalViewPr>
  <p:slideViewPr>
    <p:cSldViewPr>
      <p:cViewPr>
        <p:scale>
          <a:sx n="100" d="100"/>
          <a:sy n="100" d="100"/>
        </p:scale>
        <p:origin x="-438" y="-1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VY_32_INOVACE_31_Vl-Olomoucký kraj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Prezentace</a:t>
          </a:r>
          <a:r>
            <a:rPr lang="cs-CZ" sz="2000" dirty="0" smtClean="0"/>
            <a:t>, výklad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VY_32_INOVACE_31_Vl-Olomoucký kraj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Prezentace</a:t>
          </a:r>
          <a:r>
            <a:rPr lang="cs-CZ" sz="2000" kern="1200" dirty="0" smtClean="0"/>
            <a:t>, výklad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6-10T13:50:00.129"/>
    </inkml:context>
    <inkml:brush xml:id="br0">
      <inkml:brushProperty name="width" value="0.08819" units="cm"/>
      <inkml:brushProperty name="height" value="0.35278" units="cm"/>
      <inkml:brushProperty name="color" value="#1F497D"/>
      <inkml:brushProperty name="tip" value="rectangle"/>
      <inkml:brushProperty name="rasterOp" value="maskPen"/>
    </inkml:brush>
  </inkml:definitions>
  <inkml:trace contextRef="#ctx0" brushRef="#br0">17165 7888,'0'0,"25"0,0 0,-25 0,25 0,-25 0,24 0,1 0,-25 0,25 0,-25 25,25-25,-25 0,25 24,-1-24,-24 25,25-25,-25 0,25 25,0-25,-25 25,0 0,0-25,0 25,0-25,0 24,0-24,0 25,0 0,0 25,-25-50,25 24,0-24,-25 25,25 0,0-25,0 25,0-25,0 49,0-49,0 25,0-25,-25 50,1-25,24-25,0 49,0-49,0 25,0-25,0 50,0-50,0 24,0-24,0 25,0 0,24 0,-24-25,25 25,-25-1,0-24,50 0,-50 25,25-25,-25 25,24 0,1 0,-25-25,0 49,0-49,0 25,0-25,0 50,0-50,0 24,0-24,0 50,0-50,0 25,0-25,0 25,0 0,0-25,0 24,0-24,0 25,0-25,0 25,0 0,0-25,0 25,0-1,0 1,0-25,0 25,0 0,0 0,0-25,0 49,25-24,-25-25,25 25,-25 0,25-25,-25 0,24 24,-24-24,25 25,-25-25,25 25,-25-25,25 25,-25 24,0-49,0 25,0-25,0 50,0-50,0 25,0-25,0 49,0-49,0 25,0-25,0 50,0-26,0-24,0 50,25-50,-25 25,25-25,-25 25,24-1,-24-24,25 25,0 0,-25 0,25-25,-25 25,0-25,0 49,25-49,-25 25,24-25,1 0,-25 0,25 0,0 0,0 25,-25-25,49 25,-49-25,25 25,-25-25,25 24,0 1,-1-25,-24 25,0-25,0 50,0-50,25 24,-25-24,0 50,25-50,-25 25,25 0,-25-1,0-24,25 25,-1-25,-24 0,25 25,-25-25,50 0,-50 0,25 25,-25 0,24-25,-24 0,25 24,0-24,-25 25,25 0,-25-25,25 0,-25 25,24-25,1 25,-25-25,25 0,-25 0,25 24,0 1,-25-25,24 0,-24 25,25-25,-25 25,25-25,0 25,-25-1,0-24,25 25,-25 0,0-25,0 25,24-25,1 25,-25-1,0 1,0-25,25 25,-25 0,0 0,0-25,0 24,0 1,0 0,0-25,0 25,0 0,0 0,0-25,0 24,0 1,0 0,0-25,0 25,0 0,0-1,0-24,0 25,0 0,0 0,0-25,0 25,0-1,0 1,0-25,0 25,0 0,0 0,0-25,0 24,0 1,0 0,25 0,0 0,-25-25,25 24,-1 1,-24 0,25-25,-25 25,0-25,0 25,0-1,0 1,0-25,0 25,0 0,0 0,0-25,0 24,0 1,0-25,0 25,0-25,0 25,0 0,0-1,0-24,0 25,0-25,0 25,0 0,0-25,0 25,0-25,0 25,0-25,0 24,0 1,0 0,0-25,0 25,25 0,0-25,-25 24,0-24,0 50,0-25,0 0,25-25,-25 24,0 1,0 0,0-25,24 25,-24 0,0-25,25 24,0-24,-25 0,25 0,0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6-10T13:50:21.665"/>
    </inkml:context>
    <inkml:brush xml:id="br0">
      <inkml:brushProperty name="width" value="0.08819" units="cm"/>
      <inkml:brushProperty name="height" value="0.35278" units="cm"/>
      <inkml:brushProperty name="color" value="#1F497D"/>
      <inkml:brushProperty name="tip" value="rectangle"/>
      <inkml:brushProperty name="rasterOp" value="maskPen"/>
    </inkml:brush>
  </inkml:definitions>
  <inkml:trace contextRef="#ctx0" brushRef="#br0">20911 11509,'0'0,"0"0,-25 0,25 0,-25-24,25 24,0-25,-25 25,25-25,-25 0,25 25,-24 0,24 0,-25 0,25 25,-25-25,0 25,25-25,-25 0,1 25,-1-25,0 0,0 0,25 0,-25 0,-24-25,49 25,-25-25,0 25,25-25,-25 25,25 0,-49 0,49 0,-25 0,25 0,-25 0,25 0,-25 0,1 0,24 0,-25 0,0 0,0 0,25 0,-25 0,1 0,-1 0,0 0,25 0,-25 25,0-25,25 25,-24-25,24 49,-25-49,0 25,25 0,0-25,-25 25,25-25,-25 0,25 0,-24 25,-1-25,25 24,-25-24,25 0,-25 25,0-25,0 0,25 0,-24 0,-1 0,0 0,25 0,-25 0,0 0,1 0,-1 25,0-25,25 25,-25 0,25-25,-25 24,25-24,-24 25,24-25,0 25,-25 0,25-25,-25 25,25-25,-25 0,0 24,25 1,-24-25,-1 25,0-25,25 0,-25 0,0 0,1 0,24 0,-25 0,0 0,0 0,25 0,-25 25,25 0,-24-25,-1 0,25 0,-25 24,25-24,-25 25,25 0,-25-25,1 25,24-25,0 25,0-1,0 1,0-25,-25 25,25-25,0 25,0 0,0-25,0 25,0-25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6-10T13:51:17.512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18554 10988,'0'0,"0"0,25 25,0-25,0 0,-25 0,49 25,-49-25,25 50,0-26,-25 1,0-25,0 25,0 0,0-25,0 25,0 0,-25-25,25 24,0-24,-25 0,0 0,1 0,24 0,-25 0,0 0,0 0,25 0,-25 0,1 0,24-24,0-1,-25 25,25-25,0 25,0-25,0 25,0-25,0 0,25 1,-25 24,49 0,-49 0,25 0,-25 0,50 0,-50 0,24 0,-24 0,0-25,0 25,-24 0,-1-25,25 25,-25 0,25 0,-25 0,0 0,1 0,24 0,0 25,0-25,0 25,0-1,0 1,0-25,24 25,1-25,-25 0,25 0,-25 0,50 0,-50 0,24 0,-24 0,50 0,-50 25,0-25,0 25,0 0,-25-25,0 0,25 0,-24 0,-1 0,0 0</inkml:trace>
  <inkml:trace contextRef="#ctx0" brushRef="#br0" timeOffset="4296.2458">21456 15056,'-24'0,"24"0,-25 25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6-10T14:55:30.790"/>
    </inkml:context>
    <inkml:brush xml:id="br0">
      <inkml:brushProperty name="width" value="0.08819" units="cm"/>
      <inkml:brushProperty name="height" value="0.35278" units="cm"/>
      <inkml:brushProperty name="color" value="#00B050"/>
      <inkml:brushProperty name="tip" value="rectangle"/>
      <inkml:brushProperty name="rasterOp" value="maskPen"/>
    </inkml:brush>
  </inkml:definitions>
  <inkml:trace contextRef="#ctx0" brushRef="#br0">17488 6945,'0'0,"0"-24,0-1,0 25,-25 0,0 0,0 0,25 0,-25 0,25 25,-24-25,-1 0,25 24,-25-24,25 25,0-25,0 25,0 0,0 0,-25-25,25 24,-25 1,25-25,0 25,-24-25,24 25,0 0,-25-1,25-24,0 25,0 0,-25 0,25-25,0 25,0-1,0 1,0-25,0 25,0 0,-25 0,25-25,0 24,0 1,0 0,0-25,0 25,0 0,0-1,0-24,0 25,-25-25,25 25,0 0,0-25,-24 25,24-1,0 1,0-25,0 25,0 0,0 0,-25-25,25 24,0 1,0 0,0-25,0 25,0 0,0-1,0-24,0 25,0 0,0 0,0-25,0 25,0 0,0-25,-25 49,25-49,-50 0,26 0,24 0,-25 25,0 0,25-25,-25 25,25-25,-25 24,25-24,-24 25,24 0,0 0,0-25,0 25,0-1,0 1,0-25,0 25,0 0,-25-25,25 0,0 25,0-25,-25 24,25 1,0 0,0-25,0 25,0 0,0-25,0 24,0-24,0 25,0-25,0 50,0-50,0 25,0-25,0 49,0-49,25 25,-25-25,0 25,0 0,25-25,-1 0,-24 24,0-24,0 50,0-50,25 25,-25-25,0 49,0-49,0 25,0-25,0 50,0-50,0 25,0-25,0 49,0-49,0 25,0-25,0 50,0-50,0 25,0-25,0 24,0-24,0 25,0 0,0-25,0 25,0 0,0-1,0-24,0 25,0 0,0 0,0-25,0 25,0-1,0 1,0-25,0 25,0 0,0 0,0-25,0 24,0 1,0 0,50 0,-50-25,25 25,-1-1,-24 26,0-25,25 0,-25-1,0-24,0 25,0 0,0 0,0-25,0 25,0-1,0 1,0-25,0 25,0 0,25-25,0 25,-25-25,25 25,-25-1,24-24,-24 25,25-25,-25 25,25 0,-25 24,0-49,0 25,25 0,-25 0,0 0,25-25,-25 24,0 1,0-25,24 25,-24 0,0 0,0-25,0 24,0 1,0-25,0 25,0 0,0-25,0 25,0-25,0 49,-74-49,74 25,-25 0,25-25,-25 25,1-25,24 0,-25 0,0 0,0 24,25 1,0-25,0 25,0-25,0 25,25-25,-25 25,0-1,0-24,0 25,25 0,0 0,-1-25,-24 25,50-1,-50 1,-25-25,25 25,-25-25,25 25,-24 0,-26-25,25 0,25 24,0-24,0 50,0-25,0 0,0-25,0 25,0-1,0-24,0 25,0 0,-25 25,25-50,0 24,0 1,0 0,0-25,0 25,0 0,0-1,0-24,0 25,0 0,0 0,0-25,0 0,25 0,0 25,0-25,0 0,-1 0,1 0,0 0,-25 0,0 0,0 24,-25 1,25-25,0 25,-25-25,1 25,24 0,0-25,0 24,0 1,0 0,0-25,0 25,0 0,0-1,0-24,0 25,0 0,0 0,0-25,0 25,0-1,0 1,0-25,0 25,0 0,0 0,0-1,0 1,0 0,0-25,0 25,0 0,0 24,0-49,0 25,0-25,0 25,0-25,0 25,0 0,0-1,24-24,-24 25,0 25,50-25,-50 24,0-49,25 25,0 0,-25 0,0-25,0 24,24-24,-24 0,25 0,0 0,0 25,-25-25,49 0,-49 0,25 0,-25 0,25 0,0 0,0 0,-25 0,24 0,1 0,0 0,-25-25,0 25,0-24,0-1,25 0,-25 25,0-25,0 0,25 1,-25-1,0 0,0 0,0 25,0-25,0 1,0-1,49-25,-49 50,0-25,0 1,0 24,0-25,0 25,0-25,0 25,0-25,0 0,0 0,0 25,0-24,0-1,-25 0,25 0,-49 25,49 0,-25 0,25 0,-25 0,0 0,1 0,48 25,-24-25,50 0,-25 0,-25 0,49 25,-24-25,0 25,-25-25,25 0,-25 24,25-24,-25 25,0 0,0-25,25 25,-1-25,-24 25,0-25,0 25,0-1,0-24,0 25,0 0,25 0,-25-25,0 25,0-1,0 1,0-25,0 25,0 0,25 0,0-25,-25 0,25 0,-25 0,49 0,-49 24,25-24,-25 0,25 0,-25 0,25 0,-1 25,1 0,-25-25,0 25,0 0,0-1,0-24,0 50,0-50,0 25,0-25,0 25,0-25,0 24,25 1,0-25,-25 25,25-25,-1 0,1 25,-25-25,25 25,-25-25,50 0,-50 24,24-24,1 0,0 0,-25 25,25-25,-25 25,25-25,-1 25,-24-25,0 25,0-25,0 24,0 1,0 0,0-25,0 25,0 0,0-25,0 24,0-24,0 25,0 0,25 0,-25-25,25 25,-25-25,25 25,0-1,-25-24,24 0,-24 0,25 25,0-25,0 0,-25 0,25 0,-1 0,1 0,-25 0,25 0,0 0,0 0,-25 0,24 0,-24 0,25 0,0 0,-25-25,25 25,0 0,0 0,-25 0,24-24,-24 24,0-25,25 25,0-25,-25 25,25-25,0 0,-1 25,-24-25,25 1,-25 24,25 0,0-25,-25 25,0-25,25 25,-25-50,0 50,0-24,0 24,0-50,0 50,0-25,0 25,0-49,0 49,24-50,-24 50,0-25,25 25,-25-25,25 25,-25-24,0-1,50 25,-50-25,24 25,-48-50,24 50,0-24,0 24,-25-25,0 25,0 0,25 0,-25 0,1 0,-1 0,25 0,0 0,0 0,25 0,-1 0,-24 0,25 0,0 0,25 0,49 99,-50-74,-49-25,25 49,0-49,0 50,0-50,-25 0,24 0,1 0,0 0,-25 0,25 0,0 0,-25 0,0-50,0 50,0-24,0 24,0-50,0 50,24-25,-24 25,25-25,0 25,-25 0,25 0,-25 0,25 0,-25 0,49 0,-49-24,25 24,-25-25,50 25,-50 0,25 0,-25-25,24 0,1 0,0 25,-25-49,0 24,0 0,0 0,0 25,50 0,-50 0,24 0,-24 0,50 0,-50 0,25 0,-25 0,49 0,-49-24,25 24,-25-25,25 25,0-25,0 25,-25-25,0 0,0 1,0 24,0-25,0 0,0 25,0-25,0 25,0 0,49 0,-49 0,25 0,-25 0,50 0,-50 0,24 0,-24 0,50 0,-50 0,25 0,-25 0,49 0,-24-25,0 0,0 25,0-24,-25 24,0-25,24 0,-24 25,0-25,0 25,0-25,25 1,0-26,0 50,-25-25,25 25,-25-25,0 25,0-24,24-1,-24 0,0 0,25 25,-25-25,0 25,0-24,25-1,0 0,-25 25,25-25,-25 25,49-25,-49 25,25 0,0 0,0 0,-25 0,49-24,-49 24,25 0,-25 0,25 0,-25-25,0 25,0-25,0 0,0-24,0 49,0-25,-25-25,0 50,25-25,0 1,0-1,0 25,0-25,-24 0,24 25,0-25,-25 25,0-24,25 24,-25 0,25 0,-25-25,1 0,24 25,0-25,0 0,0 0,0 25,0-24,0-1,0 0,0 25,0-25,-25 25,25-25,0 1,-25 24,25-25,0 25,0-25,-25 25,0-50,0 50,25-24,0-1,0 25,-24-25,-1 25,25 0,-25 0,25 0,-25 0,0 0,25 0,-24 0,24 0,-50 0,50 0,-25-25,25 25,0-25,0 1,0-1,0 25,0-25,0 0,0 0,0 25,0-24,-25-1,25 25,-24 0,-1 0,25 0,-25 0,0 0,0 0,25 0,-24-25,24 25,0-50,-25 50,25-24,-25 24,25-25,-25 0,0-25,25 50,0-24,0-1,0 0,0 25,0-25,0 0,0 1,0-1,-24 0,24 25,0-25,-25 0,0 1,25 24,-25-25,25 25,-49 0,49-25,-25 25,25 0,-50 0,50 0,-25 0,25 0,-49 0,49 0,-25 0,25 0,-50 0,50 0,-24 0,24 0,-50 0,50 0,-25 0,25 0,-50 0,50 0,-24 0,24 0,-25 0,0 0,25 0,-25-25,25 25,-25 0,25-25,-24 25,-1 0,25 0,-25 0,0-25,0 25,1-24,24 24,-25 0,0 0,25-25,-25 25,25 0,-25-25,1 25,24 0,-25 0,0 0,0 0,25 0,-25-25,25 0,-24 25,24-24,0-1,-25 0,0 25,25-25,-50 25,26-25,24 1,-25 24,0 0,25 0,-25 0,0 0,1 0,24 0,-25 0,0 0,0 0,25-25,-49 0,49 25,-25-25,25 25,0-25,-25 25,25-24,-25-1,25 25,-25-25,25 25,-49-50,49 50,-25 0,25 0,-25 0,0 0,25 0,-25 0,25 0,-24 0,-1 0,0-24,0 24,0 0,1-50,24 50,-25-25,0 0,25 25,0-24,-25 24,25-25,0 25,0-25,0 0,0 25,0-25,0 1,0-1,0 25,0-25,0 25,0-25,25 0,0 25,0-24,-25-1,0 0,0 25,0-25,0-25,0 50,0-24,-25-1,25 0,-25 0,25 0,0 25,0-24,0 24,0-25,0 0,0 0,0 25,0-25,-25 1,25 24,0-25,0 25,0-25,0 0,0 0,0 25,0-49,0 49,0-25,0 25,0-25,25 25,-25-25,0 1,25 24,-25-25,0 25,25-25,-25 0,0 25,0-25,0 1,0-1,24 0,-24 0,0 0,0 25,0-24,0-1,0 0,0 25,0-25,0 0,0 1,0 24,0-25,0 0,0 0,0 25,0-25,0 25,0-25,0 1,0 24,0-25,0 0,0 0,0 25,0-25,0-24,0 49,25-25,-25 25,25 0,-25 0,25 0,0 0,-1 0,-24-25,0 0,0 25,0-24,0-1,0 0,0 25,0-25,0 0,0 1,0 24,0-25,0 0,0 0,0 25,0-25,0 1,0-1,0 25,0-25,0 0,0 0,0 25,-24-24,24-1,0 0,0 25,24 0,-24 0,25 0,0 0,0 0,-25 0,25 0,-1 0,-24 0,25 0,-25-25,25 25,-25-25,0 25,25-24,0-1,-25 0,0 25,0-25,0 0,0 25,0-24,25 24,-1-25,1 25,-25-25,25 25,0 0,0 0,-25 0,24 0,1 0,0-25,-25 25,0-25,0 1,0-1,0 25,0-25,0 0,0 0,0 25,0-25,0 1,25 24,0 0,-1 0,-24 0,25 0,0 0,0 0,-25-25,0 25,0-25,0 25,0-50,0 50,0-24,0 24,0-50,0 50,0-25,0 25,0-25,0 1,0 24,-25-25,25 25,-25-25,25 25,-49 0,24-25,0 25,25 0,-25-25,25 1,-25 24,25-25,0 25,-24-25,-1 25,25-50,0 50,0-24,0 24,0-50,0 50,0-25,-25 25,25-25,-25 1,0 24,25-25,-24 25,24 0,-25-25,25 25,-25 0,0-25,25 25,-25-25,25 25,-49 0,49 0,-25 0,25-24,-25 24,0 0,0 0,25-25,-24 0,24 25,0-25,-25-24,0 49,0-25,25 0,0 25,-25-25,25 25,-24 0,-1 0,0 0,0-25,-24-24,49 49,-25 0,0 0,0 0,0-25,1 25,-1 0,25 0,-25 0,0-25,25 0,-25 25,25-25,-24 25,24-24,-25-1,0 25,25-25,-25 25,25-25,-25 25,1-25,-1 1,25 24,-25 0,0 0,25 0,-25-25,1 25,-1-25,0 25,25 0,-25 0,0-25,1 25,-1 0,0-25,25 1,0 24,0-25,-25 25,0 0,25 0,-49-25,24 0,25 25,-25 0,25 0,-25 0,0-25,-24 25,49 0,-25 0,25 0,-50 0,50 0,-24 0,24 0,-50 0,50 0,-25 0,25 0,-49 0,49 0,-25 25,25-25,0 25,0 0,0 0,0-25,0 24,0 1,0 0,0-25,0 25,0 0,0-1,0-24,0 25,0 0,0 0,25 24,-25-49,0 25,24 0,-24 0,25-25,0 25,-25-1,0-24,25 25,-25-25,0 25,25-25,-1 25,-24 0,0 0,25-25,0 49,-25-49,25 25,-25 0,25 0,-1-1,1 1,-25-25,0 50,0-50,25 25,-25-25,0 24,0 1,25 0,0-25,-25 25,0-25,0 25,24-1,-24-24,25 25,0-25,-25 25,0-25,25 25,-25 24,25-24,0-25,-25 25,0-25,0 25,0 0,0-25,-25 24,25-24,0 25,0-25,-25 25,25-25,-25 25,0-25,25 0,-25 0,1 0,-1 0,25 0,-25 0,25 0,-25 0,25 0,-25 0,1 0,-1 0,25 25,-25-25,25 24,0 1,-25 0,25-25,0 25,0 0,0-1,0-24,0 25,0 0,0 0,0-25,-25 25,25 0,0-25,-24 24,24-24,-25 25,0-25,25 25,-25 0,25-25,-25 25,1-25,24 24,0-24,0 25,-25 0,25 0,0-25,0 25,-50-1,50 1,0 0,0-25,0 25,0 0,0-1,0-24,0 25,0 0,0 0,0-25,0 25,0-1,-25 1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emf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emf"/><Relationship Id="rId5" Type="http://schemas.openxmlformats.org/officeDocument/2006/relationships/customXml" Target="../ink/ink2.xml"/><Relationship Id="rId10" Type="http://schemas.openxmlformats.org/officeDocument/2006/relationships/image" Target="../media/image6.emf"/><Relationship Id="rId4" Type="http://schemas.openxmlformats.org/officeDocument/2006/relationships/image" Target="../media/image3.emf"/><Relationship Id="rId9" Type="http://schemas.openxmlformats.org/officeDocument/2006/relationships/customXml" Target="../ink/ink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Olomouc-Horn%C3%AD_n%C3%A1m%C4%9Bst%C3%AD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Large_very_white_stalagmite.jpg" TargetMode="External"/><Relationship Id="rId4" Type="http://schemas.openxmlformats.org/officeDocument/2006/relationships/hyperlink" Target="http://cs.wikipedia.org/wiki/Soubor:Bouzov,_hrad_(03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7370706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použitelný na interaktivní tabuli</a:t>
            </a:r>
          </a:p>
          <a:p>
            <a:r>
              <a:rPr lang="cs-CZ" dirty="0" smtClean="0"/>
              <a:t>Člověk a jeho svět - Místo, kde žijeme, Vlastivěda</a:t>
            </a:r>
          </a:p>
          <a:p>
            <a:r>
              <a:rPr lang="cs-CZ" dirty="0" smtClean="0"/>
              <a:t>Olomoucký kraj</a:t>
            </a:r>
          </a:p>
          <a:p>
            <a:r>
              <a:rPr lang="cs-CZ" dirty="0" smtClean="0"/>
              <a:t>Pro 4.a 5.ročník ZŠ </a:t>
            </a:r>
          </a:p>
          <a:p>
            <a:r>
              <a:rPr lang="cs-CZ" dirty="0" smtClean="0"/>
              <a:t>Orientace na mapě, krajské město, řeky,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hospodářství, zajímavosti kraje, osobnosti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4192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Dana\Desktop\certifikát 006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18" t="3801" r="4959" b="5494"/>
          <a:stretch/>
        </p:blipFill>
        <p:spPr bwMode="auto">
          <a:xfrm rot="5400000">
            <a:off x="959231" y="-1147422"/>
            <a:ext cx="7225546" cy="9144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" name="Rukopis 1"/>
              <p14:cNvContentPartPr/>
              <p14:nvPr/>
            </p14:nvContentPartPr>
            <p14:xfrm>
              <a:off x="6159810" y="2940099"/>
              <a:ext cx="714960" cy="1714680"/>
            </p14:xfrm>
          </p:contentPart>
        </mc:Choice>
        <mc:Fallback xmlns="">
          <p:pic>
            <p:nvPicPr>
              <p:cNvPr id="2" name="Rukopis 1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143970" y="2876739"/>
                <a:ext cx="746640" cy="1841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" name="Rukopis 2"/>
              <p14:cNvContentPartPr/>
              <p14:nvPr/>
            </p14:nvContentPartPr>
            <p14:xfrm>
              <a:off x="6840360" y="4104546"/>
              <a:ext cx="687960" cy="304200"/>
            </p14:xfrm>
          </p:contentPart>
        </mc:Choice>
        <mc:Fallback xmlns="">
          <p:pic>
            <p:nvPicPr>
              <p:cNvPr id="3" name="Rukopis 2"/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824520" y="4041186"/>
                <a:ext cx="719640" cy="430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4" name="Rukopis 3"/>
              <p14:cNvContentPartPr/>
              <p14:nvPr/>
            </p14:nvContentPartPr>
            <p14:xfrm>
              <a:off x="6613871" y="3995549"/>
              <a:ext cx="1071720" cy="1473840"/>
            </p14:xfrm>
          </p:contentPart>
        </mc:Choice>
        <mc:Fallback xmlns="">
          <p:pic>
            <p:nvPicPr>
              <p:cNvPr id="4" name="Rukopis 3"/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604511" y="3986189"/>
                <a:ext cx="1090440" cy="1492560"/>
              </a:xfrm>
              <a:prstGeom prst="rect">
                <a:avLst/>
              </a:prstGeom>
            </p:spPr>
          </p:pic>
        </mc:Fallback>
      </mc:AlternateContent>
      <p:sp>
        <p:nvSpPr>
          <p:cNvPr id="5" name="TextovéPole 4"/>
          <p:cNvSpPr txBox="1"/>
          <p:nvPr/>
        </p:nvSpPr>
        <p:spPr>
          <a:xfrm>
            <a:off x="6435195" y="2601551"/>
            <a:ext cx="962123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J</a:t>
            </a:r>
            <a:r>
              <a:rPr lang="cs-CZ" dirty="0" smtClean="0"/>
              <a:t>eseníky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21820" y="3428107"/>
            <a:ext cx="1012686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Morava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84340" y="4271937"/>
            <a:ext cx="734304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Bečva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3214" y="4097673"/>
            <a:ext cx="112860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Olomouc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0" y="129406"/>
            <a:ext cx="47797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perspectiveContrastingRightFacing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Olomoucký kraj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28366" y="2970883"/>
            <a:ext cx="3600922" cy="923330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perspectiveHeroicExtremeLeftFacing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/>
                <a:solidFill>
                  <a:schemeClr val="accent3"/>
                </a:solidFill>
              </a:rPr>
              <a:t>zemědělství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7807" y="1678221"/>
            <a:ext cx="5690982" cy="92333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none" lIns="91440" tIns="45720" rIns="91440" bIns="45720">
            <a:spAutoFit/>
            <a:scene3d>
              <a:camera prst="perspectiveContrastingRightFacing"/>
              <a:lightRig rig="threePt" dir="t"/>
            </a:scene3d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krápníkové jeskyně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81708" y="4533107"/>
            <a:ext cx="375109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isometricRightUp"/>
              <a:lightRig rig="threePt" dir="t"/>
            </a:scene3d>
          </a:bodyPr>
          <a:lstStyle/>
          <a:p>
            <a:pPr algn="ctr"/>
            <a:r>
              <a:rPr lang="cs-CZ" sz="54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</a:t>
            </a:r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rad Bouzov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933961" y="2324552"/>
            <a:ext cx="16914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perspectiveHeroicExtremeLeftFacing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lázně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6" name="Rukopis 15"/>
              <p14:cNvContentPartPr/>
              <p14:nvPr/>
            </p14:nvContentPartPr>
            <p14:xfrm>
              <a:off x="6054480" y="1901880"/>
              <a:ext cx="1554120" cy="2893680"/>
            </p14:xfrm>
          </p:contentPart>
        </mc:Choice>
        <mc:Fallback xmlns="">
          <p:pic>
            <p:nvPicPr>
              <p:cNvPr id="16" name="Rukopis 15"/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6038640" y="1838520"/>
                <a:ext cx="1585800" cy="3020760"/>
              </a:xfrm>
              <a:prstGeom prst="rect">
                <a:avLst/>
              </a:prstGeom>
            </p:spPr>
          </p:pic>
        </mc:Fallback>
      </mc:AlternateContent>
      <p:sp>
        <p:nvSpPr>
          <p:cNvPr id="17" name="TextovéPole 16"/>
          <p:cNvSpPr txBox="1"/>
          <p:nvPr/>
        </p:nvSpPr>
        <p:spPr>
          <a:xfrm>
            <a:off x="5403565" y="-58323"/>
            <a:ext cx="374185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Hospodářství  je zaměřeno na …………………… .</a:t>
            </a:r>
          </a:p>
          <a:p>
            <a:r>
              <a:rPr lang="cs-CZ" dirty="0" smtClean="0"/>
              <a:t>V kraji se nachází …………………jeskyně </a:t>
            </a:r>
          </a:p>
          <a:p>
            <a:r>
              <a:rPr lang="cs-CZ" dirty="0" smtClean="0"/>
              <a:t>a pohádkový……… …………….. .</a:t>
            </a:r>
          </a:p>
          <a:p>
            <a:r>
              <a:rPr lang="cs-CZ" dirty="0" smtClean="0"/>
              <a:t> Kraj proslavily ………… 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Řeky: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Pohoří:</a:t>
            </a:r>
          </a:p>
          <a:p>
            <a:r>
              <a:rPr lang="cs-CZ" dirty="0" smtClean="0"/>
              <a:t>                        Krajské město: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4823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6" grpId="0"/>
      <p:bldP spid="12" grpId="0" animBg="1"/>
      <p:bldP spid="13" grpId="0" animBg="1"/>
      <p:bldP spid="14" grpId="0"/>
      <p:bldP spid="15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Dana\Desktop\certifikát 006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662" t="16338" r="23843" b="58373"/>
          <a:stretch/>
        </p:blipFill>
        <p:spPr bwMode="auto">
          <a:xfrm rot="5400000">
            <a:off x="2380025" y="33292"/>
            <a:ext cx="6858000" cy="6732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Vývojový diagram: magnetický disk 1"/>
          <p:cNvSpPr/>
          <p:nvPr/>
        </p:nvSpPr>
        <p:spPr>
          <a:xfrm>
            <a:off x="5889407" y="4493537"/>
            <a:ext cx="288032" cy="288032"/>
          </a:xfrm>
          <a:prstGeom prst="flowChartMagneticDisk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96514" y="144530"/>
            <a:ext cx="25813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Krajské město 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29496" y="3835733"/>
            <a:ext cx="20794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Olomouc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14" y="723549"/>
            <a:ext cx="3153315" cy="3717031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317145" y="1124744"/>
            <a:ext cx="3660297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Sloup Nejsvětější </a:t>
            </a:r>
            <a:r>
              <a:rPr lang="cs-CZ" sz="2800" dirty="0"/>
              <a:t>T</a:t>
            </a:r>
            <a:r>
              <a:rPr lang="cs-CZ" sz="2800" dirty="0" smtClean="0"/>
              <a:t>rojice</a:t>
            </a:r>
            <a:endParaRPr lang="cs-CZ" sz="28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6899" y="3533897"/>
            <a:ext cx="3017912" cy="3214151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39552" y="5847515"/>
            <a:ext cx="1990417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/>
              <a:t>h</a:t>
            </a:r>
            <a:r>
              <a:rPr lang="cs-CZ" sz="2800" dirty="0" smtClean="0"/>
              <a:t>rad Bouzov</a:t>
            </a:r>
            <a:endParaRPr lang="cs-CZ" sz="2800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659708"/>
            <a:ext cx="1484619" cy="2741859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4909753" y="6139902"/>
            <a:ext cx="4061689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Javoříčské a </a:t>
            </a:r>
            <a:r>
              <a:rPr lang="cs-CZ" sz="2400" dirty="0" err="1" smtClean="0"/>
              <a:t>Mladečské</a:t>
            </a:r>
            <a:r>
              <a:rPr lang="cs-CZ" sz="2400" dirty="0" smtClean="0"/>
              <a:t> jeskyně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1054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1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Dana\AppData\Local\Microsoft\Windows\Temporary Internet Files\Content.IE5\DTN9SG4X\MC9003470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010" y="371666"/>
            <a:ext cx="3240360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Dana\AppData\Local\Microsoft\Windows\Temporary Internet Files\Content.IE5\G1KSBV0M\MC900441824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293096"/>
            <a:ext cx="2736304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Dana\AppData\Local\Microsoft\Windows\Temporary Internet Files\Content.IE5\G1KSBV0M\MP9004483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0052" y="3609020"/>
            <a:ext cx="1944216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Dana\AppData\Local\Microsoft\Windows\Temporary Internet Files\Content.IE5\JVIDBBPQ\MP900448409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4374" y="404045"/>
            <a:ext cx="4067944" cy="2165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514" y="4402237"/>
            <a:ext cx="1871489" cy="20859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95" t="23681" r="23931" b="14655"/>
          <a:stretch/>
        </p:blipFill>
        <p:spPr bwMode="auto">
          <a:xfrm>
            <a:off x="2283538" y="3785239"/>
            <a:ext cx="2200836" cy="2812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11560" y="2861909"/>
            <a:ext cx="46919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/>
                <a:solidFill>
                  <a:schemeClr val="accent3"/>
                </a:solidFill>
              </a:rPr>
              <a:t>ÚRODNÁ HANÁ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875045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617469"/>
            <a:ext cx="3240360" cy="395164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80112" y="508030"/>
            <a:ext cx="29320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ČESKÝ MALÍŘ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113709" y="231031"/>
            <a:ext cx="534588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OSOBNOST KRAJE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Vývojový diagram: spojnice 4"/>
          <p:cNvSpPr/>
          <p:nvPr/>
        </p:nvSpPr>
        <p:spPr>
          <a:xfrm>
            <a:off x="5688196" y="2852936"/>
            <a:ext cx="457200" cy="457200"/>
          </a:xfrm>
          <a:prstGeom prst="flowChartConnector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5"/>
          <p:cNvSpPr/>
          <p:nvPr/>
        </p:nvSpPr>
        <p:spPr>
          <a:xfrm>
            <a:off x="5230996" y="2852936"/>
            <a:ext cx="457200" cy="457200"/>
          </a:xfrm>
          <a:prstGeom prst="flowChartConnector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6"/>
          <p:cNvSpPr/>
          <p:nvPr/>
        </p:nvSpPr>
        <p:spPr>
          <a:xfrm>
            <a:off x="6213185" y="2860196"/>
            <a:ext cx="457200" cy="457200"/>
          </a:xfrm>
          <a:prstGeom prst="flowChartConnector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nice 7"/>
          <p:cNvSpPr/>
          <p:nvPr/>
        </p:nvSpPr>
        <p:spPr>
          <a:xfrm>
            <a:off x="6679839" y="2860196"/>
            <a:ext cx="457200" cy="457200"/>
          </a:xfrm>
          <a:prstGeom prst="flowChartConnector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7140181" y="2860196"/>
            <a:ext cx="457200" cy="457200"/>
          </a:xfrm>
          <a:prstGeom prst="flowChartConnector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nice 9"/>
          <p:cNvSpPr/>
          <p:nvPr/>
        </p:nvSpPr>
        <p:spPr>
          <a:xfrm>
            <a:off x="7140181" y="2402996"/>
            <a:ext cx="457200" cy="457200"/>
          </a:xfrm>
          <a:prstGeom prst="flowChartConnector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nice 10"/>
          <p:cNvSpPr/>
          <p:nvPr/>
        </p:nvSpPr>
        <p:spPr>
          <a:xfrm>
            <a:off x="7140181" y="1945796"/>
            <a:ext cx="457200" cy="457200"/>
          </a:xfrm>
          <a:prstGeom prst="flowChartConnector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nice 11"/>
          <p:cNvSpPr/>
          <p:nvPr/>
        </p:nvSpPr>
        <p:spPr>
          <a:xfrm>
            <a:off x="7140181" y="1488596"/>
            <a:ext cx="457200" cy="457200"/>
          </a:xfrm>
          <a:prstGeom prst="flowChartConnector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nice 12"/>
          <p:cNvSpPr/>
          <p:nvPr/>
        </p:nvSpPr>
        <p:spPr>
          <a:xfrm>
            <a:off x="7140181" y="3364693"/>
            <a:ext cx="457200" cy="457200"/>
          </a:xfrm>
          <a:prstGeom prst="flowChartConnector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/>
          <p:cNvSpPr/>
          <p:nvPr/>
        </p:nvSpPr>
        <p:spPr>
          <a:xfrm>
            <a:off x="7146465" y="3867945"/>
            <a:ext cx="457200" cy="457200"/>
          </a:xfrm>
          <a:prstGeom prst="flowChartConnector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/>
          <p:cNvSpPr/>
          <p:nvPr/>
        </p:nvSpPr>
        <p:spPr>
          <a:xfrm>
            <a:off x="7146465" y="4385718"/>
            <a:ext cx="457200" cy="457200"/>
          </a:xfrm>
          <a:prstGeom prst="flowChartConnector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/>
          <p:cNvSpPr/>
          <p:nvPr/>
        </p:nvSpPr>
        <p:spPr>
          <a:xfrm>
            <a:off x="7146465" y="4842918"/>
            <a:ext cx="457200" cy="457200"/>
          </a:xfrm>
          <a:prstGeom prst="flowChartConnector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/>
          <p:cNvSpPr/>
          <p:nvPr/>
        </p:nvSpPr>
        <p:spPr>
          <a:xfrm>
            <a:off x="7137039" y="5300118"/>
            <a:ext cx="457200" cy="457200"/>
          </a:xfrm>
          <a:prstGeom prst="flowChartConnector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340587" y="5978470"/>
            <a:ext cx="85518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HÁDEJ PÍSMENA !  KDO NEJDŘÍV UHÁDNE JMÉNO AUTORA ILUSTRACE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5168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3563888" y="1988840"/>
            <a:ext cx="914400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3563888" y="2903240"/>
            <a:ext cx="914400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597986" y="3817640"/>
            <a:ext cx="914400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597986" y="4732040"/>
            <a:ext cx="914400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563888" y="1074440"/>
            <a:ext cx="914400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597986" y="5614650"/>
            <a:ext cx="914400" cy="9144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478288" y="1139885"/>
            <a:ext cx="648072" cy="702811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204021" y="1180234"/>
            <a:ext cx="648072" cy="702811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514227" y="1180234"/>
            <a:ext cx="648072" cy="702811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866155" y="1180234"/>
            <a:ext cx="648072" cy="702811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218083" y="1180233"/>
            <a:ext cx="648072" cy="702811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2877465" y="1139885"/>
            <a:ext cx="648072" cy="702811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478288" y="2112783"/>
            <a:ext cx="648072" cy="702811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2226462" y="2094634"/>
            <a:ext cx="648072" cy="702811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1578390" y="2094634"/>
            <a:ext cx="648072" cy="702811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2877465" y="2112783"/>
            <a:ext cx="648072" cy="702811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2903718" y="3009034"/>
            <a:ext cx="648072" cy="702811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4512386" y="2995653"/>
            <a:ext cx="648072" cy="702811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5160458" y="3011418"/>
            <a:ext cx="648072" cy="702811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5808530" y="3011418"/>
            <a:ext cx="648072" cy="702811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6456602" y="3016186"/>
            <a:ext cx="648072" cy="702811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7104674" y="3031952"/>
            <a:ext cx="648072" cy="702811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2966781" y="3894288"/>
            <a:ext cx="648072" cy="702811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2281899" y="3923434"/>
            <a:ext cx="648072" cy="702811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4512386" y="3912437"/>
            <a:ext cx="648072" cy="702811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5160458" y="3912437"/>
            <a:ext cx="648072" cy="702811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5808530" y="3912437"/>
            <a:ext cx="648072" cy="702811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6456602" y="3923434"/>
            <a:ext cx="648072" cy="702811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2949914" y="5720444"/>
            <a:ext cx="648072" cy="702811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4512386" y="5720444"/>
            <a:ext cx="648072" cy="702811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5160458" y="5749537"/>
            <a:ext cx="648072" cy="702811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5808530" y="5749537"/>
            <a:ext cx="648072" cy="702811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6456602" y="5749537"/>
            <a:ext cx="648072" cy="702811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5160458" y="1340768"/>
            <a:ext cx="16996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KRAJSKÉ MĚSTO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160458" y="2153645"/>
            <a:ext cx="17379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TEPLÉ PRAMENY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514227" y="3175773"/>
            <a:ext cx="12571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KRASOVÉ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-78828" y="4061027"/>
            <a:ext cx="2411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MINERÁLKA  HANÁCKÁ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2016763" y="5916276"/>
            <a:ext cx="835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ŘEKA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504" r="18993"/>
          <a:stretch/>
        </p:blipFill>
        <p:spPr bwMode="auto">
          <a:xfrm>
            <a:off x="7419829" y="218545"/>
            <a:ext cx="1627302" cy="2931818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4" name="TextovéPole 43"/>
          <p:cNvSpPr txBox="1"/>
          <p:nvPr/>
        </p:nvSpPr>
        <p:spPr>
          <a:xfrm>
            <a:off x="228313" y="218545"/>
            <a:ext cx="67393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S . . . P   N . . . . . . . . . Í  T . . . . . </a:t>
            </a:r>
            <a:r>
              <a:rPr lang="cs-CZ" sz="4000" dirty="0"/>
              <a:t>E</a:t>
            </a:r>
          </a:p>
        </p:txBody>
      </p:sp>
    </p:spTree>
    <p:extLst>
      <p:ext uri="{BB962C8B-B14F-4D97-AF65-F5344CB8AC3E}">
        <p14:creationId xmlns:p14="http://schemas.microsoft.com/office/powerpoint/2010/main" val="4232971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Spoj, co spolu souvisí!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 princezně Jasněnce a létajícím ševci</a:t>
            </a:r>
          </a:p>
          <a:p>
            <a:r>
              <a:rPr lang="cs-CZ" dirty="0" smtClean="0"/>
              <a:t>„vodní </a:t>
            </a:r>
            <a:r>
              <a:rPr lang="cs-CZ" dirty="0" err="1" smtClean="0"/>
              <a:t>doktor“Vincenc</a:t>
            </a:r>
            <a:r>
              <a:rPr lang="cs-CZ" dirty="0" smtClean="0"/>
              <a:t> </a:t>
            </a:r>
            <a:r>
              <a:rPr lang="cs-CZ" dirty="0" err="1" smtClean="0"/>
              <a:t>Priessnitz</a:t>
            </a:r>
            <a:endParaRPr lang="cs-CZ" dirty="0" smtClean="0"/>
          </a:p>
          <a:p>
            <a:r>
              <a:rPr lang="cs-CZ" dirty="0" smtClean="0"/>
              <a:t>OLMA Olomouc</a:t>
            </a:r>
          </a:p>
          <a:p>
            <a:r>
              <a:rPr lang="cs-CZ" dirty="0" smtClean="0"/>
              <a:t>Sloup Nejsvětější Trojice</a:t>
            </a:r>
          </a:p>
          <a:p>
            <a:r>
              <a:rPr lang="cs-CZ" dirty="0" smtClean="0"/>
              <a:t>Malíř</a:t>
            </a:r>
          </a:p>
          <a:p>
            <a:r>
              <a:rPr lang="cs-CZ" dirty="0" smtClean="0"/>
              <a:t>Morava</a:t>
            </a:r>
          </a:p>
          <a:p>
            <a:r>
              <a:rPr lang="cs-CZ" dirty="0" err="1" smtClean="0"/>
              <a:t>Ondrášovka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Lázně Jeseník</a:t>
            </a:r>
          </a:p>
          <a:p>
            <a:endParaRPr lang="cs-CZ" dirty="0" smtClean="0"/>
          </a:p>
          <a:p>
            <a:r>
              <a:rPr lang="cs-CZ" dirty="0" smtClean="0"/>
              <a:t>Karel Svolinský</a:t>
            </a:r>
          </a:p>
          <a:p>
            <a:r>
              <a:rPr lang="cs-CZ" dirty="0" smtClean="0"/>
              <a:t>Mléčné výrobky</a:t>
            </a:r>
          </a:p>
          <a:p>
            <a:r>
              <a:rPr lang="cs-CZ" dirty="0" smtClean="0"/>
              <a:t>Minerálka</a:t>
            </a:r>
          </a:p>
          <a:p>
            <a:r>
              <a:rPr lang="cs-CZ" dirty="0" smtClean="0"/>
              <a:t>UNESCO</a:t>
            </a:r>
          </a:p>
          <a:p>
            <a:r>
              <a:rPr lang="cs-CZ" smtClean="0"/>
              <a:t>Hrad Bouzov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Bečva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9715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856984" cy="4525963"/>
          </a:xfrm>
        </p:spPr>
        <p:txBody>
          <a:bodyPr>
            <a:normAutofit lnSpcReduction="10000"/>
          </a:bodyPr>
          <a:lstStyle/>
          <a:p>
            <a:r>
              <a:rPr lang="cs-CZ" sz="2600" dirty="0" smtClean="0">
                <a:hlinkClick r:id="rId2"/>
              </a:rPr>
              <a:t>www.office.microsoft.com</a:t>
            </a:r>
            <a:endParaRPr lang="cs-CZ" sz="2600" dirty="0" smtClean="0"/>
          </a:p>
          <a:p>
            <a:r>
              <a:rPr lang="cs-CZ" sz="2600" dirty="0">
                <a:hlinkClick r:id="rId3"/>
              </a:rPr>
              <a:t>http://</a:t>
            </a:r>
            <a:r>
              <a:rPr lang="cs-CZ" sz="2600" dirty="0" smtClean="0">
                <a:hlinkClick r:id="rId3"/>
              </a:rPr>
              <a:t>cs.wikipedia.org/wiki/Soubor:Olomouc-Horn%C3%AD_n%C3%A1m%C4%9Bst%C3%A</a:t>
            </a:r>
          </a:p>
          <a:p>
            <a:pPr marL="0" indent="0">
              <a:buNone/>
            </a:pPr>
            <a:r>
              <a:rPr lang="cs-CZ" sz="2600" dirty="0" smtClean="0">
                <a:hlinkClick r:id="rId3"/>
              </a:rPr>
              <a:t>    D.JPG</a:t>
            </a:r>
            <a:endParaRPr lang="cs-CZ" sz="2600" dirty="0" smtClean="0"/>
          </a:p>
          <a:p>
            <a:r>
              <a:rPr lang="cs-CZ" sz="2600" dirty="0" err="1"/>
              <a:t>Zeměpis,Česká</a:t>
            </a:r>
            <a:r>
              <a:rPr lang="cs-CZ" sz="2600" dirty="0"/>
              <a:t> </a:t>
            </a:r>
            <a:r>
              <a:rPr lang="cs-CZ" sz="2600" dirty="0" err="1"/>
              <a:t>republika,Metodická</a:t>
            </a:r>
            <a:r>
              <a:rPr lang="cs-CZ" sz="2600" dirty="0"/>
              <a:t> příručka pro </a:t>
            </a:r>
            <a:r>
              <a:rPr lang="cs-CZ" sz="2600" dirty="0" err="1"/>
              <a:t>učitele,Media</a:t>
            </a:r>
            <a:r>
              <a:rPr lang="cs-CZ" sz="2600" dirty="0"/>
              <a:t> DIDA </a:t>
            </a:r>
            <a:r>
              <a:rPr lang="cs-CZ" sz="2600" dirty="0" smtClean="0"/>
              <a:t>2007</a:t>
            </a:r>
          </a:p>
          <a:p>
            <a:r>
              <a:rPr lang="cs-CZ" sz="2600" dirty="0"/>
              <a:t>Kniha-Pohádky Boženy </a:t>
            </a:r>
            <a:r>
              <a:rPr lang="cs-CZ" sz="2600" dirty="0" smtClean="0"/>
              <a:t>Němcové,SNDK-Albatros,1963</a:t>
            </a:r>
          </a:p>
          <a:p>
            <a:r>
              <a:rPr lang="cs-CZ" sz="2600" dirty="0">
                <a:hlinkClick r:id="rId4"/>
              </a:rPr>
              <a:t>http://cs.wikipedia.org/wiki/Soubor:Bouzov,_hrad_(03).</a:t>
            </a:r>
            <a:r>
              <a:rPr lang="cs-CZ" sz="2600" dirty="0" smtClean="0">
                <a:hlinkClick r:id="rId4"/>
              </a:rPr>
              <a:t>jpg</a:t>
            </a:r>
            <a:endParaRPr lang="cs-CZ" sz="2600" dirty="0" smtClean="0"/>
          </a:p>
          <a:p>
            <a:r>
              <a:rPr lang="cs-CZ" sz="2600" dirty="0">
                <a:hlinkClick r:id="rId5"/>
              </a:rPr>
              <a:t>http://cs.wikipedia.org/wiki/Soubor:Large_very_white_stalagmite.jpg</a:t>
            </a:r>
            <a:endParaRPr lang="cs-CZ" sz="2600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731</TotalTime>
  <Words>228</Words>
  <Application>Microsoft Office PowerPoint</Application>
  <PresentationFormat>Předvádění na obrazovce (4:3)</PresentationFormat>
  <Paragraphs>69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Spoj, co spolu souvisí!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User</cp:lastModifiedBy>
  <cp:revision>75</cp:revision>
  <dcterms:created xsi:type="dcterms:W3CDTF">2011-06-20T10:40:08Z</dcterms:created>
  <dcterms:modified xsi:type="dcterms:W3CDTF">2013-06-11T13:24:51Z</dcterms:modified>
</cp:coreProperties>
</file>