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6" r:id="rId3"/>
    <p:sldId id="258" r:id="rId4"/>
    <p:sldId id="259" r:id="rId5"/>
    <p:sldId id="264" r:id="rId6"/>
    <p:sldId id="261" r:id="rId7"/>
    <p:sldId id="262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30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DC754-C860-402A-97A6-AAC5370F9CBB}" type="datetimeFigureOut">
              <a:rPr lang="cs-CZ" smtClean="0"/>
              <a:t>17.5.2013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6AE15-FBFC-4129-996D-D3B8C7027F4C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DC754-C860-402A-97A6-AAC5370F9CBB}" type="datetimeFigureOut">
              <a:rPr lang="cs-CZ" smtClean="0"/>
              <a:t>17.5.2013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6AE15-FBFC-4129-996D-D3B8C7027F4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DC754-C860-402A-97A6-AAC5370F9CBB}" type="datetimeFigureOut">
              <a:rPr lang="cs-CZ" smtClean="0"/>
              <a:t>17.5.2013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6AE15-FBFC-4129-996D-D3B8C7027F4C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DC754-C860-402A-97A6-AAC5370F9CBB}" type="datetimeFigureOut">
              <a:rPr lang="cs-CZ" smtClean="0"/>
              <a:t>17.5.2013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6AE15-FBFC-4129-996D-D3B8C7027F4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DC754-C860-402A-97A6-AAC5370F9CBB}" type="datetimeFigureOut">
              <a:rPr lang="cs-CZ" smtClean="0"/>
              <a:t>17.5.2013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6AE15-FBFC-4129-996D-D3B8C7027F4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DC754-C860-402A-97A6-AAC5370F9CBB}" type="datetimeFigureOut">
              <a:rPr lang="cs-CZ" smtClean="0"/>
              <a:t>17.5.2013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6AE15-FBFC-4129-996D-D3B8C7027F4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DC754-C860-402A-97A6-AAC5370F9CBB}" type="datetimeFigureOut">
              <a:rPr lang="cs-CZ" smtClean="0"/>
              <a:t>17.5.2013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6AE15-FBFC-4129-996D-D3B8C7027F4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DC754-C860-402A-97A6-AAC5370F9CBB}" type="datetimeFigureOut">
              <a:rPr lang="cs-CZ" smtClean="0"/>
              <a:t>17.5.2013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6AE15-FBFC-4129-996D-D3B8C7027F4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DC754-C860-402A-97A6-AAC5370F9CBB}" type="datetimeFigureOut">
              <a:rPr lang="cs-CZ" smtClean="0"/>
              <a:t>17.5.2013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5C6AE15-FBFC-4129-996D-D3B8C7027F4C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DC754-C860-402A-97A6-AAC5370F9CBB}" type="datetimeFigureOut">
              <a:rPr lang="cs-CZ" smtClean="0"/>
              <a:t>17.5.2013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6AE15-FBFC-4129-996D-D3B8C7027F4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DC754-C860-402A-97A6-AAC5370F9CBB}" type="datetimeFigureOut">
              <a:rPr lang="cs-CZ" smtClean="0"/>
              <a:t>17.5.2013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6AE15-FBFC-4129-996D-D3B8C7027F4C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E4DC754-C860-402A-97A6-AAC5370F9CBB}" type="datetimeFigureOut">
              <a:rPr lang="cs-CZ" smtClean="0"/>
              <a:t>17.5.2013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5C6AE15-FBFC-4129-996D-D3B8C7027F4C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quido.cz/objevy/dynamit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0816531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VY_32_INOVACE_1B_03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VYNÁLEZY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2161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buClr>
                <a:srgbClr val="0BD0D9"/>
              </a:buClr>
            </a:pPr>
            <a:endParaRPr lang="cs-CZ" dirty="0" smtClean="0">
              <a:solidFill>
                <a:prstClr val="black"/>
              </a:solidFill>
            </a:endParaRPr>
          </a:p>
          <a:p>
            <a:pPr lvl="0" algn="just">
              <a:buClr>
                <a:srgbClr val="0BD0D9"/>
              </a:buClr>
            </a:pP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seznamuje žáky druhého stupně základní školy s </a:t>
            </a:r>
            <a:r>
              <a:rPr lang="cs-CZ" dirty="0" smtClean="0">
                <a:solidFill>
                  <a:prstClr val="black"/>
                </a:solidFill>
              </a:rPr>
              <a:t>vynálezem dynamitu. </a:t>
            </a:r>
            <a:r>
              <a:rPr lang="cs-CZ" dirty="0">
                <a:solidFill>
                  <a:prstClr val="black"/>
                </a:solidFill>
              </a:rPr>
              <a:t>Seznamuje s </a:t>
            </a:r>
            <a:r>
              <a:rPr lang="cs-CZ" dirty="0" smtClean="0">
                <a:solidFill>
                  <a:prstClr val="black"/>
                </a:solidFill>
              </a:rPr>
              <a:t>jeho </a:t>
            </a:r>
            <a:r>
              <a:rPr lang="cs-CZ" dirty="0">
                <a:solidFill>
                  <a:prstClr val="black"/>
                </a:solidFill>
              </a:rPr>
              <a:t>přispěním k </a:t>
            </a:r>
            <a:r>
              <a:rPr lang="cs-CZ" dirty="0" smtClean="0">
                <a:solidFill>
                  <a:prstClr val="black"/>
                </a:solidFill>
              </a:rPr>
              <a:t>usnadnění práce  </a:t>
            </a:r>
            <a:r>
              <a:rPr lang="cs-CZ" dirty="0">
                <a:solidFill>
                  <a:prstClr val="black"/>
                </a:solidFill>
              </a:rPr>
              <a:t>a pro vědu. </a:t>
            </a:r>
            <a:endParaRPr lang="cs-CZ" dirty="0" smtClean="0">
              <a:solidFill>
                <a:prstClr val="black"/>
              </a:solidFill>
            </a:endParaRPr>
          </a:p>
          <a:p>
            <a:pPr lvl="0" algn="just">
              <a:buClr>
                <a:srgbClr val="0BD0D9"/>
              </a:buClr>
            </a:pPr>
            <a:endParaRPr lang="cs-CZ" dirty="0">
              <a:solidFill>
                <a:prstClr val="black"/>
              </a:solidFill>
            </a:endParaRPr>
          </a:p>
          <a:p>
            <a:pPr marL="0" lvl="0" indent="0" algn="just">
              <a:buClr>
                <a:srgbClr val="0BD0D9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r>
              <a:rPr lang="cs-CZ" i="1" dirty="0"/>
              <a:t>Autorem materiálu a všech jeho částí, 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8414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>
                <a:latin typeface="Goudy Stout" pitchFamily="18" charset="0"/>
              </a:rPr>
              <a:t>Dynamit</a:t>
            </a:r>
            <a:endParaRPr lang="cs-CZ" sz="6600" dirty="0">
              <a:latin typeface="Goudy Stou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Dynamit</a:t>
            </a:r>
            <a:r>
              <a:rPr lang="cs-CZ" dirty="0"/>
              <a:t> je výbušnina založená na explozivním potenciálu </a:t>
            </a:r>
            <a:r>
              <a:rPr lang="cs-CZ" dirty="0" smtClean="0"/>
              <a:t>nitroglycerínu, </a:t>
            </a:r>
            <a:r>
              <a:rPr lang="cs-CZ" dirty="0"/>
              <a:t>který se v ní vyskytuje absorbován na křemelině</a:t>
            </a:r>
            <a:r>
              <a:rPr lang="cs-CZ" dirty="0" smtClean="0"/>
              <a:t>.</a:t>
            </a:r>
          </a:p>
          <a:p>
            <a:r>
              <a:rPr lang="cs-CZ" dirty="0"/>
              <a:t>Dynamit vynalezl švédský chemik Alfréd Nobel v roce 1866, patent získal v roce 1867. Slovo pochází z původně Nobelem navrženého názvu </a:t>
            </a:r>
            <a:r>
              <a:rPr lang="cs-CZ" dirty="0" err="1"/>
              <a:t>Kieselgur</a:t>
            </a:r>
            <a:r>
              <a:rPr lang="cs-CZ" dirty="0"/>
              <a:t>-dynamite (</a:t>
            </a:r>
            <a:r>
              <a:rPr lang="cs-CZ" dirty="0" err="1"/>
              <a:t>Kieselgur</a:t>
            </a:r>
            <a:r>
              <a:rPr lang="cs-CZ" dirty="0"/>
              <a:t> je německy </a:t>
            </a:r>
            <a:r>
              <a:rPr lang="cs-CZ" i="1" dirty="0"/>
              <a:t>křemelina</a:t>
            </a:r>
            <a:r>
              <a:rPr lang="cs-CZ" dirty="0"/>
              <a:t>, dynamite řecky </a:t>
            </a:r>
            <a:r>
              <a:rPr lang="cs-CZ" i="1" dirty="0"/>
              <a:t>plná </a:t>
            </a:r>
            <a:r>
              <a:rPr lang="cs-CZ" i="1" dirty="0" smtClean="0"/>
              <a:t>síly).</a:t>
            </a:r>
            <a:endParaRPr lang="cs-CZ" dirty="0"/>
          </a:p>
        </p:txBody>
      </p:sp>
      <p:pic>
        <p:nvPicPr>
          <p:cNvPr id="4100" name="Picture 4" descr="http://newspaper.li/static/bde9aae043834ba3a324f799ddde504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872105"/>
            <a:ext cx="3888432" cy="1721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9435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Goudy Stout" pitchFamily="18" charset="0"/>
              </a:rPr>
              <a:t>Alfred Nobel</a:t>
            </a:r>
            <a:endParaRPr lang="cs-CZ" sz="4000" dirty="0">
              <a:latin typeface="Goudy Stou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196752"/>
            <a:ext cx="4038600" cy="4434840"/>
          </a:xfrm>
        </p:spPr>
        <p:txBody>
          <a:bodyPr>
            <a:noAutofit/>
          </a:bodyPr>
          <a:lstStyle/>
          <a:p>
            <a:r>
              <a:rPr lang="cs-CZ" sz="1500" dirty="0"/>
              <a:t>Narodil se v bohaté stockholmské podnikatelské rodině</a:t>
            </a:r>
            <a:r>
              <a:rPr lang="cs-CZ" sz="1500" dirty="0" smtClean="0"/>
              <a:t>.</a:t>
            </a:r>
          </a:p>
          <a:p>
            <a:endParaRPr lang="cs-CZ" sz="1500" dirty="0" smtClean="0"/>
          </a:p>
          <a:p>
            <a:r>
              <a:rPr lang="cs-CZ" sz="1500" dirty="0" smtClean="0"/>
              <a:t>Alfred </a:t>
            </a:r>
            <a:r>
              <a:rPr lang="cs-CZ" sz="1500" dirty="0"/>
              <a:t>se začal věnovat studiu výbušnin, zvláště problematice bezpečné výroby a manipulace s nitroglycerinem</a:t>
            </a:r>
            <a:r>
              <a:rPr lang="cs-CZ" sz="1500" dirty="0" smtClean="0"/>
              <a:t>.</a:t>
            </a:r>
          </a:p>
          <a:p>
            <a:endParaRPr lang="cs-CZ" sz="1500" dirty="0" smtClean="0"/>
          </a:p>
          <a:p>
            <a:r>
              <a:rPr lang="cs-CZ" sz="1500" dirty="0"/>
              <a:t>V době </a:t>
            </a:r>
            <a:r>
              <a:rPr lang="cs-CZ" sz="1500" b="1" dirty="0"/>
              <a:t>Alfreda Nobela</a:t>
            </a:r>
            <a:r>
              <a:rPr lang="cs-CZ" sz="1500" dirty="0"/>
              <a:t> byl jedinou bezpečnou výbušninou střelný prach.</a:t>
            </a:r>
          </a:p>
          <a:p>
            <a:endParaRPr lang="cs-CZ" sz="1500" dirty="0" smtClean="0"/>
          </a:p>
          <a:p>
            <a:r>
              <a:rPr lang="cs-CZ" sz="1500" dirty="0"/>
              <a:t>Po různých experimentech ho napadlo nechat nitroglycerín nasáknout do něčeho jako je papír, cihla nebo prach, aby bylo možno trhavinu bezpečně přepravovat. Nakonec přišel na to, že pokud smíchá nitroglycerin s křemenným prachem, vznikne pasta, kterou je možno vytvarovat do válečků vhodné velikosti a ty pak bezpečně vkládat do vyvrtaných otvorů v hornině. </a:t>
            </a:r>
          </a:p>
          <a:p>
            <a:r>
              <a:rPr lang="cs-CZ" sz="1500" dirty="0"/>
              <a:t>Tento materiál vynalezl </a:t>
            </a:r>
            <a:r>
              <a:rPr lang="cs-CZ" sz="1500" b="1" dirty="0"/>
              <a:t>Nobel</a:t>
            </a:r>
            <a:r>
              <a:rPr lang="cs-CZ" sz="1500" dirty="0"/>
              <a:t> v roce 1866 a o rok později si jej nechal patentovat pod názvem dynamit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1026" name="Picture 2" descr="http://upload.wikimedia.org/wikipedia/commons/thumb/6/6e/AlfredNobel_adjusted.jpg/220px-AlfredNobel_adjust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556792"/>
            <a:ext cx="3240360" cy="4448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0788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Goudy Stout" pitchFamily="18" charset="0"/>
              </a:rPr>
              <a:t>Složení</a:t>
            </a:r>
            <a:endParaRPr lang="cs-CZ" dirty="0">
              <a:latin typeface="Goudy Stou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Dynamit se skládá ze tří dílů: Nitroglycerinu, jednoho dílu křemeliny a malé příměsi uhličitanu sodného.</a:t>
            </a:r>
          </a:p>
          <a:p>
            <a:r>
              <a:rPr lang="cs-CZ" dirty="0" smtClean="0"/>
              <a:t>Tato směs je vkládána do krátkých tyčí a zabalena do papíru.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2" descr="Soubor:Dynamite-3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616106"/>
            <a:ext cx="3991276" cy="3639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760849" y="5103674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A - Křemelina nasáklá nitroglycerinem</a:t>
            </a:r>
            <a:br>
              <a:rPr lang="cs-CZ" dirty="0"/>
            </a:br>
            <a:r>
              <a:rPr lang="cs-CZ" dirty="0"/>
              <a:t>B - Ochranný nátěr kolem výbušného materiálu</a:t>
            </a:r>
            <a:br>
              <a:rPr lang="cs-CZ" dirty="0"/>
            </a:br>
            <a:r>
              <a:rPr lang="cs-CZ" dirty="0"/>
              <a:t>C - rozbuška</a:t>
            </a:r>
            <a:br>
              <a:rPr lang="cs-CZ" dirty="0"/>
            </a:br>
            <a:r>
              <a:rPr lang="cs-CZ" dirty="0"/>
              <a:t>D - Zápalný drát</a:t>
            </a:r>
            <a:br>
              <a:rPr lang="cs-CZ" dirty="0"/>
            </a:br>
            <a:r>
              <a:rPr lang="cs-CZ" dirty="0"/>
              <a:t>E - Páska držící dynamit pohromadě</a:t>
            </a:r>
          </a:p>
        </p:txBody>
      </p:sp>
    </p:spTree>
    <p:extLst>
      <p:ext uri="{BB962C8B-B14F-4D97-AF65-F5344CB8AC3E}">
        <p14:creationId xmlns:p14="http://schemas.microsoft.com/office/powerpoint/2010/main" val="3090904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Goudy Stout" pitchFamily="18" charset="0"/>
              </a:rPr>
              <a:t>Použití</a:t>
            </a:r>
            <a:endParaRPr lang="cs-CZ" dirty="0">
              <a:latin typeface="Goudy Stout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Dynamit se používá hlavně v dolech a lomech, v demoličním průmyslu a ve stavebnictví.</a:t>
            </a:r>
          </a:p>
          <a:p>
            <a:r>
              <a:rPr lang="cs-CZ" dirty="0" smtClean="0"/>
              <a:t>V minulosti se používal také ve vojenství, ale kvůli nestabilitě nitroglycerinu zejména, pokud byl vystaven mrazu se ukázal nepraktický pro vojenské účely.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5549170"/>
            <a:ext cx="21602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Příprava dynamitu během stavby přehrady </a:t>
            </a:r>
            <a:r>
              <a:rPr lang="cs-CZ" sz="1600" i="1" dirty="0" err="1" smtClean="0"/>
              <a:t>Douglas</a:t>
            </a:r>
            <a:r>
              <a:rPr lang="cs-CZ" sz="1600" i="1" dirty="0" smtClean="0"/>
              <a:t> Dam</a:t>
            </a:r>
            <a:endParaRPr lang="cs-CZ" sz="1600" i="1" dirty="0"/>
          </a:p>
        </p:txBody>
      </p:sp>
      <p:sp>
        <p:nvSpPr>
          <p:cNvPr id="7" name="Obdélník 6"/>
          <p:cNvSpPr/>
          <p:nvPr/>
        </p:nvSpPr>
        <p:spPr>
          <a:xfrm>
            <a:off x="4910118" y="5936456"/>
            <a:ext cx="4154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←</a:t>
            </a:r>
          </a:p>
        </p:txBody>
      </p:sp>
      <p:pic>
        <p:nvPicPr>
          <p:cNvPr id="2052" name="Picture 4" descr="File:Inserting dynamite into ho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260042"/>
            <a:ext cx="3384376" cy="2578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2989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90872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Goudy Stout" pitchFamily="18" charset="0"/>
              </a:rPr>
              <a:t>Odlišnost od TNT</a:t>
            </a:r>
            <a:endParaRPr lang="cs-CZ" dirty="0">
              <a:latin typeface="Goudy Stou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88840"/>
            <a:ext cx="8229600" cy="4389120"/>
          </a:xfrm>
        </p:spPr>
        <p:txBody>
          <a:bodyPr/>
          <a:lstStyle/>
          <a:p>
            <a:r>
              <a:rPr lang="cs-CZ" dirty="0" smtClean="0"/>
              <a:t> Je </a:t>
            </a:r>
            <a:r>
              <a:rPr lang="cs-CZ" dirty="0"/>
              <a:t>mylná představa, že trinitrotoluen (TNT) a dynamit jsou totéž, nebo že dynamit obsahuje TNT</a:t>
            </a:r>
            <a:r>
              <a:rPr lang="cs-CZ" dirty="0" smtClean="0"/>
              <a:t>.</a:t>
            </a:r>
          </a:p>
          <a:p>
            <a:r>
              <a:rPr lang="cs-CZ" dirty="0"/>
              <a:t>Dynamite je absorpční směs namočí do nitroglycerinu pak zhutněné do válcovitého tvaru a zabalené v papíru</a:t>
            </a:r>
            <a:r>
              <a:rPr lang="cs-CZ" dirty="0" smtClean="0"/>
              <a:t>.</a:t>
            </a:r>
          </a:p>
          <a:p>
            <a:r>
              <a:rPr lang="cs-CZ" dirty="0"/>
              <a:t>TNT je specifická chemická sloučenina </a:t>
            </a:r>
            <a:r>
              <a:rPr lang="cs-CZ" dirty="0" smtClean="0"/>
              <a:t>nazývaná </a:t>
            </a:r>
            <a:r>
              <a:rPr lang="cs-CZ" dirty="0"/>
              <a:t>2,4,6-trinitrotoluen</a:t>
            </a:r>
            <a:r>
              <a:rPr lang="cs-CZ" dirty="0" smtClean="0"/>
              <a:t>.</a:t>
            </a:r>
          </a:p>
          <a:p>
            <a:r>
              <a:rPr lang="cs-CZ" dirty="0"/>
              <a:t>hustota energie </a:t>
            </a:r>
            <a:r>
              <a:rPr lang="cs-CZ" dirty="0" smtClean="0"/>
              <a:t>dynamitu </a:t>
            </a:r>
            <a:r>
              <a:rPr lang="cs-CZ" dirty="0"/>
              <a:t>je přibližně 7,5 MJ / kg, ve srovnání s 4,7 MJ / </a:t>
            </a:r>
            <a:r>
              <a:rPr lang="cs-CZ" dirty="0" smtClean="0"/>
              <a:t>kg TNT.</a:t>
            </a:r>
            <a:endParaRPr lang="cs-CZ" dirty="0"/>
          </a:p>
        </p:txBody>
      </p:sp>
      <p:pic>
        <p:nvPicPr>
          <p:cNvPr id="3074" name="Picture 2" descr="Strukturní vzorec trinitrotoluenu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5330011"/>
            <a:ext cx="1616968" cy="1374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08304" y="6017223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Chemické složení trinitrotoluenu</a:t>
            </a:r>
            <a:endParaRPr lang="cs-CZ" sz="1400" i="1" dirty="0"/>
          </a:p>
        </p:txBody>
      </p:sp>
      <p:sp>
        <p:nvSpPr>
          <p:cNvPr id="5" name="Obdélník 4"/>
          <p:cNvSpPr/>
          <p:nvPr/>
        </p:nvSpPr>
        <p:spPr>
          <a:xfrm>
            <a:off x="7031282" y="6094167"/>
            <a:ext cx="4154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←</a:t>
            </a:r>
          </a:p>
        </p:txBody>
      </p:sp>
    </p:spTree>
    <p:extLst>
      <p:ext uri="{BB962C8B-B14F-4D97-AF65-F5344CB8AC3E}">
        <p14:creationId xmlns:p14="http://schemas.microsoft.com/office/powerpoint/2010/main" val="2709559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Použité </a:t>
            </a: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468957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108</TotalTime>
  <Words>373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Dynamit</vt:lpstr>
      <vt:lpstr>Alfred Nobel</vt:lpstr>
      <vt:lpstr>Složení</vt:lpstr>
      <vt:lpstr>Použití</vt:lpstr>
      <vt:lpstr>Odlišnost od TNT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Filip</dc:creator>
  <cp:lastModifiedBy>jitka</cp:lastModifiedBy>
  <cp:revision>22</cp:revision>
  <dcterms:created xsi:type="dcterms:W3CDTF">2012-09-19T16:56:57Z</dcterms:created>
  <dcterms:modified xsi:type="dcterms:W3CDTF">2013-05-17T02:03:36Z</dcterms:modified>
</cp:coreProperties>
</file>