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52" r:id="rId2"/>
  </p:sldMasterIdLst>
  <p:sldIdLst>
    <p:sldId id="311" r:id="rId3"/>
    <p:sldId id="375" r:id="rId4"/>
    <p:sldId id="259" r:id="rId5"/>
    <p:sldId id="308" r:id="rId6"/>
    <p:sldId id="343" r:id="rId7"/>
    <p:sldId id="376" r:id="rId8"/>
    <p:sldId id="377" r:id="rId9"/>
    <p:sldId id="378" r:id="rId10"/>
    <p:sldId id="379" r:id="rId11"/>
    <p:sldId id="381" r:id="rId12"/>
    <p:sldId id="383" r:id="rId13"/>
    <p:sldId id="382" r:id="rId14"/>
    <p:sldId id="385" r:id="rId15"/>
    <p:sldId id="384" r:id="rId16"/>
    <p:sldId id="386" r:id="rId17"/>
    <p:sldId id="387" r:id="rId18"/>
    <p:sldId id="389" r:id="rId19"/>
    <p:sldId id="388" r:id="rId20"/>
    <p:sldId id="390" r:id="rId21"/>
    <p:sldId id="392" r:id="rId22"/>
    <p:sldId id="393" r:id="rId23"/>
    <p:sldId id="394" r:id="rId24"/>
    <p:sldId id="395" r:id="rId25"/>
    <p:sldId id="391" r:id="rId26"/>
    <p:sldId id="396" r:id="rId27"/>
    <p:sldId id="306" r:id="rId28"/>
    <p:sldId id="340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9855F0-9026-45C3-AD13-C419F0EB990D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35D7716-1845-4E85-BA3E-ABE2AAEE33F0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</p:cSld>
  <p:clrMapOvr>
    <a:masterClrMapping/>
  </p:clrMapOvr>
  <p:transition spd="slow">
    <p:randomBar dir="vert"/>
    <p:sndAc>
      <p:stSnd>
        <p:snd r:embed="rId1" name="click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randomBar dir="vert"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 spd="slow">
    <p:randomBar dir="vert"/>
    <p:sndAc>
      <p:stSnd>
        <p:snd r:embed="rId13" name="click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package" Target="../embeddings/Microsoft_PowerPoint_Presentation1.pptx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.wa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.wa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.wav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.wav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audio" Target="../media/audio1.wav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4" Type="http://schemas.openxmlformats.org/officeDocument/2006/relationships/audio" Target="../media/audio1.wav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b/Cuculus_canorus.jpg" TargetMode="External"/><Relationship Id="rId3" Type="http://schemas.openxmlformats.org/officeDocument/2006/relationships/hyperlink" Target="http://upload.wikimedia.org/wikipedia/commons/0/05/Viperaberus1.jpg" TargetMode="External"/><Relationship Id="rId7" Type="http://schemas.openxmlformats.org/officeDocument/2006/relationships/hyperlink" Target="http://upload.wikimedia.org/wikipedia/commons/5/5e/Anguidae.jpg" TargetMode="External"/><Relationship Id="rId12" Type="http://schemas.openxmlformats.org/officeDocument/2006/relationships/hyperlink" Target="http://upload.wikimedia.org/wikipedia/commons/4/49/Grey_Roo_with_Joey_SMC_2006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upload.wikimedia.org/wikipedia/commons/5/51/Apis_mellifera_bi.jpg" TargetMode="External"/><Relationship Id="rId11" Type="http://schemas.openxmlformats.org/officeDocument/2006/relationships/hyperlink" Target="http://upload.wikimedia.org/wikipedia/commons/8/8a/Velbloudice_s_mladetem.JPG" TargetMode="External"/><Relationship Id="rId5" Type="http://schemas.openxmlformats.org/officeDocument/2006/relationships/hyperlink" Target="http://upload.wikimedia.org/wikipedia/commons/7/77/Big-eared-townsend-fledermaus.jpg" TargetMode="External"/><Relationship Id="rId10" Type="http://schemas.openxmlformats.org/officeDocument/2006/relationships/hyperlink" Target="http://upload.wikimedia.org/wikipedia/commons/f/f1/Araneus_diadematus_(aka).jpg" TargetMode="External"/><Relationship Id="rId4" Type="http://schemas.openxmlformats.org/officeDocument/2006/relationships/hyperlink" Target="http://upload.wikimedia.org/wikipedia/commons/e/ed/Talpa_europaea_MHNT.jpg" TargetMode="External"/><Relationship Id="rId9" Type="http://schemas.openxmlformats.org/officeDocument/2006/relationships/hyperlink" Target="http://upload.wikimedia.org/wikipedia/commons/b/b2/Kom%C3%A1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675981"/>
              </p:ext>
            </p:extLst>
          </p:nvPr>
        </p:nvGraphicFramePr>
        <p:xfrm>
          <a:off x="565150" y="444500"/>
          <a:ext cx="7866063" cy="5902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44" name="Prezentace" r:id="rId5" imgW="2571035" imgH="1927867" progId="PowerPoint.Show.12">
                  <p:embed/>
                </p:oleObj>
              </mc:Choice>
              <mc:Fallback>
                <p:oleObj name="Prezentace" r:id="rId5" imgW="2571035" imgH="1927867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65150" y="444500"/>
                        <a:ext cx="7866063" cy="5902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80635633"/>
      </p:ext>
    </p:extLst>
  </p:cSld>
  <p:clrMapOvr>
    <a:masterClrMapping/>
  </p:clrMapOvr>
  <p:transition spd="slow">
    <p:push dir="u"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764704"/>
            <a:ext cx="7772400" cy="1368152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340768"/>
            <a:ext cx="7772400" cy="4176464"/>
          </a:xfrm>
        </p:spPr>
        <p:txBody>
          <a:bodyPr/>
          <a:lstStyle/>
          <a:p>
            <a:pPr algn="l"/>
            <a:r>
              <a:rPr lang="cs-CZ" sz="1800" dirty="0" smtClean="0"/>
              <a:t>	Materiál je určen žákům 2. a 3.třídy k procvičování učiva o živočiších. </a:t>
            </a:r>
          </a:p>
          <a:p>
            <a:pPr algn="l"/>
            <a:r>
              <a:rPr lang="cs-CZ" sz="1800" dirty="0" smtClean="0"/>
              <a:t>	Materiál je inovativní tím, že je určen pro použití na interaktivní tabuli. Žáci se mohou do práce aktivně zapojit, informace se odkrývají postupně a žáci mohou nejdříve odpovědět, teprve potom učitel odpověď odkryje dalším kliknutím. Materiál je doplněn o fotografie k tématu. V materiálu jsou animované prvky pro zpestření výuky. </a:t>
            </a:r>
          </a:p>
          <a:p>
            <a:pPr algn="l"/>
            <a:r>
              <a:rPr lang="cs-CZ" sz="1800" dirty="0" smtClean="0"/>
              <a:t>	Materiál podporuje rozvíjení čtenářské a informační gramotnosti, představivosti, poskytuje rozšiřující informace a souvislosti, není výčtem učiva, je pouze podkladem pro práci učitele. </a:t>
            </a:r>
          </a:p>
          <a:p>
            <a:pPr algn="l"/>
            <a:r>
              <a:rPr lang="cs-CZ" dirty="0" smtClean="0"/>
              <a:t>	Pomůcky: </a:t>
            </a:r>
            <a:r>
              <a:rPr lang="cs-CZ" sz="1800" dirty="0" smtClean="0"/>
              <a:t>papír a tužka pro žáky, aby si mohli zaznamenávat body za </a:t>
            </a:r>
            <a:r>
              <a:rPr lang="cs-CZ" sz="1800" smtClean="0"/>
              <a:t>správné odpovědi.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716602136"/>
      </p:ext>
    </p:extLst>
  </p:cSld>
  <p:clrMapOvr>
    <a:masterClrMapping/>
  </p:clrMapOvr>
  <p:transition spd="slow">
    <p:randomBar dir="vert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1916832"/>
            <a:ext cx="8928992" cy="2232248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>
                <a:solidFill>
                  <a:schemeClr val="accent6">
                    <a:lumMod val="50000"/>
                  </a:schemeClr>
                </a:solidFill>
              </a:rPr>
              <a:t>zvířata</a:t>
            </a:r>
            <a:endParaRPr lang="cs-CZ" sz="7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365104"/>
            <a:ext cx="8136904" cy="72008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4800" b="1" dirty="0" smtClean="0">
                <a:solidFill>
                  <a:srgbClr val="002060"/>
                </a:solidFill>
              </a:rPr>
              <a:t>Hádanky</a:t>
            </a:r>
            <a:endParaRPr lang="cs-CZ" sz="4800" b="1" i="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317595"/>
      </p:ext>
    </p:extLst>
  </p:cSld>
  <p:clrMapOvr>
    <a:masterClrMapping/>
  </p:clrMapOvr>
  <p:transition spd="slow">
    <p:push dir="u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060848"/>
            <a:ext cx="8712968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Znáš dobře zvířata</a:t>
            </a:r>
            <a:r>
              <a:rPr lang="cs-CZ" sz="4400" b="1" dirty="0" smtClean="0">
                <a:solidFill>
                  <a:srgbClr val="002060"/>
                </a:solidFill>
              </a:rPr>
              <a:t>?</a:t>
            </a:r>
            <a:endParaRPr lang="cs-CZ" sz="4400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263" y="3429000"/>
            <a:ext cx="9144000" cy="792088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00B050"/>
                </a:solidFill>
              </a:rPr>
              <a:t>Poznáš, o kterém zvířeti se píše?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482535" y="332656"/>
            <a:ext cx="1800200" cy="1656184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5229200"/>
            <a:ext cx="69847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  <a:t>Budeme hádat hádanky:</a:t>
            </a:r>
            <a:endParaRPr lang="cs-CZ" sz="4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470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836712"/>
            <a:ext cx="9144000" cy="2304256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 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Je to hlodavec. Má dlouhé uši a dlouhé zadní nohy. Umí dobře běhat. Žije v pelechu. Na podzim se na něj pořádají hony.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3016"/>
            <a:ext cx="8229600" cy="93610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Zajíc.</a:t>
            </a:r>
            <a:endParaRPr lang="cs-CZ" sz="44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33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496944" cy="268126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Žije v lese, má dlouhý huňatý ocas. Při skocích ze stromu na strom je velmi čiperná. Bývá rezavá a černá. </a:t>
            </a:r>
            <a:b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Často na nás shodí šišku.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149080"/>
            <a:ext cx="8229600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Veverka.</a:t>
            </a:r>
            <a:endParaRPr lang="cs-CZ" sz="44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000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352928" cy="3401348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 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Říká se o ní, že je lstivá a chytrá. Živí se ptáky a savci. Má rezavý kožich a dlouhý huňatý ocas. Znáte ji z pohádky „O Budulínkovi“.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8229600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Liška.</a:t>
            </a:r>
            <a:endParaRPr lang="cs-CZ" sz="44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056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352928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 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Je to savec, hmyzožravec. Jeho tělo je pokryto bodlinami. Je-li napaden, stáčí se do klubíčka. Jeho hlavním nepřítelem bývá zmije. 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8229600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Ježek.</a:t>
            </a:r>
            <a:endParaRPr lang="cs-CZ" sz="44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183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352928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Nazývá se králem zvířat. Patří mezi největší kočkovité šelmy. Jeho ozdobou je hříva.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8229600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Lev.</a:t>
            </a:r>
            <a:endParaRPr lang="cs-CZ" sz="44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0189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352928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Podobá se koni, ale je pruhovaná. </a:t>
            </a:r>
            <a:b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Žije volně ve stádech. </a:t>
            </a:r>
            <a:b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U nás ji můžeme vidět pouze v Zoo. 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8229600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Zebra.</a:t>
            </a:r>
            <a:endParaRPr lang="cs-CZ" sz="44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081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352928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Samice mají na břichu zvláštní vak, v němž nosí mláďata. Velmi dobře skáče. Přední nohy mají krátké, zadní dlouhé.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2520280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Klokan.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04864"/>
            <a:ext cx="2959681" cy="4524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609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352928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Bývá nazýván korábem pouště. Je o něm známo, že vydrží mnoho dní bez vody.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404863"/>
            <a:ext cx="2477647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Velbloud.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01" t="6753" r="9324" b="12673"/>
          <a:stretch/>
        </p:blipFill>
        <p:spPr bwMode="auto">
          <a:xfrm>
            <a:off x="2729167" y="2132856"/>
            <a:ext cx="6307329" cy="4149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6108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640960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Je to savec, přítel člověka. Mívá různou srst. Nejraději chodí se svým pánem na procházky a nosí aport. Štěká.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8229600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Pes.</a:t>
            </a:r>
            <a:endParaRPr lang="cs-CZ" sz="44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7384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352928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Je to domácí zvíře. Má rohy a je mlsné. Žere listy, které mu chutnají. Dává nám velmi zdravé mléko. Využíváme z něj i maso a kůži. Mečí.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8229600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Koza.</a:t>
            </a:r>
            <a:endParaRPr lang="cs-CZ" sz="44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4342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352928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Je to domácí zvíře. Je čistotné, jazýčkem si umývá celý kožíšek. </a:t>
            </a:r>
            <a:b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Loví myši. Rádo odpočívá na polštáři, ale umí lézt i po stromech. Mňouká.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8229600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Kočka.</a:t>
            </a:r>
            <a:endParaRPr lang="cs-CZ" sz="44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8446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712968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Je užitečný, loví hmyz.</a:t>
            </a:r>
            <a:r>
              <a:rPr lang="cs-CZ" sz="320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Někteří lidé </a:t>
            </a:r>
            <a:r>
              <a:rPr lang="cs-CZ" sz="3200" dirty="0">
                <a:solidFill>
                  <a:schemeClr val="bg2">
                    <a:lumMod val="50000"/>
                  </a:schemeClr>
                </a:solidFill>
              </a:rPr>
              <a:t>se ho bojí, štítí. 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Nejvíce lidem vadí, </a:t>
            </a:r>
            <a:b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že je trochu chlupatý a má hodně nohou. </a:t>
            </a:r>
            <a:b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Tká pavučiny. Prý nosí štěstí.</a:t>
            </a:r>
            <a:endParaRPr lang="cs-CZ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4509120"/>
            <a:ext cx="2880320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Pavouk.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708920"/>
            <a:ext cx="3004293" cy="4040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1934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640960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Je to malý obtížný hmyz. Živí se krví. Létá v hejnech a bzučí. Přenáší nemoci. 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2304256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Komár.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920" y="1772816"/>
            <a:ext cx="6471953" cy="4896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6617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352928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Žije v zemi, loví hmyz. Má přední nohy jako lopatky, kterými dělá v zemi chodbičky a krtiny. Je také hlavní postavou pohádky pro děti. 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2232248" cy="9361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Krtek.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359" y="2708920"/>
            <a:ext cx="6716641" cy="4149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533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640960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Je to pták. Žije na dvoře, svýma nohama rád vyhrabává larvy ze země. Žere i zrní. Chováme ho pro maso a pro vajíčka. Nocuje v kurníku. Dělá kokodák.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8229600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Slepice.</a:t>
            </a:r>
            <a:endParaRPr lang="cs-CZ" sz="44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918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568952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Je to zpěvný pták. Živí se hmyzem, je to stěhovavý pták. O svá mláďata se nestará, vajíčka klade do cizích hnízd. Hezky zpívá kuku.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2663425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Kukačka.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5" y="2686180"/>
            <a:ext cx="6125842" cy="40547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9199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640960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Je to savec. Živí se hmyzem. Přední končetiny má přeměněny v křídla. Umí létat. Spí hlavou dolů, zimu přečká zimním spánkem.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2880320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Netopýr.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780928"/>
            <a:ext cx="5876925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9944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75724"/>
            <a:ext cx="8640960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Je to užitečný hmyz. Létá z květiny na květinu a tím je opyluje. </a:t>
            </a:r>
            <a:r>
              <a:rPr lang="cs-CZ" sz="3200" dirty="0">
                <a:solidFill>
                  <a:schemeClr val="bg2">
                    <a:lumMod val="50000"/>
                  </a:schemeClr>
                </a:solidFill>
              </a:rPr>
              <a:t>Sbírá z květin sladké šťávy a 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vytváří z nich med. Pokud dá žihadlo, zahyne. V pohádce se jmenuje Mája. 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2736304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Včela.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61043"/>
            <a:ext cx="4293096" cy="3386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6793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75724"/>
            <a:ext cx="8352928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Je to plaz, ohrožený živočich, chráněný živočich. Patří mezi beznohé ještěrky. Živí se hmyzem. Zimu přečká zimním spánkem. Při nebezpečí může odlomit konec ocásku, který doroste. 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2952328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Slepýš.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71623"/>
            <a:ext cx="4795292" cy="3582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2881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75724"/>
            <a:ext cx="8640960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Je to malý obtížný tvor. Bývá na vysoké trávě. Nelétá. Když trávou procházíme, vleze na nás a přisaje se na kůži. Saje krev. Přenáší těžké nemoci.  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509120"/>
            <a:ext cx="8229600" cy="9361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Klíště.</a:t>
            </a:r>
            <a:endParaRPr lang="cs-CZ" sz="44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944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75724"/>
            <a:ext cx="8712968" cy="340134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Je to plaz, chráněný živočich. </a:t>
            </a:r>
            <a:r>
              <a:rPr lang="cs-CZ" sz="3200" dirty="0">
                <a:solidFill>
                  <a:schemeClr val="bg2">
                    <a:lumMod val="50000"/>
                  </a:schemeClr>
                </a:solidFill>
              </a:rPr>
              <a:t>L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oví malé živočichy – myši, žáby, vejce. Usmrcuje je jedem. Zimu přečká zimním spánkem.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4509120"/>
            <a:ext cx="2448272" cy="9361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400" b="1" dirty="0" smtClean="0">
                <a:solidFill>
                  <a:schemeClr val="accent2"/>
                </a:solidFill>
              </a:rPr>
              <a:t>Zmije.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94874"/>
            <a:ext cx="5879943" cy="44099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9276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click.wav"/>
          </p:stSnd>
        </p:sndAc>
      </p:transition>
    </mc:Choice>
    <mc:Fallback xmlns="">
      <p:transition spd="slow">
        <p:circl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057749"/>
          </a:xfrm>
        </p:spPr>
        <p:txBody>
          <a:bodyPr/>
          <a:lstStyle/>
          <a:p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4437112"/>
            <a:ext cx="7776862" cy="1872208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Zkus podobnou hádanku </a:t>
            </a:r>
          </a:p>
          <a:p>
            <a:pPr algn="ctr"/>
            <a:endParaRPr lang="cs-CZ" sz="48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algn="ctr"/>
            <a:r>
              <a:rPr lang="cs-CZ" sz="4800" b="1" dirty="0" smtClean="0">
                <a:solidFill>
                  <a:schemeClr val="accent2">
                    <a:lumMod val="50000"/>
                  </a:schemeClr>
                </a:solidFill>
              </a:rPr>
              <a:t>o nějakém jiném zvířátku vymyslet!</a:t>
            </a:r>
            <a:endParaRPr lang="cs-CZ" sz="4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23528" y="692696"/>
            <a:ext cx="1800200" cy="1656184"/>
          </a:xfrm>
          <a:prstGeom prst="smileyFac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ový popisek 4"/>
          <p:cNvSpPr/>
          <p:nvPr/>
        </p:nvSpPr>
        <p:spPr>
          <a:xfrm>
            <a:off x="3401099" y="2780006"/>
            <a:ext cx="5275355" cy="1260140"/>
          </a:xfrm>
          <a:prstGeom prst="wedgeRoundRectCallout">
            <a:avLst>
              <a:gd name="adj1" fmla="val -84549"/>
              <a:gd name="adj2" fmla="val -109956"/>
              <a:gd name="adj3" fmla="val 16667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2">
                    <a:lumMod val="75000"/>
                  </a:schemeClr>
                </a:solidFill>
              </a:rPr>
              <a:t>Byly hádanky lehké?</a:t>
            </a:r>
            <a:endParaRPr lang="cs-CZ" sz="3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8446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692696"/>
          </a:xfrm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Seznam použitých materiálů: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6048672"/>
          </a:xfrm>
        </p:spPr>
        <p:txBody>
          <a:bodyPr>
            <a:normAutofit fontScale="77500" lnSpcReduction="20000"/>
          </a:bodyPr>
          <a:lstStyle/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1700" dirty="0" smtClean="0">
                <a:latin typeface="Arial" pitchFamily="34" charset="0"/>
                <a:cs typeface="Arial" pitchFamily="34" charset="0"/>
              </a:rPr>
              <a:t>ŠTIKOVÁ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, Věra. </a:t>
            </a:r>
            <a:r>
              <a:rPr lang="cs-CZ" sz="1700" i="1" dirty="0">
                <a:latin typeface="Arial" pitchFamily="34" charset="0"/>
                <a:cs typeface="Arial" pitchFamily="34" charset="0"/>
              </a:rPr>
              <a:t>Já a můj svět: prvouka pro 3. ročník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. 1. vyd. Brno: Nová škola, 2008, 2 sv. Duhová</a:t>
            </a: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1700" dirty="0">
                <a:latin typeface="Arial" pitchFamily="34" charset="0"/>
                <a:cs typeface="Arial" pitchFamily="34" charset="0"/>
              </a:rPr>
              <a:t>řada. ISBN 978-80-7289-097-2. </a:t>
            </a:r>
          </a:p>
          <a:p>
            <a:pPr marL="0" indent="0">
              <a:buNone/>
            </a:pPr>
            <a:r>
              <a:rPr lang="cs-CZ" sz="1700" dirty="0" smtClean="0">
                <a:latin typeface="Arial" pitchFamily="34" charset="0"/>
                <a:cs typeface="Arial" pitchFamily="34" charset="0"/>
              </a:rPr>
              <a:t>ŠTIKOVÁ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, Věra. </a:t>
            </a:r>
            <a:r>
              <a:rPr lang="cs-CZ" sz="1700" i="1" dirty="0">
                <a:latin typeface="Arial" pitchFamily="34" charset="0"/>
                <a:cs typeface="Arial" pitchFamily="34" charset="0"/>
              </a:rPr>
              <a:t>Já a můj svět: prvouka pro 2. ročník : učebnice.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 1. vyd. Brno: Nová škola, 2008, 2 sv. Duhová řada. ISBN 80-728-9090-5.</a:t>
            </a:r>
          </a:p>
          <a:p>
            <a:pPr marL="0" indent="0">
              <a:buNone/>
            </a:pPr>
            <a:r>
              <a:rPr lang="cs-CZ" sz="1700" dirty="0" smtClean="0">
                <a:latin typeface="Arial" pitchFamily="34" charset="0"/>
                <a:ea typeface="Calibri"/>
                <a:cs typeface="Arial" pitchFamily="34" charset="0"/>
              </a:rPr>
              <a:t>ŠTIKOVÁ</a:t>
            </a:r>
            <a:r>
              <a:rPr lang="cs-CZ" sz="1700" dirty="0">
                <a:latin typeface="Arial" pitchFamily="34" charset="0"/>
                <a:ea typeface="Calibri"/>
                <a:cs typeface="Arial" pitchFamily="34" charset="0"/>
              </a:rPr>
              <a:t>, Věra. </a:t>
            </a:r>
            <a:r>
              <a:rPr lang="cs-CZ" sz="1700" i="1" dirty="0">
                <a:latin typeface="Arial" pitchFamily="34" charset="0"/>
                <a:ea typeface="Calibri"/>
                <a:cs typeface="Arial" pitchFamily="34" charset="0"/>
              </a:rPr>
              <a:t>Metodický průvodce učební prvouka</a:t>
            </a:r>
            <a:r>
              <a:rPr lang="cs-CZ" sz="1700" dirty="0">
                <a:latin typeface="Arial" pitchFamily="34" charset="0"/>
                <a:ea typeface="Calibri"/>
                <a:cs typeface="Arial" pitchFamily="34" charset="0"/>
              </a:rPr>
              <a:t>. Ilustrace Alena </a:t>
            </a:r>
            <a:r>
              <a:rPr lang="cs-CZ" sz="1700" dirty="0" err="1">
                <a:latin typeface="Arial" pitchFamily="34" charset="0"/>
                <a:ea typeface="Calibri"/>
                <a:cs typeface="Arial" pitchFamily="34" charset="0"/>
              </a:rPr>
              <a:t>Baisová</a:t>
            </a:r>
            <a:r>
              <a:rPr lang="cs-CZ" sz="1700" dirty="0">
                <a:latin typeface="Arial" pitchFamily="34" charset="0"/>
                <a:ea typeface="Calibri"/>
                <a:cs typeface="Arial" pitchFamily="34" charset="0"/>
              </a:rPr>
              <a:t>. Brno: Nová škola, 2004, 43 s. ISBN 80-728-9065-4.</a:t>
            </a:r>
          </a:p>
          <a:p>
            <a:pPr marL="0" indent="0">
              <a:buNone/>
            </a:pPr>
            <a:r>
              <a:rPr lang="cs-CZ" sz="1700" dirty="0" smtClean="0">
                <a:latin typeface="Arial" pitchFamily="34" charset="0"/>
                <a:cs typeface="Arial" pitchFamily="34" charset="0"/>
              </a:rPr>
              <a:t>ŠTIKOVÁ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, Věra. </a:t>
            </a:r>
            <a:r>
              <a:rPr lang="cs-CZ" sz="1700" i="1" dirty="0">
                <a:latin typeface="Arial" pitchFamily="34" charset="0"/>
                <a:cs typeface="Arial" pitchFamily="34" charset="0"/>
              </a:rPr>
              <a:t>Metodický průvodce učebnicí prvouka 3</a:t>
            </a:r>
            <a:r>
              <a:rPr lang="cs-CZ" sz="1700" dirty="0">
                <a:latin typeface="Arial" pitchFamily="34" charset="0"/>
                <a:cs typeface="Arial" pitchFamily="34" charset="0"/>
              </a:rPr>
              <a:t>. Brno, nám. SNP 9: Nová škola, 2007, ISBN 80-7289-065-4.</a:t>
            </a:r>
          </a:p>
          <a:p>
            <a:pPr marL="0" indent="0">
              <a:buNone/>
            </a:pPr>
            <a:r>
              <a:rPr lang="cs-CZ" sz="1700" dirty="0"/>
              <a:t>FRIC, Zdeněk. </a:t>
            </a:r>
            <a:r>
              <a:rPr lang="cs-CZ" sz="1700" i="1" dirty="0" err="1"/>
              <a:t>Wikimedia</a:t>
            </a:r>
            <a:r>
              <a:rPr lang="cs-CZ" sz="1700" i="1" dirty="0"/>
              <a:t> </a:t>
            </a:r>
            <a:r>
              <a:rPr lang="cs-CZ" sz="1700" i="1" dirty="0" err="1"/>
              <a:t>Commons</a:t>
            </a:r>
            <a:r>
              <a:rPr lang="cs-CZ" sz="1700" dirty="0"/>
              <a:t> [online]. [cit. 7.4.2013]. Dostupný na WWW: </a:t>
            </a:r>
            <a:r>
              <a:rPr lang="cs-CZ" sz="1700" dirty="0">
                <a:hlinkClick r:id="rId3"/>
              </a:rPr>
              <a:t>http://</a:t>
            </a:r>
            <a:r>
              <a:rPr lang="cs-CZ" sz="1700" dirty="0" smtClean="0">
                <a:hlinkClick r:id="rId3"/>
              </a:rPr>
              <a:t>upload.wikimedia.org/wikipedia/commons/0/05/Viperaberus1.jpg</a:t>
            </a:r>
            <a:r>
              <a:rPr lang="cs-CZ" sz="1700" dirty="0" smtClean="0"/>
              <a:t> </a:t>
            </a:r>
            <a:endParaRPr lang="cs-CZ" sz="1700" dirty="0"/>
          </a:p>
          <a:p>
            <a:pPr marL="0" indent="0">
              <a:buNone/>
            </a:pPr>
            <a:r>
              <a:rPr lang="cs-CZ" sz="1700" dirty="0"/>
              <a:t>ARCHAEODONTOSAURUS. </a:t>
            </a:r>
            <a:r>
              <a:rPr lang="cs-CZ" sz="1700" i="1" dirty="0" err="1"/>
              <a:t>Wikimedia</a:t>
            </a:r>
            <a:r>
              <a:rPr lang="cs-CZ" sz="1700" i="1" dirty="0"/>
              <a:t> </a:t>
            </a:r>
            <a:r>
              <a:rPr lang="cs-CZ" sz="1700" i="1" dirty="0" err="1"/>
              <a:t>Commons</a:t>
            </a:r>
            <a:r>
              <a:rPr lang="cs-CZ" sz="1700" dirty="0"/>
              <a:t> [online]. [cit. 7.4.2013]. Dostupný na WWW: </a:t>
            </a:r>
            <a:r>
              <a:rPr lang="cs-CZ" sz="1700" dirty="0">
                <a:hlinkClick r:id="rId4"/>
              </a:rPr>
              <a:t>http://</a:t>
            </a:r>
            <a:r>
              <a:rPr lang="cs-CZ" sz="1700" dirty="0" smtClean="0">
                <a:hlinkClick r:id="rId4"/>
              </a:rPr>
              <a:t>upload.wikimedia.org/wikipedia/commons/e/ed/Talpa_europaea_MHNT.jpg</a:t>
            </a:r>
            <a:r>
              <a:rPr lang="cs-CZ" sz="1700" dirty="0" smtClean="0"/>
              <a:t> </a:t>
            </a:r>
          </a:p>
          <a:p>
            <a:pPr marL="0" indent="0">
              <a:buNone/>
            </a:pPr>
            <a:r>
              <a:rPr lang="cs-CZ" sz="1700" dirty="0"/>
              <a:t>VOLNÉ DÍLO. </a:t>
            </a:r>
            <a:r>
              <a:rPr lang="cs-CZ" sz="1700" i="1" dirty="0" err="1"/>
              <a:t>Wikimedia</a:t>
            </a:r>
            <a:r>
              <a:rPr lang="cs-CZ" sz="1700" i="1" dirty="0"/>
              <a:t> </a:t>
            </a:r>
            <a:r>
              <a:rPr lang="cs-CZ" sz="1700" i="1" dirty="0" err="1"/>
              <a:t>Commons</a:t>
            </a:r>
            <a:r>
              <a:rPr lang="cs-CZ" sz="1700" dirty="0"/>
              <a:t> [online]. [cit. 7.4.2013]. Dostupný na WWW: </a:t>
            </a:r>
            <a:r>
              <a:rPr lang="cs-CZ" sz="1700" dirty="0">
                <a:hlinkClick r:id="rId5"/>
              </a:rPr>
              <a:t>http://</a:t>
            </a:r>
            <a:r>
              <a:rPr lang="cs-CZ" sz="1700" dirty="0" smtClean="0">
                <a:hlinkClick r:id="rId5"/>
              </a:rPr>
              <a:t>upload.wikimedia.org/wikipedia/commons/7/77/Big-eared-townsend-fledermaus.jpg</a:t>
            </a:r>
            <a:r>
              <a:rPr lang="cs-CZ" sz="1700" dirty="0" smtClean="0"/>
              <a:t> </a:t>
            </a:r>
            <a:endParaRPr lang="cs-CZ" sz="1700" dirty="0"/>
          </a:p>
          <a:p>
            <a:pPr marL="0" indent="0">
              <a:buNone/>
            </a:pPr>
            <a:r>
              <a:rPr lang="cs-CZ" sz="1700" dirty="0"/>
              <a:t>VOLNÉ DÍLO. </a:t>
            </a:r>
            <a:r>
              <a:rPr lang="cs-CZ" sz="1700" i="1" dirty="0" err="1"/>
              <a:t>Wikimedia</a:t>
            </a:r>
            <a:r>
              <a:rPr lang="cs-CZ" sz="1700" i="1" dirty="0"/>
              <a:t> </a:t>
            </a:r>
            <a:r>
              <a:rPr lang="cs-CZ" sz="1700" i="1" dirty="0" err="1"/>
              <a:t>Commons</a:t>
            </a:r>
            <a:r>
              <a:rPr lang="cs-CZ" sz="1700" dirty="0"/>
              <a:t> [online]. [cit. 7.4.2013]. Dostupný na WWW: </a:t>
            </a:r>
            <a:r>
              <a:rPr lang="cs-CZ" sz="1700" dirty="0">
                <a:hlinkClick r:id="rId6"/>
              </a:rPr>
              <a:t>http://</a:t>
            </a:r>
            <a:r>
              <a:rPr lang="cs-CZ" sz="1700" dirty="0" smtClean="0">
                <a:hlinkClick r:id="rId6"/>
              </a:rPr>
              <a:t>upload.wikimedia.org/wikipedia/commons/5/51/Apis_mellifera_bi.jpg</a:t>
            </a:r>
            <a:r>
              <a:rPr lang="cs-CZ" sz="1700" dirty="0" smtClean="0"/>
              <a:t> </a:t>
            </a:r>
          </a:p>
          <a:p>
            <a:pPr marL="0" indent="0">
              <a:buNone/>
            </a:pPr>
            <a:r>
              <a:rPr lang="cs-CZ" sz="1700" dirty="0"/>
              <a:t>MAREK_BYDG. </a:t>
            </a:r>
            <a:r>
              <a:rPr lang="cs-CZ" sz="1700" i="1" dirty="0" err="1"/>
              <a:t>Wikimedia</a:t>
            </a:r>
            <a:r>
              <a:rPr lang="cs-CZ" sz="1700" i="1" dirty="0"/>
              <a:t> </a:t>
            </a:r>
            <a:r>
              <a:rPr lang="cs-CZ" sz="1700" i="1" dirty="0" err="1"/>
              <a:t>Commons</a:t>
            </a:r>
            <a:r>
              <a:rPr lang="cs-CZ" sz="1700" dirty="0"/>
              <a:t> [online]. [cit. 7.4.2013]. Dostupný na WWW: </a:t>
            </a:r>
            <a:r>
              <a:rPr lang="cs-CZ" sz="1700" dirty="0">
                <a:hlinkClick r:id="rId7"/>
              </a:rPr>
              <a:t>http://</a:t>
            </a:r>
            <a:r>
              <a:rPr lang="cs-CZ" sz="1700" dirty="0" smtClean="0">
                <a:hlinkClick r:id="rId7"/>
              </a:rPr>
              <a:t>upload.wikimedia.org/wikipedia/commons/5/5e/Anguidae.jpg</a:t>
            </a:r>
            <a:r>
              <a:rPr lang="cs-CZ" sz="1700" dirty="0" smtClean="0"/>
              <a:t> </a:t>
            </a:r>
          </a:p>
          <a:p>
            <a:pPr marL="0" indent="0">
              <a:buNone/>
            </a:pPr>
            <a:r>
              <a:rPr lang="cs-CZ" sz="1700" dirty="0"/>
              <a:t>VOLNÉ DÍLO. </a:t>
            </a:r>
            <a:r>
              <a:rPr lang="cs-CZ" sz="1700" i="1" dirty="0" err="1"/>
              <a:t>Wikimedia</a:t>
            </a:r>
            <a:r>
              <a:rPr lang="cs-CZ" sz="1700" i="1" dirty="0"/>
              <a:t> </a:t>
            </a:r>
            <a:r>
              <a:rPr lang="cs-CZ" sz="1700" i="1" dirty="0" err="1"/>
              <a:t>Commons</a:t>
            </a:r>
            <a:r>
              <a:rPr lang="cs-CZ" sz="1700" dirty="0"/>
              <a:t> [online]. [cit. 7.4.2013]. Dostupný na WWW: </a:t>
            </a:r>
            <a:r>
              <a:rPr lang="cs-CZ" sz="1700" dirty="0">
                <a:hlinkClick r:id="rId8"/>
              </a:rPr>
              <a:t>http://</a:t>
            </a:r>
            <a:r>
              <a:rPr lang="cs-CZ" sz="1700" dirty="0" smtClean="0">
                <a:hlinkClick r:id="rId8"/>
              </a:rPr>
              <a:t>upload.wikimedia.org/wikipedia/commons/2/2b/Cuculus_canorus.jpg</a:t>
            </a:r>
            <a:r>
              <a:rPr lang="cs-CZ" sz="1700" dirty="0" smtClean="0"/>
              <a:t> </a:t>
            </a:r>
          </a:p>
          <a:p>
            <a:pPr marL="0" indent="0">
              <a:buNone/>
            </a:pPr>
            <a:r>
              <a:rPr lang="cs-CZ" sz="1600" dirty="0"/>
              <a:t>VOLNÉ DÍLO.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7.4.2013]. Dostupný na WWW: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upload.wikimedia.org/wikipedia/commons/b/b2/Kom%C3%A1r.JPG</a:t>
            </a:r>
            <a:r>
              <a:rPr lang="cs-CZ" sz="16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KARWATH, André.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7.4.2013]. Dostupný na WWW: </a:t>
            </a:r>
            <a:r>
              <a:rPr lang="cs-CZ" sz="1400" dirty="0">
                <a:hlinkClick r:id="rId10"/>
              </a:rPr>
              <a:t>http://upload.wikimedia.org/wikipedia/commons/f/f1/Araneus_diadematus_%</a:t>
            </a:r>
            <a:r>
              <a:rPr lang="cs-CZ" sz="1400" dirty="0" smtClean="0">
                <a:hlinkClick r:id="rId10"/>
              </a:rPr>
              <a:t>28aka%29.jpg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HABEROVÁ, Tamara.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7.4.2013]. Dostupný na WWW: </a:t>
            </a:r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upload.wikimedia.org/wikipedia/commons/8/8a/Velbloudice_s_mladetem.JPG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1400" dirty="0"/>
              <a:t>SEANMACK. </a:t>
            </a:r>
            <a:r>
              <a:rPr lang="cs-CZ" sz="1400" i="1" dirty="0" err="1"/>
              <a:t>Wikimedia</a:t>
            </a:r>
            <a:r>
              <a:rPr lang="cs-CZ" sz="1400" i="1" dirty="0"/>
              <a:t> </a:t>
            </a:r>
            <a:r>
              <a:rPr lang="cs-CZ" sz="1400" i="1" dirty="0" err="1"/>
              <a:t>Commons</a:t>
            </a:r>
            <a:r>
              <a:rPr lang="cs-CZ" sz="1400" dirty="0"/>
              <a:t> [online]. [cit. 7.4.2013]. Dostupný na WWW: </a:t>
            </a:r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upload.wikimedia.org/wikipedia/commons/4/49/Grey_Roo_with_Joey_SMC_2006.jpg</a:t>
            </a: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2300" smtClean="0">
                <a:latin typeface="Arial" pitchFamily="34" charset="0"/>
                <a:cs typeface="Arial" pitchFamily="34" charset="0"/>
              </a:rPr>
              <a:t>Obrázek </a:t>
            </a:r>
            <a:r>
              <a:rPr lang="cs-CZ" sz="2300" dirty="0" smtClean="0">
                <a:latin typeface="Arial" pitchFamily="34" charset="0"/>
                <a:cs typeface="Arial" pitchFamily="34" charset="0"/>
              </a:rPr>
              <a:t>archiv autorky.</a:t>
            </a:r>
            <a:endParaRPr lang="cs-CZ" sz="2300" dirty="0">
              <a:latin typeface="Arial" pitchFamily="34" charset="0"/>
              <a:cs typeface="Arial" pitchFamily="34" charset="0"/>
            </a:endParaRP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endParaRPr lang="cs-CZ" sz="5500" kern="0" dirty="0">
              <a:solidFill>
                <a:srgbClr val="000000"/>
              </a:solidFill>
              <a:latin typeface="Comic Sans MS"/>
            </a:endParaRP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endParaRPr lang="cs-CZ" sz="1200" dirty="0">
              <a:solidFill>
                <a:srgbClr val="C00000"/>
              </a:solidFill>
              <a:latin typeface="DejaVuSerifCondensed"/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4844043"/>
      </p:ext>
    </p:extLst>
  </p:cSld>
  <p:clrMapOvr>
    <a:masterClrMapping/>
  </p:clrMapOvr>
  <p:transition spd="slow">
    <p:randomBar dir="vert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5986</TotalTime>
  <Words>948</Words>
  <Application>Microsoft Office PowerPoint</Application>
  <PresentationFormat>Předvádění na obrazovce (4:3)</PresentationFormat>
  <Paragraphs>74</Paragraphs>
  <Slides>27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30" baseType="lpstr">
      <vt:lpstr>Motiv sady Office</vt:lpstr>
      <vt:lpstr>Metro</vt:lpstr>
      <vt:lpstr>Prezentace</vt:lpstr>
      <vt:lpstr>Prezentace aplikace PowerPoint</vt:lpstr>
      <vt:lpstr>Anotace</vt:lpstr>
      <vt:lpstr>zvířata</vt:lpstr>
      <vt:lpstr>Znáš dobře zvířata?</vt:lpstr>
      <vt:lpstr> Je to hlodavec. Má dlouhé uši a dlouhé zadní nohy. Umí dobře běhat. Žije v pelechu. Na podzim se na něj pořádají hony. </vt:lpstr>
      <vt:lpstr> Žije v lese, má dlouhý huňatý ocas. Při skocích ze stromu na strom je velmi čiperná. Bývá rezavá a černá.  Často na nás shodí šišku. </vt:lpstr>
      <vt:lpstr> Říká se o ní, že je lstivá a chytrá. Živí se ptáky a savci. Má rezavý kožich a dlouhý huňatý ocas. Znáte ji z pohádky „O Budulínkovi“. </vt:lpstr>
      <vt:lpstr> Je to savec, hmyzožravec. Jeho tělo je pokryto bodlinami. Je-li napaden, stáčí se do klubíčka. Jeho hlavním nepřítelem bývá zmije.  </vt:lpstr>
      <vt:lpstr>Nazývá se králem zvířat. Patří mezi největší kočkovité šelmy. Jeho ozdobou je hříva. </vt:lpstr>
      <vt:lpstr>Podobá se koni, ale je pruhovaná.  Žije volně ve stádech.  U nás ji můžeme vidět pouze v Zoo.  </vt:lpstr>
      <vt:lpstr>Samice mají na břichu zvláštní vak, v němž nosí mláďata. Velmi dobře skáče. Přední nohy mají krátké, zadní dlouhé. </vt:lpstr>
      <vt:lpstr>Bývá nazýván korábem pouště. Je o něm známo, že vydrží mnoho dní bez vody. </vt:lpstr>
      <vt:lpstr>Je to savec, přítel člověka. Mívá různou srst. Nejraději chodí se svým pánem na procházky a nosí aport. Štěká. </vt:lpstr>
      <vt:lpstr>Je to domácí zvíře. Má rohy a je mlsné. Žere listy, které mu chutnají. Dává nám velmi zdravé mléko. Využíváme z něj i maso a kůži. Mečí. </vt:lpstr>
      <vt:lpstr>Je to domácí zvíře. Je čistotné, jazýčkem si umývá celý kožíšek.  Loví myši. Rádo odpočívá na polštáři, ale umí lézt i po stromech. Mňouká. </vt:lpstr>
      <vt:lpstr>Je užitečný, loví hmyz. Někteří lidé se ho bojí, štítí. Nejvíce lidem vadí,  že je trochu chlupatý a má hodně nohou.  Tká pavučiny. Prý nosí štěstí.</vt:lpstr>
      <vt:lpstr>Je to malý obtížný hmyz. Živí se krví. Létá v hejnech a bzučí. Přenáší nemoci.  </vt:lpstr>
      <vt:lpstr>Žije v zemi, loví hmyz. Má přední nohy jako lopatky, kterými dělá v zemi chodbičky a krtiny. Je také hlavní postavou pohádky pro děti.  </vt:lpstr>
      <vt:lpstr>Je to pták. Žije na dvoře, svýma nohama rád vyhrabává larvy ze země. Žere i zrní. Chováme ho pro maso a pro vajíčka. Nocuje v kurníku. Dělá kokodák. </vt:lpstr>
      <vt:lpstr>Je to zpěvný pták. Živí se hmyzem, je to stěhovavý pták. O svá mláďata se nestará, vajíčka klade do cizích hnízd. Hezky zpívá kuku. </vt:lpstr>
      <vt:lpstr>Je to savec. Živí se hmyzem. Přední končetiny má přeměněny v křídla. Umí létat. Spí hlavou dolů, zimu přečká zimním spánkem. </vt:lpstr>
      <vt:lpstr>Je to užitečný hmyz. Létá z květiny na květinu a tím je opyluje. Sbírá z květin sladké šťávy a vytváří z nich med. Pokud dá žihadlo, zahyne. V pohádce se jmenuje Mája.  </vt:lpstr>
      <vt:lpstr>Je to plaz, ohrožený živočich, chráněný živočich. Patří mezi beznohé ještěrky. Živí se hmyzem. Zimu přečká zimním spánkem. Při nebezpečí může odlomit konec ocásku, který doroste.  </vt:lpstr>
      <vt:lpstr>Je to malý obtížný tvor. Bývá na vysoké trávě. Nelétá. Když trávou procházíme, vleze na nás a přisaje se na kůži. Saje krev. Přenáší těžké nemoci.   </vt:lpstr>
      <vt:lpstr>Je to plaz, chráněný živočich. Loví malé živočichy – myši, žáby, vejce. Usmrcuje je jedem. Zimu přečká zimním spánkem. </vt:lpstr>
      <vt:lpstr>Prezentace aplikace PowerPoint</vt:lpstr>
      <vt:lpstr>Seznam použitých materiálů: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411</cp:revision>
  <dcterms:created xsi:type="dcterms:W3CDTF">2013-01-18T15:24:45Z</dcterms:created>
  <dcterms:modified xsi:type="dcterms:W3CDTF">2013-06-09T17:04:13Z</dcterms:modified>
</cp:coreProperties>
</file>