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9" r:id="rId2"/>
    <p:sldId id="256" r:id="rId3"/>
    <p:sldId id="257" r:id="rId4"/>
    <p:sldId id="284" r:id="rId5"/>
    <p:sldId id="280" r:id="rId6"/>
    <p:sldId id="281" r:id="rId7"/>
    <p:sldId id="283" r:id="rId8"/>
    <p:sldId id="271" r:id="rId9"/>
    <p:sldId id="278" r:id="rId10"/>
    <p:sldId id="262" r:id="rId11"/>
    <p:sldId id="279" r:id="rId12"/>
    <p:sldId id="287" r:id="rId13"/>
    <p:sldId id="273" r:id="rId14"/>
    <p:sldId id="285" r:id="rId15"/>
    <p:sldId id="276" r:id="rId16"/>
    <p:sldId id="286" r:id="rId17"/>
    <p:sldId id="272" r:id="rId18"/>
    <p:sldId id="282" r:id="rId19"/>
    <p:sldId id="274" r:id="rId20"/>
    <p:sldId id="270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737" autoAdjust="0"/>
  </p:normalViewPr>
  <p:slideViewPr>
    <p:cSldViewPr>
      <p:cViewPr varScale="1">
        <p:scale>
          <a:sx n="66" d="100"/>
          <a:sy n="66" d="100"/>
        </p:scale>
        <p:origin x="-150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55326-FDDB-4CDE-B506-E6D884E7C5E2}" type="datetimeFigureOut">
              <a:rPr lang="en-US" smtClean="0"/>
              <a:t>6/9/2013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A4222-0FB0-4275-86C6-FA1BC22A9BB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55326-FDDB-4CDE-B506-E6D884E7C5E2}" type="datetimeFigureOut">
              <a:rPr lang="en-US" smtClean="0"/>
              <a:t>6/9/2013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A4222-0FB0-4275-86C6-FA1BC22A9BB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55326-FDDB-4CDE-B506-E6D884E7C5E2}" type="datetimeFigureOut">
              <a:rPr lang="en-US" smtClean="0"/>
              <a:t>6/9/2013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A4222-0FB0-4275-86C6-FA1BC22A9BB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55326-FDDB-4CDE-B506-E6D884E7C5E2}" type="datetimeFigureOut">
              <a:rPr lang="en-US" smtClean="0"/>
              <a:t>6/9/2013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A4222-0FB0-4275-86C6-FA1BC22A9BB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55326-FDDB-4CDE-B506-E6D884E7C5E2}" type="datetimeFigureOut">
              <a:rPr lang="en-US" smtClean="0"/>
              <a:t>6/9/2013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A4222-0FB0-4275-86C6-FA1BC22A9BB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55326-FDDB-4CDE-B506-E6D884E7C5E2}" type="datetimeFigureOut">
              <a:rPr lang="en-US" smtClean="0"/>
              <a:t>6/9/2013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A4222-0FB0-4275-86C6-FA1BC22A9BB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55326-FDDB-4CDE-B506-E6D884E7C5E2}" type="datetimeFigureOut">
              <a:rPr lang="en-US" smtClean="0"/>
              <a:t>6/9/2013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A4222-0FB0-4275-86C6-FA1BC22A9BB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55326-FDDB-4CDE-B506-E6D884E7C5E2}" type="datetimeFigureOut">
              <a:rPr lang="en-US" smtClean="0"/>
              <a:t>6/9/2013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A4222-0FB0-4275-86C6-FA1BC22A9BB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55326-FDDB-4CDE-B506-E6D884E7C5E2}" type="datetimeFigureOut">
              <a:rPr lang="en-US" smtClean="0"/>
              <a:t>6/9/2013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A4222-0FB0-4275-86C6-FA1BC22A9BB9}" type="slidenum">
              <a:rPr lang="en-US" smtClean="0"/>
              <a:t>‹#›</a:t>
            </a:fld>
            <a:endParaRPr lang="en-US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55326-FDDB-4CDE-B506-E6D884E7C5E2}" type="datetimeFigureOut">
              <a:rPr lang="en-US" smtClean="0"/>
              <a:t>6/9/2013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A4222-0FB0-4275-86C6-FA1BC22A9BB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55326-FDDB-4CDE-B506-E6D884E7C5E2}" type="datetimeFigureOut">
              <a:rPr lang="en-US" smtClean="0"/>
              <a:t>6/9/2013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A4222-0FB0-4275-86C6-FA1BC22A9BB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555326-FDDB-4CDE-B506-E6D884E7C5E2}" type="datetimeFigureOut">
              <a:rPr lang="en-US" smtClean="0"/>
              <a:t>6/9/2013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BA4222-0FB0-4275-86C6-FA1BC22A9BB9}" type="slidenum">
              <a:rPr lang="en-US" smtClean="0"/>
              <a:t>‹#›</a:t>
            </a:fld>
            <a:endParaRPr lang="en-US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3" name="chimes.wav"/>
          </p:stSnd>
        </p:sndAc>
      </p:transition>
    </mc:Choice>
    <mc:Fallback xmlns="">
      <p:transition spd="slow">
        <p:fade/>
        <p:sndAc>
          <p:stSnd>
            <p:snd r:embed="rId14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5" Type="http://schemas.openxmlformats.org/officeDocument/2006/relationships/audio" Target="../media/audio1.wav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5" Type="http://schemas.openxmlformats.org/officeDocument/2006/relationships/audio" Target="../media/audio1.wav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audio" Target="../media/audio1.wav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1.wav"/><Relationship Id="rId4" Type="http://schemas.openxmlformats.org/officeDocument/2006/relationships/image" Target="../media/image19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image" Target="../media/image21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7/71/Wheat_field.jpg" TargetMode="External"/><Relationship Id="rId3" Type="http://schemas.openxmlformats.org/officeDocument/2006/relationships/hyperlink" Target="http://upload.wikimedia.org/wikipedia/commons/4/4a/Vall%C3%B8_Road.jpg" TargetMode="External"/><Relationship Id="rId7" Type="http://schemas.openxmlformats.org/officeDocument/2006/relationships/hyperlink" Target="http://upload.wikimedia.org/wikipedia/commons/b/bc/Doperwt_rijserwt_peulen_Pisum_sativum.jpg" TargetMode="External"/><Relationship Id="rId12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0/00/Cherries_summerland.jpg" TargetMode="External"/><Relationship Id="rId11" Type="http://schemas.openxmlformats.org/officeDocument/2006/relationships/hyperlink" Target="http://upload.wikimedia.org/wikipedia/commons/b/b5/Cumulus_clouds_in_fair_weather.jpeg" TargetMode="External"/><Relationship Id="rId5" Type="http://schemas.openxmlformats.org/officeDocument/2006/relationships/hyperlink" Target="http://upload.wikimedia.org/wikipedia/commons/3/3c/Strawberry_closeup.jpg" TargetMode="External"/><Relationship Id="rId10" Type="http://schemas.openxmlformats.org/officeDocument/2006/relationships/hyperlink" Target="http://upload.wikimedia.org/wikipedia/commons/1/16/Jamboree_1999-Tschechisches_Lager.jpg" TargetMode="External"/><Relationship Id="rId4" Type="http://schemas.openxmlformats.org/officeDocument/2006/relationships/hyperlink" Target="http://upload.wikimedia.org/wikipedia/commons/a/a7/RAIOimage113.JPG" TargetMode="External"/><Relationship Id="rId9" Type="http://schemas.openxmlformats.org/officeDocument/2006/relationships/hyperlink" Target="http://upload.wikimedia.org/wikipedia/commons/0/03/Radish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1685925" y="2571750"/>
            <a:ext cx="7458075" cy="3786188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cs-CZ" b="1" dirty="0"/>
              <a:t>Název </a:t>
            </a:r>
            <a:r>
              <a:rPr lang="cs-CZ" b="1" dirty="0" smtClean="0"/>
              <a:t>školy: </a:t>
            </a:r>
            <a:r>
              <a:rPr lang="cs-CZ" dirty="0"/>
              <a:t>Základní škola a mateřská škola, </a:t>
            </a:r>
            <a:r>
              <a:rPr lang="cs-CZ" dirty="0" smtClean="0"/>
              <a:t>  </a:t>
            </a:r>
          </a:p>
          <a:p>
            <a:pPr algn="l">
              <a:buNone/>
            </a:pPr>
            <a:r>
              <a:rPr lang="cs-CZ" dirty="0"/>
              <a:t> </a:t>
            </a:r>
            <a:r>
              <a:rPr lang="cs-CZ" dirty="0" smtClean="0"/>
              <a:t>                       Svoboda </a:t>
            </a:r>
            <a:r>
              <a:rPr lang="cs-CZ" dirty="0"/>
              <a:t>nad  Úpou, okres Trutnov</a:t>
            </a:r>
            <a:r>
              <a:rPr lang="cs-CZ" dirty="0" smtClean="0"/>
              <a:t> </a:t>
            </a:r>
          </a:p>
          <a:p>
            <a:pPr marL="0" indent="0" algn="l">
              <a:buNone/>
            </a:pPr>
            <a:r>
              <a:rPr lang="cs-CZ" b="1" dirty="0" smtClean="0"/>
              <a:t>Autor: </a:t>
            </a:r>
            <a:r>
              <a:rPr lang="cs-CZ" dirty="0"/>
              <a:t>Mgr. </a:t>
            </a:r>
            <a:r>
              <a:rPr lang="cs-CZ" dirty="0" smtClean="0"/>
              <a:t>Milada Pleskačová                                 </a:t>
            </a:r>
            <a:r>
              <a:rPr lang="cs-CZ" b="1" dirty="0" smtClean="0"/>
              <a:t>                          Datum: </a:t>
            </a:r>
            <a:r>
              <a:rPr lang="cs-CZ" dirty="0" smtClean="0"/>
              <a:t>22. </a:t>
            </a:r>
            <a:r>
              <a:rPr lang="cs-CZ" dirty="0"/>
              <a:t>3</a:t>
            </a:r>
            <a:r>
              <a:rPr lang="cs-CZ" dirty="0" smtClean="0"/>
              <a:t>. 2013</a:t>
            </a:r>
          </a:p>
          <a:p>
            <a:pPr marL="0" indent="0" algn="l">
              <a:buNone/>
            </a:pPr>
            <a:r>
              <a:rPr lang="cs-CZ" b="1" dirty="0" smtClean="0"/>
              <a:t>Název: </a:t>
            </a:r>
            <a:r>
              <a:rPr lang="cs-CZ" dirty="0" smtClean="0"/>
              <a:t>VY_12_INOVACE_1.2.2PRV2,3_18</a:t>
            </a:r>
          </a:p>
          <a:p>
            <a:pPr marL="0" indent="0" algn="l">
              <a:buNone/>
            </a:pPr>
            <a:r>
              <a:rPr lang="cs-CZ" b="1" dirty="0" smtClean="0"/>
              <a:t>Téma: </a:t>
            </a:r>
            <a:r>
              <a:rPr lang="cs-CZ" dirty="0" smtClean="0"/>
              <a:t>   </a:t>
            </a:r>
            <a:r>
              <a:rPr lang="cs-CZ" b="1" dirty="0" smtClean="0"/>
              <a:t>Roční období - léto </a:t>
            </a:r>
            <a:r>
              <a:rPr lang="cs-CZ" dirty="0" smtClean="0"/>
              <a:t>                                                              </a:t>
            </a:r>
          </a:p>
          <a:p>
            <a:pPr marL="0" indent="0" algn="l">
              <a:buNone/>
            </a:pPr>
            <a:r>
              <a:rPr lang="cs-CZ" b="1" dirty="0" smtClean="0"/>
              <a:t>Ročník: </a:t>
            </a:r>
            <a:r>
              <a:rPr lang="cs-CZ" dirty="0"/>
              <a:t>2</a:t>
            </a:r>
            <a:r>
              <a:rPr lang="cs-CZ" dirty="0" smtClean="0"/>
              <a:t>. </a:t>
            </a:r>
            <a:r>
              <a:rPr lang="cs-CZ" dirty="0"/>
              <a:t>a </a:t>
            </a:r>
            <a:r>
              <a:rPr lang="cs-CZ" dirty="0" smtClean="0"/>
              <a:t>3. </a:t>
            </a:r>
          </a:p>
          <a:p>
            <a:pPr marL="0" indent="0" algn="l">
              <a:buNone/>
            </a:pPr>
            <a:r>
              <a:rPr lang="cs-CZ" b="1" dirty="0" smtClean="0"/>
              <a:t>Číslo projektu: </a:t>
            </a:r>
            <a:r>
              <a:rPr lang="cs-CZ" dirty="0"/>
              <a:t>CZ.1.07/1.4.00/21.3068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10" y="642918"/>
            <a:ext cx="7715304" cy="157163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920204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57200" y="260648"/>
            <a:ext cx="7772400" cy="1368152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" y="1844824"/>
            <a:ext cx="7772400" cy="4176464"/>
          </a:xfrm>
        </p:spPr>
        <p:txBody>
          <a:bodyPr/>
          <a:lstStyle/>
          <a:p>
            <a:pPr algn="l"/>
            <a:r>
              <a:rPr lang="cs-CZ" sz="1800" dirty="0" smtClean="0"/>
              <a:t>	Materiál je určen žákům 2.třídy k seznámení s učivem o létě a žákům 3.třídy k opakování učiva. </a:t>
            </a:r>
          </a:p>
          <a:p>
            <a:pPr algn="l"/>
            <a:r>
              <a:rPr lang="cs-CZ" sz="1800" dirty="0" smtClean="0"/>
              <a:t>	Materiál je inovativní tím, že je určen pro použití na interaktivní tabuli. Žáci se mohou do práce aktivně zapojit, informace se odkrývají postupně a žáci mohou na otázku nejdříve odpovědět, teprve potom učitel odpověď odkryje dalším kliknutím. Materiál je doplněn o fotografie k tématu. V materiálu jsou animované prvky pro zpestření výuky. </a:t>
            </a:r>
          </a:p>
          <a:p>
            <a:pPr algn="l"/>
            <a:r>
              <a:rPr lang="cs-CZ" sz="1800" dirty="0" smtClean="0"/>
              <a:t>	Materiál podporuje čtenářskou a informační gramotnost, poskytuje rozšiřující informace a souvislosti, není výčtem učiva, je pouze podkladem pro práci učitele. </a:t>
            </a:r>
          </a:p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2211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4/4a/Vall%C3%B8_Road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760" y="892756"/>
            <a:ext cx="8820472" cy="5804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89981" y="116632"/>
            <a:ext cx="7125113" cy="924475"/>
          </a:xfrm>
        </p:spPr>
        <p:txBody>
          <a:bodyPr/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Roční období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34887" y="4149080"/>
            <a:ext cx="8280920" cy="1656184"/>
          </a:xfrm>
        </p:spPr>
        <p:txBody>
          <a:bodyPr/>
          <a:lstStyle/>
          <a:p>
            <a:pPr marL="0" indent="0" algn="ctr">
              <a:buNone/>
            </a:pPr>
            <a:r>
              <a:rPr lang="cs-CZ" sz="6000" dirty="0">
                <a:solidFill>
                  <a:schemeClr val="accent2">
                    <a:lumMod val="75000"/>
                  </a:schemeClr>
                </a:solidFill>
              </a:rPr>
              <a:t>	</a:t>
            </a:r>
            <a:r>
              <a:rPr lang="cs-CZ" sz="7200" b="1" dirty="0" smtClean="0">
                <a:solidFill>
                  <a:srgbClr val="FFFF00"/>
                </a:solidFill>
              </a:rPr>
              <a:t>Léto</a:t>
            </a:r>
            <a:endParaRPr lang="cs-CZ" sz="7200" b="1" dirty="0">
              <a:solidFill>
                <a:srgbClr val="FFFF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60535" y="5554106"/>
            <a:ext cx="85689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600" dirty="0">
                <a:ln>
                  <a:solidFill>
                    <a:srgbClr val="FFFF00"/>
                  </a:solidFill>
                </a:ln>
                <a:solidFill>
                  <a:srgbClr val="C00000"/>
                </a:solidFill>
              </a:rPr>
              <a:t>Jaké pozorujeme změny v přírodě?</a:t>
            </a:r>
          </a:p>
        </p:txBody>
      </p:sp>
    </p:spTree>
    <p:extLst>
      <p:ext uri="{BB962C8B-B14F-4D97-AF65-F5344CB8AC3E}">
        <p14:creationId xmlns:p14="http://schemas.microsoft.com/office/powerpoint/2010/main" val="3530485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Léto je období úrody.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Které plodiny v létě dozrávají?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854316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V létě dozrává různé ovoce: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39" r="27596" b="14879"/>
          <a:stretch/>
        </p:blipFill>
        <p:spPr bwMode="auto">
          <a:xfrm>
            <a:off x="107504" y="2308574"/>
            <a:ext cx="4392487" cy="37190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24" t="10221" r="27036"/>
          <a:stretch/>
        </p:blipFill>
        <p:spPr bwMode="auto">
          <a:xfrm>
            <a:off x="4619543" y="1482992"/>
            <a:ext cx="4399479" cy="48532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14893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3" b="15024"/>
          <a:stretch/>
        </p:blipFill>
        <p:spPr bwMode="auto">
          <a:xfrm>
            <a:off x="96505" y="116632"/>
            <a:ext cx="4987132" cy="59480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675724"/>
            <a:ext cx="7952218" cy="924475"/>
          </a:xfrm>
        </p:spPr>
        <p:txBody>
          <a:bodyPr/>
          <a:lstStyle/>
          <a:p>
            <a:pPr algn="r"/>
            <a:r>
              <a:rPr lang="cs-CZ" dirty="0" smtClean="0">
                <a:solidFill>
                  <a:srgbClr val="002060"/>
                </a:solidFill>
              </a:rPr>
              <a:t>V létě se sklízí zelenina: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06" t="5950" r="5787" b="3659"/>
          <a:stretch/>
        </p:blipFill>
        <p:spPr bwMode="auto">
          <a:xfrm>
            <a:off x="4103948" y="2416514"/>
            <a:ext cx="4963886" cy="42962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28514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725" y="404664"/>
            <a:ext cx="4305954" cy="5976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39679" y="675724"/>
            <a:ext cx="4404321" cy="4193436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/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V létě dozrává obilí.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>
                <a:solidFill>
                  <a:srgbClr val="002060"/>
                </a:solidFill>
              </a:rPr>
              <a:t/>
            </a:r>
            <a:br>
              <a:rPr lang="cs-CZ" dirty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C00000"/>
                </a:solidFill>
              </a:rPr>
              <a:t>Až bude zlaté, budou žně.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3885873" cy="4051437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4012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93" y="404664"/>
            <a:ext cx="5256584" cy="792088"/>
          </a:xfrm>
        </p:spPr>
        <p:txBody>
          <a:bodyPr/>
          <a:lstStyle/>
          <a:p>
            <a:pPr algn="l"/>
            <a:r>
              <a:rPr lang="cs-CZ" sz="4000" dirty="0" smtClean="0">
                <a:solidFill>
                  <a:srgbClr val="0070C0"/>
                </a:solidFill>
              </a:rPr>
              <a:t>	Kdy začíná léto?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3" name="12cípá hvězda 2"/>
          <p:cNvSpPr/>
          <p:nvPr/>
        </p:nvSpPr>
        <p:spPr>
          <a:xfrm rot="894709">
            <a:off x="4629401" y="-12651"/>
            <a:ext cx="4608825" cy="4407186"/>
          </a:xfrm>
          <a:prstGeom prst="star12">
            <a:avLst>
              <a:gd name="adj" fmla="val 36676"/>
            </a:avLst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21. června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-20441" y="2852936"/>
            <a:ext cx="53845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</a:rPr>
              <a:t>Jak se tomuto dnu říká?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5" name="Vodorovný svitek 4"/>
          <p:cNvSpPr/>
          <p:nvPr/>
        </p:nvSpPr>
        <p:spPr>
          <a:xfrm>
            <a:off x="-1567" y="3284984"/>
            <a:ext cx="5279818" cy="1080120"/>
          </a:xfrm>
          <a:prstGeom prst="horizontalScroll">
            <a:avLst/>
          </a:prstGeom>
          <a:solidFill>
            <a:srgbClr val="92D050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Den letního slunovratu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0" y="4620936"/>
            <a:ext cx="5181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</a:rPr>
              <a:t>Co to znamená?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7" name="Zaoblený obdélníkový popisek 6"/>
          <p:cNvSpPr/>
          <p:nvPr/>
        </p:nvSpPr>
        <p:spPr>
          <a:xfrm>
            <a:off x="2805617" y="5445224"/>
            <a:ext cx="4515787" cy="1295130"/>
          </a:xfrm>
          <a:prstGeom prst="wedgeRoundRectCallout">
            <a:avLst>
              <a:gd name="adj1" fmla="val -35252"/>
              <a:gd name="adj2" fmla="val -86601"/>
              <a:gd name="adj3" fmla="val 16667"/>
            </a:avLst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FF00"/>
                </a:solidFill>
              </a:rPr>
              <a:t>Den je nejdelší</a:t>
            </a:r>
          </a:p>
          <a:p>
            <a:pPr algn="ctr"/>
            <a:r>
              <a:rPr lang="cs-CZ" sz="3600" dirty="0" smtClean="0">
                <a:solidFill>
                  <a:srgbClr val="FFFF00"/>
                </a:solidFill>
              </a:rPr>
              <a:t>a noc</a:t>
            </a:r>
            <a:r>
              <a:rPr lang="cs-CZ" sz="3600" dirty="0">
                <a:solidFill>
                  <a:srgbClr val="FFFF00"/>
                </a:solidFill>
              </a:rPr>
              <a:t> </a:t>
            </a:r>
            <a:r>
              <a:rPr lang="cs-CZ" sz="3600" dirty="0" smtClean="0">
                <a:solidFill>
                  <a:srgbClr val="FFFF00"/>
                </a:solidFill>
              </a:rPr>
              <a:t>je nejkratší</a:t>
            </a:r>
            <a:r>
              <a:rPr lang="cs-CZ" sz="3600" dirty="0">
                <a:solidFill>
                  <a:srgbClr val="FFFF00"/>
                </a:solidFill>
              </a:rPr>
              <a:t>.</a:t>
            </a:r>
            <a:endParaRPr lang="cs-CZ" sz="3600" dirty="0" smtClean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3582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/>
      <p:bldP spid="7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675724"/>
            <a:ext cx="8663024" cy="5129540"/>
          </a:xfrm>
        </p:spPr>
        <p:txBody>
          <a:bodyPr/>
          <a:lstStyle/>
          <a:p>
            <a:pPr algn="l"/>
            <a:r>
              <a:rPr lang="cs-CZ" sz="4000" b="1" dirty="0" smtClean="0">
                <a:solidFill>
                  <a:srgbClr val="00B0F0"/>
                </a:solidFill>
              </a:rPr>
              <a:t>Nyní je léto. 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Den se _________________ ,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noc se __________________ .</a:t>
            </a:r>
            <a:endParaRPr lang="cs-CZ" dirty="0"/>
          </a:p>
        </p:txBody>
      </p:sp>
      <p:sp>
        <p:nvSpPr>
          <p:cNvPr id="4" name="Obdélníkový popisek 3"/>
          <p:cNvSpPr/>
          <p:nvPr/>
        </p:nvSpPr>
        <p:spPr>
          <a:xfrm>
            <a:off x="6385632" y="1844824"/>
            <a:ext cx="2614352" cy="1080120"/>
          </a:xfrm>
          <a:prstGeom prst="wedgeRectCallout">
            <a:avLst>
              <a:gd name="adj1" fmla="val -60757"/>
              <a:gd name="adj2" fmla="val 92923"/>
            </a:avLst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FF00"/>
                </a:solidFill>
              </a:rPr>
              <a:t>zkracuje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5" name="Obdélníkový popisek 4"/>
          <p:cNvSpPr/>
          <p:nvPr/>
        </p:nvSpPr>
        <p:spPr>
          <a:xfrm>
            <a:off x="6156176" y="4961993"/>
            <a:ext cx="2843808" cy="1080120"/>
          </a:xfrm>
          <a:prstGeom prst="wedgeRectCallout">
            <a:avLst>
              <a:gd name="adj1" fmla="val -51355"/>
              <a:gd name="adj2" fmla="val -91188"/>
            </a:avLst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002060"/>
                </a:solidFill>
              </a:rPr>
              <a:t>prodlužuje</a:t>
            </a:r>
            <a:endParaRPr lang="cs-CZ" sz="36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092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84" y="30358"/>
            <a:ext cx="8948012" cy="6711010"/>
          </a:xfrm>
        </p:spPr>
      </p:pic>
      <p:sp>
        <p:nvSpPr>
          <p:cNvPr id="5" name="Výbuch 1 4"/>
          <p:cNvSpPr/>
          <p:nvPr/>
        </p:nvSpPr>
        <p:spPr bwMode="auto">
          <a:xfrm rot="21280886">
            <a:off x="5508104" y="188640"/>
            <a:ext cx="3635896" cy="4752528"/>
          </a:xfrm>
          <a:prstGeom prst="irregularSeal1">
            <a:avLst/>
          </a:prstGeom>
          <a:solidFill>
            <a:schemeClr val="accent6">
              <a:lumMod val="40000"/>
              <a:lumOff val="60000"/>
            </a:schemeClr>
          </a:solidFill>
          <a:ln w="9525" cap="flat" cmpd="sng" algn="ctr">
            <a:solidFill>
              <a:srgbClr val="0070C0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4000" dirty="0" smtClean="0">
                <a:solidFill>
                  <a:srgbClr val="C00000"/>
                </a:solidFill>
                <a:latin typeface="Times New Roman" pitchFamily="18" charset="0"/>
              </a:rPr>
              <a:t>červen</a:t>
            </a:r>
            <a:endParaRPr kumimoji="0" lang="cs-CZ" sz="4000" i="0" u="none" strike="noStrike" cap="none" normalizeH="0" baseline="0" dirty="0" smtClean="0">
              <a:ln>
                <a:noFill/>
              </a:ln>
              <a:solidFill>
                <a:srgbClr val="C00000"/>
              </a:solidFill>
              <a:effectLst/>
              <a:latin typeface="Times New Roman" pitchFamily="18" charset="0"/>
            </a:endParaRP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4000" dirty="0" smtClean="0">
                <a:solidFill>
                  <a:srgbClr val="C00000"/>
                </a:solidFill>
                <a:latin typeface="Times New Roman" pitchFamily="18" charset="0"/>
              </a:rPr>
              <a:t>červenec</a:t>
            </a: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4000" dirty="0" smtClean="0">
                <a:solidFill>
                  <a:srgbClr val="C00000"/>
                </a:solidFill>
                <a:latin typeface="Times New Roman" pitchFamily="18" charset="0"/>
              </a:rPr>
              <a:t>srpen</a:t>
            </a:r>
            <a:r>
              <a:rPr kumimoji="0" lang="cs-CZ" sz="4000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Times New Roman" pitchFamily="18" charset="0"/>
              </a:rPr>
              <a:t>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95536" y="301891"/>
            <a:ext cx="61374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</a:rPr>
              <a:t>Které jsou letní měsíce?</a:t>
            </a:r>
            <a:endParaRPr lang="cs-CZ" sz="3600" dirty="0">
              <a:ln>
                <a:solidFill>
                  <a:schemeClr val="tx1"/>
                </a:solidFill>
              </a:ln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5536" y="4134679"/>
            <a:ext cx="65527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Jaké bývá v létě počasí?</a:t>
            </a:r>
            <a:endParaRPr lang="cs-CZ" sz="36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0102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90646"/>
            <a:ext cx="8424936" cy="67342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1305" y="332656"/>
            <a:ext cx="7125113" cy="924475"/>
          </a:xfrm>
        </p:spPr>
        <p:txBody>
          <a:bodyPr/>
          <a:lstStyle/>
          <a:p>
            <a:r>
              <a:rPr lang="cs-CZ" sz="3600" dirty="0" smtClean="0">
                <a:solidFill>
                  <a:srgbClr val="00B0F0"/>
                </a:solidFill>
              </a:rPr>
              <a:t>bouřka</a:t>
            </a:r>
            <a:endParaRPr lang="cs-CZ" sz="3600" dirty="0">
              <a:solidFill>
                <a:srgbClr val="00B0F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74530" y="1340768"/>
            <a:ext cx="55769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Jak se </a:t>
            </a:r>
            <a:r>
              <a:rPr lang="cs-CZ" sz="3200" dirty="0">
                <a:solidFill>
                  <a:srgbClr val="FFFF00"/>
                </a:solidFill>
              </a:rPr>
              <a:t>v</a:t>
            </a:r>
            <a:r>
              <a:rPr lang="cs-CZ" sz="3200" dirty="0" smtClean="0">
                <a:solidFill>
                  <a:srgbClr val="FFFF00"/>
                </a:solidFill>
              </a:rPr>
              <a:t> létě oblékáme?</a:t>
            </a:r>
            <a:endParaRPr lang="cs-CZ" sz="32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0190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521" y="188640"/>
            <a:ext cx="8640960" cy="64807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Čtyřiadvaceticípá hvězda 3"/>
          <p:cNvSpPr/>
          <p:nvPr/>
        </p:nvSpPr>
        <p:spPr>
          <a:xfrm>
            <a:off x="269684" y="168446"/>
            <a:ext cx="4320480" cy="4032448"/>
          </a:xfrm>
          <a:prstGeom prst="star24">
            <a:avLst>
              <a:gd name="adj" fmla="val 38598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Nezapomeň se namazat opalovacím krémem!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2987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476672"/>
            <a:ext cx="892899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</a:rPr>
              <a:t>V létě si děti užívají prázdniny.</a:t>
            </a:r>
          </a:p>
          <a:p>
            <a:endParaRPr lang="cs-CZ" sz="3200" b="1" dirty="0" smtClean="0"/>
          </a:p>
          <a:p>
            <a:pPr algn="ctr"/>
            <a:r>
              <a:rPr lang="cs-CZ" sz="3200" b="1" dirty="0" smtClean="0"/>
              <a:t>Co dělají děti v létě? </a:t>
            </a:r>
            <a:endParaRPr lang="cs-CZ" sz="32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218" y="2046332"/>
            <a:ext cx="6969563" cy="46405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Slza 2"/>
          <p:cNvSpPr/>
          <p:nvPr/>
        </p:nvSpPr>
        <p:spPr>
          <a:xfrm rot="19424796">
            <a:off x="5510673" y="2986745"/>
            <a:ext cx="3312368" cy="3528392"/>
          </a:xfrm>
          <a:prstGeom prst="teardrop">
            <a:avLst>
              <a:gd name="adj" fmla="val 139104"/>
            </a:avLst>
          </a:prstGeom>
          <a:solidFill>
            <a:srgbClr val="00B0F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2060"/>
                </a:solidFill>
              </a:rPr>
              <a:t>Nezapomeň pravidelně pít!</a:t>
            </a:r>
            <a:endParaRPr lang="cs-CZ" sz="28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5677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332656"/>
            <a:ext cx="7125113" cy="924475"/>
          </a:xfrm>
        </p:spPr>
        <p:txBody>
          <a:bodyPr/>
          <a:lstStyle/>
          <a:p>
            <a:pPr algn="ctr"/>
            <a:r>
              <a:rPr lang="cs-CZ" dirty="0"/>
              <a:t>Lidé se v létě rádi rekreují </a:t>
            </a:r>
            <a:br>
              <a:rPr lang="cs-CZ" dirty="0"/>
            </a:br>
            <a:r>
              <a:rPr lang="cs-CZ" dirty="0"/>
              <a:t>a užívají si dovolenou.</a:t>
            </a:r>
            <a:br>
              <a:rPr lang="cs-CZ" dirty="0"/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20" t="2697" b="13502"/>
          <a:stretch/>
        </p:blipFill>
        <p:spPr>
          <a:xfrm>
            <a:off x="107504" y="1052736"/>
            <a:ext cx="4883990" cy="3396343"/>
          </a:xfrm>
        </p:spPr>
      </p:pic>
      <p:pic>
        <p:nvPicPr>
          <p:cNvPr id="1026" name="Picture 2" descr="C:\Users\Milada\Pictures\do dumů\Berounka 7-2008 038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041231"/>
            <a:ext cx="3515965" cy="2637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ilada\Pictures\do dumů\Berounka 2007 - mjů 740 076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676" b="34044"/>
          <a:stretch/>
        </p:blipFill>
        <p:spPr bwMode="auto">
          <a:xfrm>
            <a:off x="323528" y="4553099"/>
            <a:ext cx="5040559" cy="2240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ilada\Pictures\do dumů\Berounka 7-2008 046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22" t="10661" r="12268" b="12122"/>
          <a:stretch/>
        </p:blipFill>
        <p:spPr bwMode="auto">
          <a:xfrm>
            <a:off x="5220072" y="1052736"/>
            <a:ext cx="3622486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1613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7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Milada\Pictures\do dumů\Berounka 7-2008 24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727249"/>
            <a:ext cx="7632848" cy="5725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3528" y="188640"/>
            <a:ext cx="849694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Lidé chodí na výlety, </a:t>
            </a:r>
          </a:p>
          <a:p>
            <a:pPr algn="ctr"/>
            <a:r>
              <a:rPr lang="cs-CZ" sz="3200" dirty="0" smtClean="0">
                <a:solidFill>
                  <a:srgbClr val="002060"/>
                </a:solidFill>
              </a:rPr>
              <a:t>také navštěvují pamětihodnosti.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652120" y="5805264"/>
            <a:ext cx="300025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>
                <a:solidFill>
                  <a:prstClr val="white"/>
                </a:solidFill>
              </a:rPr>
              <a:t>Hrad Karlštejn</a:t>
            </a:r>
          </a:p>
        </p:txBody>
      </p:sp>
    </p:spTree>
    <p:extLst>
      <p:ext uri="{BB962C8B-B14F-4D97-AF65-F5344CB8AC3E}">
        <p14:creationId xmlns:p14="http://schemas.microsoft.com/office/powerpoint/2010/main" val="1259320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10775" y="325781"/>
            <a:ext cx="7125113" cy="924475"/>
          </a:xfrm>
        </p:spPr>
        <p:txBody>
          <a:bodyPr/>
          <a:lstStyle/>
          <a:p>
            <a:pPr algn="ctr"/>
            <a:r>
              <a:rPr lang="cs-CZ" dirty="0" smtClean="0"/>
              <a:t>Nebo jezdí do hor.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C:\Users\Milada\Pictures\do dumů\Klettersteigy_8-2006 09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6671" y="1124744"/>
            <a:ext cx="7164288" cy="5373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148064" y="5589240"/>
            <a:ext cx="17955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Dolomity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53717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88640"/>
            <a:ext cx="7125113" cy="924475"/>
          </a:xfrm>
        </p:spPr>
        <p:txBody>
          <a:bodyPr/>
          <a:lstStyle/>
          <a:p>
            <a:pPr lvl="0" defTabSz="914400">
              <a:spcBef>
                <a:spcPts val="0"/>
              </a:spcBef>
            </a:pPr>
            <a:r>
              <a:rPr lang="cs-CZ" dirty="0" smtClean="0">
                <a:solidFill>
                  <a:prstClr val="white"/>
                </a:solidFill>
                <a:ea typeface="+mn-ea"/>
                <a:cs typeface="+mn-cs"/>
              </a:rPr>
              <a:t>Jak lidé </a:t>
            </a:r>
            <a:r>
              <a:rPr lang="cs-CZ" dirty="0">
                <a:solidFill>
                  <a:prstClr val="white"/>
                </a:solidFill>
                <a:ea typeface="+mn-ea"/>
                <a:cs typeface="+mn-cs"/>
              </a:rPr>
              <a:t>v létě </a:t>
            </a:r>
            <a:r>
              <a:rPr lang="cs-CZ" dirty="0" smtClean="0">
                <a:solidFill>
                  <a:prstClr val="white"/>
                </a:solidFill>
                <a:ea typeface="+mn-ea"/>
                <a:cs typeface="+mn-cs"/>
              </a:rPr>
              <a:t>sportují?</a:t>
            </a:r>
            <a:r>
              <a:rPr lang="cs-CZ" b="1" dirty="0">
                <a:solidFill>
                  <a:prstClr val="white"/>
                </a:solidFill>
                <a:ea typeface="+mn-ea"/>
                <a:cs typeface="+mn-cs"/>
              </a:rPr>
              <a:t/>
            </a:r>
            <a:br>
              <a:rPr lang="cs-CZ" b="1" dirty="0">
                <a:solidFill>
                  <a:prstClr val="white"/>
                </a:solidFill>
                <a:ea typeface="+mn-ea"/>
                <a:cs typeface="+mn-cs"/>
              </a:rPr>
            </a:br>
            <a:endParaRPr lang="cs-CZ" sz="3600" dirty="0"/>
          </a:p>
        </p:txBody>
      </p:sp>
      <p:pic>
        <p:nvPicPr>
          <p:cNvPr id="4098" name="Picture 2" descr="C:\Users\Milada\Pictures\do dumů\006-2011 Dolní Morava 005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56" t="7093" r="8859" b="13743"/>
          <a:stretch/>
        </p:blipFill>
        <p:spPr bwMode="auto">
          <a:xfrm>
            <a:off x="107505" y="764704"/>
            <a:ext cx="4381355" cy="3135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Milada\Pictures\do dumů\P6060025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84" t="6985" r="27461" b="25925"/>
          <a:stretch/>
        </p:blipFill>
        <p:spPr bwMode="auto">
          <a:xfrm>
            <a:off x="4488860" y="3212976"/>
            <a:ext cx="4493363" cy="3448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" y="4937426"/>
            <a:ext cx="448886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>
                <a:solidFill>
                  <a:srgbClr val="002060"/>
                </a:solidFill>
              </a:rPr>
              <a:t>Také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002060"/>
                </a:solidFill>
              </a:rPr>
              <a:t>chodí </a:t>
            </a:r>
            <a:r>
              <a:rPr lang="cs-CZ" sz="2800" dirty="0">
                <a:solidFill>
                  <a:srgbClr val="002060"/>
                </a:solidFill>
              </a:rPr>
              <a:t>na </a:t>
            </a:r>
            <a:r>
              <a:rPr lang="cs-CZ" sz="2800" dirty="0" smtClean="0">
                <a:solidFill>
                  <a:srgbClr val="002060"/>
                </a:solidFill>
              </a:rPr>
              <a:t>výlety. 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88861" y="1412776"/>
            <a:ext cx="465513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Jezdí na kole, 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kolečkových bruslích.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4481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Milada\Pictures\do dumů\Levičák Che Guevara, 23.4.2011 00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980728"/>
            <a:ext cx="4893563" cy="3670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0"/>
            <a:ext cx="7989209" cy="924475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Lezou po skalách a po horách.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5" name="Picture 3" descr="C:\Users\Milada\Pictures\do dumů\P8130590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63" r="14287"/>
          <a:stretch/>
        </p:blipFill>
        <p:spPr bwMode="auto">
          <a:xfrm>
            <a:off x="115544" y="2204864"/>
            <a:ext cx="4000585" cy="3692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3872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043608" y="1196752"/>
            <a:ext cx="727280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 smtClean="0">
                <a:solidFill>
                  <a:srgbClr val="002060"/>
                </a:solidFill>
              </a:rPr>
              <a:t>Co rádi děláte v létě vy?</a:t>
            </a:r>
          </a:p>
          <a:p>
            <a:pPr lvl="0"/>
            <a:endParaRPr lang="cs-CZ" sz="3200" dirty="0">
              <a:solidFill>
                <a:srgbClr val="000000"/>
              </a:solidFill>
            </a:endParaRPr>
          </a:p>
          <a:p>
            <a:pPr lvl="0"/>
            <a:r>
              <a:rPr lang="cs-CZ" sz="3200" dirty="0" smtClean="0">
                <a:solidFill>
                  <a:srgbClr val="000000"/>
                </a:solidFill>
              </a:rPr>
              <a:t>Které </a:t>
            </a:r>
            <a:r>
              <a:rPr lang="cs-CZ" sz="3200" dirty="0">
                <a:solidFill>
                  <a:srgbClr val="000000"/>
                </a:solidFill>
              </a:rPr>
              <a:t>roční období přijde potom?</a:t>
            </a:r>
          </a:p>
        </p:txBody>
      </p:sp>
      <p:sp>
        <p:nvSpPr>
          <p:cNvPr id="7" name="Slunce 6"/>
          <p:cNvSpPr/>
          <p:nvPr/>
        </p:nvSpPr>
        <p:spPr>
          <a:xfrm rot="836616">
            <a:off x="4406696" y="2713830"/>
            <a:ext cx="4105000" cy="3911247"/>
          </a:xfrm>
          <a:prstGeom prst="sun">
            <a:avLst>
              <a:gd name="adj" fmla="val 12602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Podzim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5809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7"/>
            <a:ext cx="8208912" cy="792088"/>
          </a:xfrm>
        </p:spPr>
        <p:txBody>
          <a:bodyPr/>
          <a:lstStyle/>
          <a:p>
            <a:r>
              <a:rPr lang="cs-CZ" dirty="0" smtClean="0"/>
              <a:t>Seznam použité literatury: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52736"/>
            <a:ext cx="9036496" cy="5688632"/>
          </a:xfrm>
        </p:spPr>
        <p:txBody>
          <a:bodyPr>
            <a:normAutofit lnSpcReduction="10000"/>
          </a:bodyPr>
          <a:lstStyle/>
          <a:p>
            <a:pPr marL="457200" lvl="1" indent="0">
              <a:buNone/>
            </a:pPr>
            <a:r>
              <a:rPr lang="cs-CZ" sz="1200" dirty="0"/>
              <a:t>STAINFORTH, </a:t>
            </a:r>
            <a:r>
              <a:rPr lang="cs-CZ" sz="1200" dirty="0" err="1"/>
              <a:t>Thorfinn</a:t>
            </a:r>
            <a:r>
              <a:rPr lang="cs-CZ" sz="1200" dirty="0"/>
              <a:t>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27.3.2013]. Dostupný na WWW: </a:t>
            </a: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upload.wikimedia.org/wikipedia/commons/4/4a/Vall%C3%B8_Road.jpg</a:t>
            </a:r>
            <a:r>
              <a:rPr lang="cs-CZ" sz="1200" dirty="0" smtClean="0"/>
              <a:t> </a:t>
            </a:r>
          </a:p>
          <a:p>
            <a:pPr lvl="0">
              <a:buClr>
                <a:prstClr val="black">
                  <a:lumMod val="75000"/>
                  <a:lumOff val="25000"/>
                </a:prstClr>
              </a:buClr>
              <a:buFont typeface="Wingdings 2" charset="2"/>
              <a:buChar char=""/>
            </a:pPr>
            <a:r>
              <a:rPr lang="pt-BR" sz="1200" dirty="0">
                <a:solidFill>
                  <a:prstClr val="black">
                    <a:lumMod val="75000"/>
                    <a:lumOff val="25000"/>
                  </a:prstClr>
                </a:solidFill>
              </a:rPr>
              <a:t>REIS, Marcelo. </a:t>
            </a:r>
            <a:r>
              <a:rPr lang="pt-BR" sz="1200" i="1" dirty="0">
                <a:solidFill>
                  <a:prstClr val="black">
                    <a:lumMod val="75000"/>
                    <a:lumOff val="25000"/>
                  </a:prstClr>
                </a:solidFill>
              </a:rPr>
              <a:t>Wikimedia Commons</a:t>
            </a:r>
            <a:r>
              <a:rPr lang="pt-BR" sz="12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[online]. [cit. 10.3.2013]. Dostupný na WWW: </a:t>
            </a:r>
            <a:r>
              <a:rPr lang="pt-BR" sz="1200" dirty="0">
                <a:solidFill>
                  <a:prstClr val="black">
                    <a:lumMod val="75000"/>
                    <a:lumOff val="25000"/>
                  </a:prstClr>
                </a:solidFill>
                <a:hlinkClick r:id="rId4"/>
              </a:rPr>
              <a:t>http://upload.wikimedia.org/wikipedia/commons/a/a7/RAIOimage113.JPG</a:t>
            </a:r>
            <a:r>
              <a:rPr lang="cs-CZ" sz="12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</a:t>
            </a:r>
          </a:p>
          <a:p>
            <a:pPr marL="457200" lvl="1" indent="0">
              <a:buNone/>
            </a:pPr>
            <a:r>
              <a:rPr lang="en-US" sz="1200" dirty="0"/>
              <a:t>ENOCH LAU. </a:t>
            </a:r>
            <a:r>
              <a:rPr lang="en-US" sz="1200" i="1" dirty="0"/>
              <a:t>Wikimedia Commons</a:t>
            </a:r>
            <a:r>
              <a:rPr lang="en-US" sz="1200" dirty="0"/>
              <a:t> [online]. [cit. 30.3.2013]. </a:t>
            </a:r>
            <a:r>
              <a:rPr lang="en-US" sz="1200" dirty="0" err="1"/>
              <a:t>Dostupný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</a:t>
            </a:r>
            <a:r>
              <a:rPr lang="en-US" sz="1200" dirty="0">
                <a:hlinkClick r:id="rId5"/>
              </a:rPr>
              <a:t>http://</a:t>
            </a:r>
            <a:r>
              <a:rPr lang="en-US" sz="1200" dirty="0" smtClean="0">
                <a:hlinkClick r:id="rId5"/>
              </a:rPr>
              <a:t>upload.wikimedia.org/wikipedia/commons/3/3c/Strawberry_closeup.jpg</a:t>
            </a:r>
            <a:r>
              <a:rPr lang="cs-CZ" sz="1200" dirty="0" smtClean="0"/>
              <a:t> </a:t>
            </a:r>
            <a:endParaRPr lang="cs-CZ" sz="1200" dirty="0"/>
          </a:p>
          <a:p>
            <a:pPr marL="457200" lvl="1" indent="0">
              <a:buNone/>
            </a:pPr>
            <a:r>
              <a:rPr lang="cs-CZ" sz="1200" dirty="0"/>
              <a:t>CLAYOQUOT.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30.3.2013]. Dostupný na WWW: </a:t>
            </a:r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upload.wikimedia.org/wikipedia/commons/0/00/Cherries_summerland.jpg</a:t>
            </a:r>
            <a:r>
              <a:rPr lang="cs-CZ" sz="1200" dirty="0" smtClean="0"/>
              <a:t> </a:t>
            </a:r>
          </a:p>
          <a:p>
            <a:pPr marL="457200" lvl="1" indent="0">
              <a:buNone/>
            </a:pPr>
            <a:r>
              <a:rPr lang="en-US" sz="1200" dirty="0"/>
              <a:t>RASBAK. </a:t>
            </a:r>
            <a:r>
              <a:rPr lang="en-US" sz="1200" i="1" dirty="0"/>
              <a:t>Wikimedia Commons</a:t>
            </a:r>
            <a:r>
              <a:rPr lang="en-US" sz="1200" dirty="0"/>
              <a:t> [online]. [cit. 30.3.2013]. </a:t>
            </a:r>
            <a:r>
              <a:rPr lang="en-US" sz="1200" dirty="0" err="1"/>
              <a:t>Dostupný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</a:t>
            </a:r>
            <a:r>
              <a:rPr lang="en-US" sz="1200" dirty="0">
                <a:hlinkClick r:id="rId7"/>
              </a:rPr>
              <a:t>http://</a:t>
            </a:r>
            <a:r>
              <a:rPr lang="en-US" sz="1200" dirty="0" smtClean="0">
                <a:hlinkClick r:id="rId7"/>
              </a:rPr>
              <a:t>upload.wikimedia.org/wikipedia/commons/b/bc/Doperwt_rijserwt_peulen_Pisum_sativum.jpg</a:t>
            </a:r>
            <a:r>
              <a:rPr lang="cs-CZ" sz="1200" dirty="0" smtClean="0"/>
              <a:t> </a:t>
            </a:r>
            <a:endParaRPr lang="cs-CZ" sz="1200" dirty="0"/>
          </a:p>
          <a:p>
            <a:pPr marL="457200" lvl="1" indent="0">
              <a:buNone/>
            </a:pPr>
            <a:r>
              <a:rPr lang="cs-CZ" sz="1200" dirty="0"/>
              <a:t>BENKO, Adrian.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30.3.2013]. Dostupný na WWW: </a:t>
            </a:r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upload.wikimedia.org/wikipedia/commons/7/71/Wheat_field.jpg</a:t>
            </a:r>
            <a:r>
              <a:rPr lang="cs-CZ" sz="1200" dirty="0" smtClean="0"/>
              <a:t> </a:t>
            </a:r>
          </a:p>
          <a:p>
            <a:pPr marL="457200" lvl="1" indent="0">
              <a:buNone/>
            </a:pPr>
            <a:r>
              <a:rPr lang="cs-CZ" sz="1200" dirty="0"/>
              <a:t>VOLNÉ DÍLO.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30.3.2013]. Dostupný na WWW: </a:t>
            </a:r>
            <a:r>
              <a:rPr lang="cs-CZ" sz="1200" dirty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upload.wikimedia.org/wikipedia/commons/0/03/Radish.jpg</a:t>
            </a:r>
            <a:r>
              <a:rPr lang="cs-CZ" sz="1200" dirty="0" smtClean="0"/>
              <a:t> </a:t>
            </a:r>
            <a:endParaRPr lang="cs-CZ" sz="1200" dirty="0"/>
          </a:p>
          <a:p>
            <a:pPr marL="457200" lvl="1" indent="0">
              <a:buNone/>
            </a:pPr>
            <a:r>
              <a:rPr lang="cs-CZ" sz="1200" dirty="0"/>
              <a:t>BÜRGIS, </a:t>
            </a:r>
            <a:r>
              <a:rPr lang="cs-CZ" sz="1200" dirty="0" err="1"/>
              <a:t>Jörg</a:t>
            </a:r>
            <a:r>
              <a:rPr lang="cs-CZ" sz="1200" dirty="0"/>
              <a:t>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31.3.2013]. Dostupný na WWW: </a:t>
            </a:r>
            <a:r>
              <a:rPr lang="cs-CZ" sz="1200" dirty="0">
                <a:hlinkClick r:id="rId10"/>
              </a:rPr>
              <a:t>http://</a:t>
            </a:r>
            <a:r>
              <a:rPr lang="cs-CZ" sz="1200" dirty="0" smtClean="0">
                <a:hlinkClick r:id="rId10"/>
              </a:rPr>
              <a:t>upload.wikimedia.org/wikipedia/commons/1/16/Jamboree_1999-Tschechisches_Lager.jpg</a:t>
            </a:r>
            <a:r>
              <a:rPr lang="cs-CZ" sz="1200" dirty="0" smtClean="0"/>
              <a:t> </a:t>
            </a:r>
          </a:p>
          <a:p>
            <a:pPr marL="457200" lvl="1" indent="0">
              <a:buNone/>
            </a:pPr>
            <a:r>
              <a:rPr lang="cs-CZ" sz="1200" dirty="0"/>
              <a:t>JASTREMSKI, Michael.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2.4.2013]. Dostupný na WWW: </a:t>
            </a:r>
            <a:r>
              <a:rPr lang="cs-CZ" sz="1200" dirty="0">
                <a:hlinkClick r:id="rId11"/>
              </a:rPr>
              <a:t>http://</a:t>
            </a:r>
            <a:r>
              <a:rPr lang="cs-CZ" sz="1200" dirty="0" smtClean="0">
                <a:hlinkClick r:id="rId11"/>
              </a:rPr>
              <a:t>upload.wikimedia.org/wikipedia/commons/b/b5/Cumulus_clouds_in_fair_weather.jpeg</a:t>
            </a:r>
            <a:r>
              <a:rPr lang="cs-CZ" sz="1200" dirty="0" smtClean="0"/>
              <a:t> </a:t>
            </a:r>
            <a:endParaRPr lang="cs-CZ" sz="1200" dirty="0"/>
          </a:p>
          <a:p>
            <a:pPr marL="457200" lvl="1" indent="0">
              <a:buNone/>
            </a:pPr>
            <a:r>
              <a:rPr lang="cs-CZ" sz="1200" dirty="0">
                <a:latin typeface="Arial" pitchFamily="34" charset="0"/>
                <a:cs typeface="Arial" pitchFamily="34" charset="0"/>
              </a:rPr>
              <a:t>ŠTIKOVÁ, Věra. </a:t>
            </a:r>
            <a:r>
              <a:rPr lang="cs-CZ" sz="1200" i="1" dirty="0">
                <a:latin typeface="Arial" pitchFamily="34" charset="0"/>
                <a:cs typeface="Arial" pitchFamily="34" charset="0"/>
              </a:rPr>
              <a:t>Já a můj svět: prvouka pro 2. ročník : učebnice.</a:t>
            </a:r>
            <a:r>
              <a:rPr lang="cs-CZ" sz="1200" dirty="0">
                <a:latin typeface="Arial" pitchFamily="34" charset="0"/>
                <a:cs typeface="Arial" pitchFamily="34" charset="0"/>
              </a:rPr>
              <a:t> 1. vyd. Brno: Nová škola, 2008, 2 sv. Duhová řada. </a:t>
            </a:r>
            <a:r>
              <a:rPr lang="cs-CZ" sz="1200">
                <a:latin typeface="Arial" pitchFamily="34" charset="0"/>
                <a:cs typeface="Arial" pitchFamily="34" charset="0"/>
              </a:rPr>
              <a:t>ISBN 80-728-9090-5.</a:t>
            </a:r>
          </a:p>
          <a:p>
            <a:pPr marL="457200" lvl="1" indent="0">
              <a:buNone/>
            </a:pPr>
            <a:endParaRPr lang="cs-CZ" sz="1200" dirty="0" smtClean="0"/>
          </a:p>
          <a:p>
            <a:pPr marL="457200" lvl="1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2800" dirty="0" smtClean="0"/>
              <a:t>	Ostatní obrázky majetek autorky.</a:t>
            </a:r>
          </a:p>
          <a:p>
            <a:pPr marL="0" indent="0">
              <a:buNone/>
            </a:pP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19574591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12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3173</TotalTime>
  <Words>441</Words>
  <Application>Microsoft Office PowerPoint</Application>
  <PresentationFormat>Předvádění na obrazovce (4:3)</PresentationFormat>
  <Paragraphs>70</Paragraphs>
  <Slides>20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Summer</vt:lpstr>
      <vt:lpstr>Prezentace aplikace PowerPoint</vt:lpstr>
      <vt:lpstr>Anotace</vt:lpstr>
      <vt:lpstr>Roční období</vt:lpstr>
      <vt:lpstr>Léto je období úrody.</vt:lpstr>
      <vt:lpstr>V létě dozrává různé ovoce:</vt:lpstr>
      <vt:lpstr>V létě se sklízí zelenina:</vt:lpstr>
      <vt:lpstr> V létě dozrává obilí.  Až bude zlaté, budou žně.</vt:lpstr>
      <vt:lpstr> Kdy začíná léto?</vt:lpstr>
      <vt:lpstr>Nyní je léto.   Den se _________________ ,  noc se __________________ .</vt:lpstr>
      <vt:lpstr>Prezentace aplikace PowerPoint</vt:lpstr>
      <vt:lpstr>bouřka</vt:lpstr>
      <vt:lpstr>Prezentace aplikace PowerPoint</vt:lpstr>
      <vt:lpstr>Prezentace aplikace PowerPoint</vt:lpstr>
      <vt:lpstr>Lidé se v létě rádi rekreují  a užívají si dovolenou. </vt:lpstr>
      <vt:lpstr>Prezentace aplikace PowerPoint</vt:lpstr>
      <vt:lpstr>Nebo jezdí do hor.</vt:lpstr>
      <vt:lpstr>Jak lidé v létě sportují? </vt:lpstr>
      <vt:lpstr>Lezou po skalách a po horách.</vt:lpstr>
      <vt:lpstr>Prezentace aplikace PowerPoint</vt:lpstr>
      <vt:lpstr>Seznam použité literatury: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Milada</dc:creator>
  <cp:lastModifiedBy>Milada Pleskačová</cp:lastModifiedBy>
  <cp:revision>105</cp:revision>
  <dcterms:created xsi:type="dcterms:W3CDTF">2012-11-22T22:02:56Z</dcterms:created>
  <dcterms:modified xsi:type="dcterms:W3CDTF">2013-06-09T14:48:17Z</dcterms:modified>
</cp:coreProperties>
</file>