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8" r:id="rId2"/>
    <p:sldId id="259" r:id="rId3"/>
    <p:sldId id="256" r:id="rId4"/>
    <p:sldId id="260" r:id="rId5"/>
    <p:sldId id="261" r:id="rId6"/>
    <p:sldId id="268" r:id="rId7"/>
    <p:sldId id="271" r:id="rId8"/>
    <p:sldId id="263" r:id="rId9"/>
    <p:sldId id="270" r:id="rId10"/>
    <p:sldId id="267" r:id="rId11"/>
    <p:sldId id="265" r:id="rId12"/>
    <p:sldId id="272" r:id="rId13"/>
    <p:sldId id="273" r:id="rId14"/>
    <p:sldId id="266" r:id="rId15"/>
    <p:sldId id="264" r:id="rId16"/>
    <p:sldId id="262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AE9B54-4FDD-4D04-AF14-22436BFD5EB1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9E0BAE-7DA1-46D4-BC41-B030CF4CE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352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9E0BAE-7DA1-46D4-BC41-B030CF4CE63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427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5DC157-AF7C-488D-9EB1-284982C89A3B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19265BF-1525-46AD-88E6-B875CB08CE9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emf"/><Relationship Id="rId5" Type="http://schemas.openxmlformats.org/officeDocument/2006/relationships/package" Target="../embeddings/Microsoft_PowerPoint_Presentation1.pptx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a/%C5%9Anie%C5%BCka_z_zachodu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e/Starostaastarostov%C3%A1.JPG" TargetMode="External"/><Relationship Id="rId13" Type="http://schemas.openxmlformats.org/officeDocument/2006/relationships/hyperlink" Target="http://upload.wikimedia.org/wikipedia/commons/3/35/Babi%C4%8D%C4%8Dino_%C3%BAdol%C3%AD,_Viktor%C4%8Din_splav.jpg" TargetMode="External"/><Relationship Id="rId3" Type="http://schemas.openxmlformats.org/officeDocument/2006/relationships/hyperlink" Target="http://upload.wikimedia.org/wikipedia/commons/1/16/2004_Kralovehradecky_kraj.PNG" TargetMode="External"/><Relationship Id="rId7" Type="http://schemas.openxmlformats.org/officeDocument/2006/relationships/hyperlink" Target="http://upload.wikimedia.org/wikipedia/commons/c/c8/Hradec_Kr%C3%A1lov%C3%A9_od_soutoku.JPG" TargetMode="External"/><Relationship Id="rId12" Type="http://schemas.openxmlformats.org/officeDocument/2006/relationships/hyperlink" Target="http://cs.wikipedia.org/wiki/Soubor:HradecKralove12_2004-12-23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8/8b/Hradec_Kralove_CoA_CZ.svg/515px-Hradec_Kralove_CoA_CZ.svg.png" TargetMode="External"/><Relationship Id="rId11" Type="http://schemas.openxmlformats.org/officeDocument/2006/relationships/hyperlink" Target="http://upload.wikimedia.org/wikipedia/commons/1/15/HradecKralove23_2004-12-23.jpg" TargetMode="External"/><Relationship Id="rId5" Type="http://schemas.openxmlformats.org/officeDocument/2006/relationships/hyperlink" Target="http://upload.wikimedia.org/wikipedia/commons/f/f9/Trutnov_Krakono%C5%A1ovo_n%C3%A1m%C4%9Bst%C3%AD.jpg" TargetMode="External"/><Relationship Id="rId10" Type="http://schemas.openxmlformats.org/officeDocument/2006/relationships/hyperlink" Target="http://upload.wikimedia.org/wikipedia/commons/8/8a/%C5%9Anie%C5%BCka_z_zachodu.jpg" TargetMode="External"/><Relationship Id="rId4" Type="http://schemas.openxmlformats.org/officeDocument/2006/relationships/hyperlink" Target="http://upload.wikimedia.org/wikipedia/commons/9/9b/HK.jpg" TargetMode="External"/><Relationship Id="rId9" Type="http://schemas.openxmlformats.org/officeDocument/2006/relationships/hyperlink" Target="http://upload.wikimedia.org/wikipedia/commons/d/d7/Diceros.bicornis-08-ZOO.Dvur.Kralove.jpg" TargetMode="External"/><Relationship Id="rId14" Type="http://schemas.openxmlformats.org/officeDocument/2006/relationships/hyperlink" Target="http://upload.wikimedia.org/wikipedia/commons/4/46/Souso%C5%A1%C3%AD_Babi%C4%8Dky_v_Ratibo%C5%99ic%C3%ADch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1320725"/>
              </p:ext>
            </p:extLst>
          </p:nvPr>
        </p:nvGraphicFramePr>
        <p:xfrm>
          <a:off x="347442" y="260648"/>
          <a:ext cx="8401022" cy="6300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" name="Prezentace" r:id="rId5" imgW="3468668" imgH="2601524" progId="PowerPoint.Show.12">
                  <p:embed/>
                </p:oleObj>
              </mc:Choice>
              <mc:Fallback>
                <p:oleObj name="Prezentace" r:id="rId5" imgW="3468668" imgH="2601524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47442" y="260648"/>
                        <a:ext cx="8401022" cy="63000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29749387"/>
      </p:ext>
    </p:extLst>
  </p:cSld>
  <p:clrMapOvr>
    <a:masterClrMapping/>
  </p:clrMapOvr>
  <p:transition spd="slow">
    <p:push dir="u"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32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83529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/>
            <a:r>
              <a:rPr lang="cs-CZ" sz="2400" dirty="0">
                <a:solidFill>
                  <a:prstClr val="black"/>
                </a:solidFill>
                <a:latin typeface="Georgia"/>
              </a:rPr>
              <a:t>Materiál je určen žákům 3.třídy k seznámení s učivem o </a:t>
            </a:r>
            <a:r>
              <a:rPr lang="cs-CZ" sz="2400" dirty="0" smtClean="0">
                <a:solidFill>
                  <a:prstClr val="black"/>
                </a:solidFill>
                <a:latin typeface="Georgia"/>
              </a:rPr>
              <a:t>našem kraji </a:t>
            </a:r>
            <a:r>
              <a:rPr lang="cs-CZ" sz="2400" dirty="0">
                <a:solidFill>
                  <a:prstClr val="black"/>
                </a:solidFill>
                <a:latin typeface="Georgia"/>
              </a:rPr>
              <a:t>a také o </a:t>
            </a:r>
            <a:r>
              <a:rPr lang="cs-CZ" sz="2400" dirty="0" smtClean="0">
                <a:solidFill>
                  <a:prstClr val="black"/>
                </a:solidFill>
                <a:latin typeface="Georgia"/>
              </a:rPr>
              <a:t>širším </a:t>
            </a:r>
            <a:r>
              <a:rPr lang="cs-CZ" sz="2400" dirty="0">
                <a:solidFill>
                  <a:prstClr val="black"/>
                </a:solidFill>
                <a:latin typeface="Georgia"/>
              </a:rPr>
              <a:t>okolí naší obce. </a:t>
            </a:r>
          </a:p>
          <a:p>
            <a:pPr lvl="0" algn="just"/>
            <a:r>
              <a:rPr lang="cs-CZ" sz="2400" dirty="0">
                <a:solidFill>
                  <a:prstClr val="black"/>
                </a:solidFill>
                <a:latin typeface="Georgia"/>
              </a:rPr>
              <a:t>	Materiál je inovativní tím, že je určen pro použití na interaktivní tabuli. Žáci se mohou do práce aktivně zapojit, informace se odkrývají postupně a žáci mohou dopředu odhadnout, co je na fotografii. Titulky k fotografii se odkryjí dodatečně ke kontrole. V materiálu jsou animované prvky pro zpestření výuky. </a:t>
            </a:r>
          </a:p>
          <a:p>
            <a:pPr lvl="0" algn="just"/>
            <a:r>
              <a:rPr lang="cs-CZ" sz="2400" dirty="0">
                <a:solidFill>
                  <a:prstClr val="black"/>
                </a:solidFill>
                <a:latin typeface="Georgia"/>
              </a:rPr>
              <a:t>	</a:t>
            </a:r>
            <a:r>
              <a:rPr lang="cs-CZ" sz="2400" dirty="0" smtClean="0">
                <a:solidFill>
                  <a:prstClr val="black"/>
                </a:solidFill>
                <a:latin typeface="Georgia"/>
              </a:rPr>
              <a:t>Materiál podporuje čtenářskou a informační gramotnost, poskytuje rozšiřující informace a souvislosti, není výčtem učiva, je pouze podkladem pro práci učitele. </a:t>
            </a:r>
            <a:endParaRPr lang="cs-CZ" sz="2400" dirty="0">
              <a:solidFill>
                <a:prstClr val="black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32093326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Náš kraj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Královéhradecký 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5910221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124450"/>
            <a:ext cx="6512511" cy="1184870"/>
          </a:xfrm>
        </p:spPr>
        <p:txBody>
          <a:bodyPr/>
          <a:lstStyle/>
          <a:p>
            <a:r>
              <a:rPr lang="cs-CZ" dirty="0" smtClean="0"/>
              <a:t>Královéhradecký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6265"/>
            <a:ext cx="8568951" cy="492818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Zakřivená spojnice 6"/>
          <p:cNvCxnSpPr/>
          <p:nvPr/>
        </p:nvCxnSpPr>
        <p:spPr>
          <a:xfrm rot="16200000" flipV="1">
            <a:off x="5200439" y="2512529"/>
            <a:ext cx="3063602" cy="2160240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95536" y="196265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Česká republika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19626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mapa</a:t>
            </a:r>
            <a:endParaRPr lang="cs-CZ" sz="24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763538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9/9b/H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833" y="620686"/>
            <a:ext cx="7383398" cy="460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32240" y="5243234"/>
            <a:ext cx="2304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autor Martin </a:t>
            </a:r>
            <a:r>
              <a:rPr lang="cs-CZ" sz="1200" dirty="0" err="1" smtClean="0"/>
              <a:t>Sedlacek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73703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Krajské město 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2843808" y="5737031"/>
            <a:ext cx="619268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Hradec Králové</a:t>
            </a:r>
            <a:endParaRPr lang="cs-CZ" sz="4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Obláček 1"/>
          <p:cNvSpPr/>
          <p:nvPr/>
        </p:nvSpPr>
        <p:spPr>
          <a:xfrm>
            <a:off x="1763688" y="781585"/>
            <a:ext cx="3816424" cy="1296144"/>
          </a:xfrm>
          <a:prstGeom prst="cloudCallout">
            <a:avLst>
              <a:gd name="adj1" fmla="val -68460"/>
              <a:gd name="adj2" fmla="val -40218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Největší město našeho kraje!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07721307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80112" y="1412776"/>
            <a:ext cx="2725688" cy="4102392"/>
          </a:xfrm>
        </p:spPr>
        <p:txBody>
          <a:bodyPr/>
          <a:lstStyle/>
          <a:p>
            <a:r>
              <a:rPr lang="cs-CZ" dirty="0" smtClean="0">
                <a:effectLst/>
              </a:rPr>
              <a:t>Znak města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 Hradec Králové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5551"/>
            <a:ext cx="5636865" cy="6563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778777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6/6e/HradecKralove12_2004-12-2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8001000" cy="533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96136" y="5790368"/>
            <a:ext cx="117852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/>
              <a:t>ZÖRNER, Patrick-Emil</a:t>
            </a:r>
            <a:endParaRPr lang="cs-CZ" sz="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790368"/>
            <a:ext cx="41841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Bílá věž v Hradci Králové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46907858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778240" cy="6583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20272" y="6623366"/>
            <a:ext cx="49244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err="1" smtClean="0"/>
              <a:t>PavelR</a:t>
            </a:r>
            <a:endParaRPr lang="cs-CZ" sz="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99866" y="6030580"/>
            <a:ext cx="33666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Soutok Labe s Orlicí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48360943"/>
      </p:ext>
    </p:extLst>
  </p:cSld>
  <p:clrMapOvr>
    <a:masterClrMapping/>
  </p:clrMapOvr>
  <p:transition spd="slow">
    <p:push dir="u"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1"/>
            <a:ext cx="8856986" cy="5904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6381328"/>
            <a:ext cx="6512511" cy="360040"/>
          </a:xfrm>
        </p:spPr>
        <p:txBody>
          <a:bodyPr/>
          <a:lstStyle/>
          <a:p>
            <a:r>
              <a:rPr lang="en-US" sz="800" dirty="0">
                <a:effectLst/>
              </a:rPr>
              <a:t>ZÖRNER, </a:t>
            </a:r>
            <a:r>
              <a:rPr lang="en-US" sz="800" dirty="0" smtClean="0">
                <a:effectLst/>
              </a:rPr>
              <a:t>Patrick-Emil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8000" cy="3474720"/>
          </a:xfrm>
        </p:spPr>
        <p:txBody>
          <a:bodyPr/>
          <a:lstStyle/>
          <a:p>
            <a:r>
              <a:rPr lang="cs-CZ" smtClean="0"/>
              <a:t>Klicperovo divadlo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0291902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6352" y="188640"/>
            <a:ext cx="69958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Zajímavá místa v Královéhradeckém kraji: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84" y="0"/>
            <a:ext cx="8973312" cy="6729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23728" y="180946"/>
            <a:ext cx="6780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Adršpašsko-teplické skály, Starosta a starostová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485126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8692896" cy="6519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229200"/>
            <a:ext cx="8332856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ZOO Dvůr Králové nad Labem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36054" y="6642556"/>
            <a:ext cx="52770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err="1" smtClean="0"/>
              <a:t>Mistvan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526666982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3/35/Babi%C4%8D%C4%8Dino_%C3%BAdol%C3%AD%2C_Viktor%C4%8Din_splav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784976" cy="6585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Čtyřiadvaceticípá hvězda 1"/>
          <p:cNvSpPr/>
          <p:nvPr/>
        </p:nvSpPr>
        <p:spPr>
          <a:xfrm>
            <a:off x="4716016" y="116632"/>
            <a:ext cx="4427984" cy="2376264"/>
          </a:xfrm>
          <a:prstGeom prst="star24">
            <a:avLst>
              <a:gd name="adj" fmla="val 44632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</a:rPr>
              <a:t>Viktorčin splav</a:t>
            </a:r>
          </a:p>
          <a:p>
            <a:pPr algn="ctr"/>
            <a:r>
              <a:rPr lang="cs-CZ" sz="2800" dirty="0" smtClean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</a:rPr>
              <a:t>Babiččino údolí</a:t>
            </a:r>
          </a:p>
          <a:p>
            <a:pPr algn="ctr"/>
            <a:r>
              <a:rPr lang="cs-CZ" sz="2800" dirty="0" smtClean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</a:rPr>
              <a:t>Ratibořice</a:t>
            </a:r>
            <a:endParaRPr lang="cs-CZ" sz="2800" dirty="0">
              <a:ln>
                <a:solidFill>
                  <a:srgbClr val="C00000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242875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832" y="85060"/>
            <a:ext cx="8367640" cy="5558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6021288"/>
            <a:ext cx="64843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4D5B6B">
                    <a:lumMod val="50000"/>
                  </a:srgbClr>
                </a:solidFill>
              </a:rPr>
              <a:t>Sousoší Babička s dětmi v Ratibořicích</a:t>
            </a:r>
            <a:endParaRPr lang="cs-CZ" sz="3200" dirty="0">
              <a:solidFill>
                <a:srgbClr val="4D5B6B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086177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Soubor:Śnieżka z zachodu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96960"/>
            <a:ext cx="7620000" cy="571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67944" y="760496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ejvyšší hora Krkonoš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7" y="548680"/>
            <a:ext cx="2952327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0" cap="none" spc="0" normalizeH="0" baseline="0" noProof="0" dirty="0" smtClean="0">
                <a:ln w="10541" cmpd="sng">
                  <a:solidFill>
                    <a:srgbClr val="D16349">
                      <a:shade val="88000"/>
                      <a:satMod val="110000"/>
                    </a:srgbClr>
                  </a:solidFill>
                  <a:prstDash val="solid"/>
                </a:ln>
                <a:solidFill>
                  <a:srgbClr val="C00000"/>
                </a:solidFill>
                <a:effectLst/>
                <a:uLnTx/>
                <a:uFillTx/>
                <a:latin typeface="Arial Black" pitchFamily="34" charset="0"/>
              </a:rPr>
              <a:t>Sněžka</a:t>
            </a:r>
            <a:endParaRPr kumimoji="0" lang="cs-CZ" sz="5400" b="1" i="0" u="none" strike="noStrike" kern="0" cap="none" spc="0" normalizeH="0" baseline="0" noProof="0" dirty="0">
              <a:ln w="10541" cmpd="sng">
                <a:solidFill>
                  <a:srgbClr val="D16349">
                    <a:shade val="88000"/>
                    <a:satMod val="110000"/>
                  </a:srgbClr>
                </a:solidFill>
                <a:prstDash val="solid"/>
              </a:ln>
              <a:solidFill>
                <a:srgbClr val="C00000"/>
              </a:solidFill>
              <a:effectLst/>
              <a:uLnTx/>
              <a:uFillTx/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1700808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ejvyšší hora České republiky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107505" y="1508014"/>
            <a:ext cx="3240360" cy="1308918"/>
          </a:xfrm>
          <a:prstGeom prst="cloudCallout">
            <a:avLst>
              <a:gd name="adj1" fmla="val 55775"/>
              <a:gd name="adj2" fmla="val -53519"/>
            </a:avLst>
          </a:prstGeom>
          <a:solidFill>
            <a:sysClr val="window" lastClr="FFFFFF"/>
          </a:solidFill>
          <a:ln w="28575" cap="flat" cmpd="sng" algn="ctr">
            <a:solidFill>
              <a:srgbClr val="D16349"/>
            </a:solidFill>
            <a:prstDash val="sysDash"/>
          </a:ln>
          <a:effectLst/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 Black" pitchFamily="34" charset="0"/>
                <a:ea typeface="+mn-ea"/>
                <a:cs typeface="+mn-cs"/>
              </a:rPr>
              <a:t>1602m n.m.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rial Black" pitchFamily="34" charset="0"/>
              <a:ea typeface="+mn-ea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6111961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Derbeth</a:t>
            </a:r>
            <a:endParaRPr kumimoji="0" lang="cs-CZ" sz="12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180241545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http://upload.wikimedia.org/wikipedia/commons/thumb/f/f9/Trutnov_Krakono%C5%A1ovo_n%C3%A1m%C4%9Bst%C3%AD.jpg/1280px-Trutnov_Krakono%C5%A1ovo_n%C3%A1m%C4%9Bst%C3%A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4664"/>
            <a:ext cx="7115175" cy="533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404664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Další město našeho kraje,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aše okresní město</a:t>
            </a:r>
            <a:r>
              <a:rPr lang="cs-CZ" sz="2400" dirty="0"/>
              <a:t> </a:t>
            </a:r>
            <a:r>
              <a:rPr lang="cs-CZ" sz="2400" dirty="0" smtClean="0"/>
              <a:t>…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4932040" y="5589240"/>
            <a:ext cx="26816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Trutnov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5652120" y="260648"/>
            <a:ext cx="2592288" cy="1944216"/>
          </a:xfrm>
          <a:prstGeom prst="cloudCallout">
            <a:avLst>
              <a:gd name="adj1" fmla="val 59956"/>
              <a:gd name="adj2" fmla="val 63259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Největší město v okolí naší obce!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52320" y="5523220"/>
            <a:ext cx="54534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Koroner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386612614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8208912" cy="101627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u="sng" dirty="0" smtClean="0"/>
              <a:t>Seznam citací:</a:t>
            </a:r>
          </a:p>
          <a:p>
            <a:r>
              <a:rPr lang="cs-CZ" sz="1200" dirty="0" smtClean="0"/>
              <a:t>HUSTOLES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14.11.2012].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upload.wikimedia.org/wikipedia/commons/1/16/2004_Kralovehradecky_kraj.PNG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cs-CZ" sz="1200" dirty="0" smtClean="0"/>
              <a:t>SEDLACEK</a:t>
            </a:r>
            <a:r>
              <a:rPr lang="cs-CZ" sz="1200" dirty="0"/>
              <a:t>, Martin.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14.11.2012].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upload.wikimedia.org/wikipedia/commons/9/9b/HK.jpg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cs-CZ" sz="1200" dirty="0" smtClean="0"/>
              <a:t>KORONER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14.11.2012]. 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upload.wikimedia.org/wikipedia/commons/f/f9/Trutnov_Krakono%C5%A1ovo_n%C3%A1m%C4%9Bst%C3%AD.jpg</a:t>
            </a:r>
            <a:r>
              <a:rPr lang="cs-CZ" sz="1200" dirty="0" smtClean="0"/>
              <a:t> </a:t>
            </a:r>
          </a:p>
          <a:p>
            <a:r>
              <a:rPr lang="en-US" sz="1200" dirty="0"/>
              <a:t>URBAN, </a:t>
            </a:r>
            <a:r>
              <a:rPr lang="en-US" sz="1200" dirty="0" err="1"/>
              <a:t>Tomáš</a:t>
            </a:r>
            <a:r>
              <a:rPr lang="en-US" sz="1200" dirty="0"/>
              <a:t>. </a:t>
            </a:r>
            <a:r>
              <a:rPr lang="en-US" sz="1200" i="1" dirty="0"/>
              <a:t>Wikimedia Commons</a:t>
            </a:r>
            <a:r>
              <a:rPr lang="en-US" sz="1200" dirty="0"/>
              <a:t> [online]. [cit. 18.11.2012].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6"/>
              </a:rPr>
              <a:t>http://</a:t>
            </a:r>
            <a:r>
              <a:rPr lang="en-US" sz="1200" dirty="0" smtClean="0">
                <a:hlinkClick r:id="rId6"/>
              </a:rPr>
              <a:t>upload.wikimedia.org/wikipedia/commons/thumb/8/8b/Hradec_Kralove_CoA_CZ.svg/515px-Hradec_Kralove_CoA_CZ.svg.png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PAVELR.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18.11.2012].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upload.wikimedia.org/wikipedia/commons/c/c8/Hradec_Kr%C3%A1lov%C3%A9_od_soutoku.JPG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MAUDI.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18.11.2012].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upload.wikimedia.org/wikipedia/commons/7/7e/Starostaastarostov%C3%A1.JPG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cs-CZ" sz="1200" dirty="0"/>
              <a:t>MISTVAN.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18.11.2012]. Dostupný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upload.wikimedia.org/wikipedia/commons/d/d7/Diceros.bicornis-08-ZOO.Dvur.Kralove.jpg</a:t>
            </a:r>
            <a:r>
              <a:rPr lang="cs-CZ" sz="1200" dirty="0" smtClean="0"/>
              <a:t> </a:t>
            </a:r>
          </a:p>
          <a:p>
            <a:pPr lvl="0"/>
            <a:r>
              <a:rPr lang="cs-CZ" sz="1400" dirty="0">
                <a:solidFill>
                  <a:prstClr val="black"/>
                </a:solidFill>
                <a:latin typeface="Georgia"/>
              </a:rPr>
              <a:t>DERBETH. </a:t>
            </a:r>
            <a:r>
              <a:rPr lang="cs-CZ" sz="1400" i="1" dirty="0">
                <a:solidFill>
                  <a:prstClr val="black"/>
                </a:solidFill>
                <a:latin typeface="Georgia"/>
              </a:rPr>
              <a:t>Wikipedia.cz</a:t>
            </a:r>
            <a:r>
              <a:rPr lang="cs-CZ" sz="1400" dirty="0">
                <a:solidFill>
                  <a:prstClr val="black"/>
                </a:solidFill>
                <a:latin typeface="Georgia"/>
              </a:rPr>
              <a:t> [online]. [cit. 11.11.2012]. Dostupný na WWW: </a:t>
            </a:r>
            <a:r>
              <a:rPr lang="cs-CZ" sz="1400" dirty="0">
                <a:solidFill>
                  <a:prstClr val="black"/>
                </a:solidFill>
                <a:latin typeface="Georgia"/>
                <a:hlinkClick r:id="rId10"/>
              </a:rPr>
              <a:t>http://upload.wikimedia.org/wikipedia/commons/8/8a/%C5%9Anie%C5%BCka_z_zachodu.jpg</a:t>
            </a:r>
            <a:r>
              <a:rPr lang="cs-CZ" sz="1400" dirty="0">
                <a:solidFill>
                  <a:prstClr val="black"/>
                </a:solidFill>
                <a:latin typeface="Georgia"/>
              </a:rPr>
              <a:t>  </a:t>
            </a:r>
          </a:p>
          <a:p>
            <a:r>
              <a:rPr lang="en-US" sz="1200" dirty="0"/>
              <a:t>ZÖRNER, Patrick-Emil. </a:t>
            </a:r>
            <a:r>
              <a:rPr lang="en-US" sz="1200" i="1" dirty="0"/>
              <a:t>Wikimedia Commons</a:t>
            </a:r>
            <a:r>
              <a:rPr lang="en-US" sz="1200" dirty="0"/>
              <a:t> [online]. [cit. 19.11.2012].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11"/>
              </a:rPr>
              <a:t>http://</a:t>
            </a:r>
            <a:r>
              <a:rPr lang="en-US" sz="1200" dirty="0" smtClean="0">
                <a:hlinkClick r:id="rId11"/>
              </a:rPr>
              <a:t>upload.wikimedia.org/wikipedia/commons/1/15/HradecKralove23_2004-12-23.jpg</a:t>
            </a:r>
            <a:r>
              <a:rPr lang="cs-CZ" sz="1200" dirty="0" smtClean="0"/>
              <a:t> </a:t>
            </a:r>
            <a:endParaRPr lang="cs-CZ" sz="1200" dirty="0"/>
          </a:p>
          <a:p>
            <a:r>
              <a:rPr lang="en-US" sz="1400" dirty="0" smtClean="0"/>
              <a:t>ZÖRNER</a:t>
            </a:r>
            <a:r>
              <a:rPr lang="en-US" sz="1400" dirty="0"/>
              <a:t>, Patrick-Emil. </a:t>
            </a:r>
            <a:r>
              <a:rPr lang="en-US" sz="1400" i="1" dirty="0"/>
              <a:t>Wikimedia Commons</a:t>
            </a:r>
            <a:r>
              <a:rPr lang="en-US" sz="1400" dirty="0"/>
              <a:t> [online]. [cit. 21.11.2012].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</a:t>
            </a:r>
            <a:r>
              <a:rPr lang="en-US" sz="1400" dirty="0">
                <a:hlinkClick r:id="rId12"/>
              </a:rPr>
              <a:t>http://</a:t>
            </a:r>
            <a:r>
              <a:rPr lang="en-US" sz="1400" dirty="0" smtClean="0">
                <a:hlinkClick r:id="rId12"/>
              </a:rPr>
              <a:t>cs.wikipedia.org/wiki/Soubor:HradecKralove12_2004-12-23.jpg</a:t>
            </a:r>
            <a:r>
              <a:rPr lang="cs-CZ" sz="1400" dirty="0" smtClean="0"/>
              <a:t> </a:t>
            </a:r>
          </a:p>
          <a:p>
            <a:r>
              <a:rPr lang="en-US" sz="1400" dirty="0"/>
              <a:t>JAGRO. </a:t>
            </a:r>
            <a:r>
              <a:rPr lang="en-US" sz="1400" i="1" dirty="0"/>
              <a:t>Wikimedia Commons</a:t>
            </a:r>
            <a:r>
              <a:rPr lang="en-US" sz="1400" dirty="0"/>
              <a:t> [online]. [cit. 31.1.2013].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</a:t>
            </a:r>
            <a:r>
              <a:rPr lang="en-US" sz="1400" dirty="0">
                <a:hlinkClick r:id="rId13"/>
              </a:rPr>
              <a:t>http://upload.wikimedia.org/wikipedia/commons/3/35/Babi%C4%8D%C4%8Dino_%</a:t>
            </a:r>
            <a:r>
              <a:rPr lang="en-US" sz="1400" dirty="0" smtClean="0">
                <a:hlinkClick r:id="rId13"/>
              </a:rPr>
              <a:t>C3%BAdol%C3%AD%2C_Viktor%C4%8Din_splav.jpg</a:t>
            </a:r>
            <a:r>
              <a:rPr lang="cs-CZ" sz="1400" dirty="0" smtClean="0"/>
              <a:t> </a:t>
            </a:r>
          </a:p>
          <a:p>
            <a:pPr lvl="0">
              <a:spcBef>
                <a:spcPct val="20000"/>
              </a:spcBef>
            </a:pPr>
            <a:r>
              <a:rPr lang="cs-CZ" sz="1200" dirty="0" smtClean="0">
                <a:solidFill>
                  <a:srgbClr val="675D59"/>
                </a:solidFill>
                <a:latin typeface="Calibri"/>
              </a:rPr>
              <a:t> </a:t>
            </a:r>
            <a:r>
              <a:rPr lang="cs-CZ" sz="1200" dirty="0">
                <a:solidFill>
                  <a:srgbClr val="675D59"/>
                </a:solidFill>
                <a:latin typeface="Calibri"/>
              </a:rPr>
              <a:t>KARPAC. </a:t>
            </a:r>
            <a:r>
              <a:rPr lang="cs-CZ" sz="1200" i="1" dirty="0" err="1">
                <a:solidFill>
                  <a:srgbClr val="675D59"/>
                </a:solidFill>
                <a:latin typeface="Calibri"/>
              </a:rPr>
              <a:t>Wikimedia</a:t>
            </a:r>
            <a:r>
              <a:rPr lang="cs-CZ" sz="1200" i="1" dirty="0">
                <a:solidFill>
                  <a:srgbClr val="675D59"/>
                </a:solidFill>
                <a:latin typeface="Calibri"/>
              </a:rPr>
              <a:t> </a:t>
            </a:r>
            <a:r>
              <a:rPr lang="cs-CZ" sz="1200" i="1" dirty="0" err="1">
                <a:solidFill>
                  <a:srgbClr val="675D59"/>
                </a:solidFill>
                <a:latin typeface="Calibri"/>
              </a:rPr>
              <a:t>Commons</a:t>
            </a:r>
            <a:r>
              <a:rPr lang="cs-CZ" sz="1200" dirty="0">
                <a:solidFill>
                  <a:srgbClr val="675D59"/>
                </a:solidFill>
                <a:latin typeface="Calibri"/>
              </a:rPr>
              <a:t> [online]. [cit. 31.1.2013]. Dostupný na WWW: </a:t>
            </a:r>
            <a:r>
              <a:rPr lang="cs-CZ" sz="1200" dirty="0">
                <a:solidFill>
                  <a:srgbClr val="675D59"/>
                </a:solidFill>
                <a:latin typeface="Calibri"/>
                <a:hlinkClick r:id="rId14"/>
              </a:rPr>
              <a:t>http://upload.wikimedia.org/wikipedia/commons/4/46/Souso%C5%A1%C3%AD_Babi%C4%8Dky_v_Ratibo%C5%99ic%C3%ADch.jpg</a:t>
            </a:r>
            <a:r>
              <a:rPr lang="cs-CZ" sz="1200" dirty="0">
                <a:solidFill>
                  <a:srgbClr val="675D59"/>
                </a:solidFill>
                <a:latin typeface="Calibri"/>
              </a:rPr>
              <a:t> </a:t>
            </a:r>
            <a:r>
              <a:rPr lang="cs-CZ" sz="1200" dirty="0" smtClean="0">
                <a:solidFill>
                  <a:srgbClr val="675D59"/>
                </a:solidFill>
                <a:latin typeface="Calibri"/>
              </a:rPr>
              <a:t> </a:t>
            </a:r>
            <a:endParaRPr lang="cs-CZ" sz="1200" dirty="0">
              <a:solidFill>
                <a:srgbClr val="675D59"/>
              </a:solidFill>
              <a:latin typeface="Calibri"/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819770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640960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Seznam použitých materiálů:</a:t>
            </a:r>
          </a:p>
          <a:p>
            <a:endParaRPr lang="cs-CZ" sz="1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ŠTIKOVÁ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Věra. </a:t>
            </a:r>
            <a:r>
              <a:rPr lang="cs-CZ" sz="1200" i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Já a můj svět: prvouka pro 3. ročník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1. vyd. Brno: Nová škola, 2008, 2 sv. Duhová</a:t>
            </a:r>
          </a:p>
          <a:p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řada. ISBN 978-80-7289-097-2. </a:t>
            </a:r>
          </a:p>
          <a:p>
            <a:endParaRPr lang="cs-CZ" sz="12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20000"/>
              </a:spcBef>
            </a:pP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200" i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Já a můj svět: prvouka pro 2. ročník : učebnice.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1. vyd. Brno: Nová škola, 2008, 2 sv. Duhová řada. ISBN 80-728-9090-5.</a:t>
            </a:r>
          </a:p>
          <a:p>
            <a:pPr>
              <a:spcBef>
                <a:spcPct val="20000"/>
              </a:spcBef>
            </a:pPr>
            <a:endParaRPr lang="cs-CZ" sz="1200" dirty="0">
              <a:solidFill>
                <a:prstClr val="black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spcBef>
                <a:spcPct val="20000"/>
              </a:spcBef>
            </a:pPr>
            <a:r>
              <a:rPr lang="cs-CZ" sz="1200" dirty="0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ŠTIKOVÁ, Věra. </a:t>
            </a:r>
            <a:r>
              <a:rPr lang="cs-CZ" sz="1200" i="1" dirty="0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Metodický průvodce učební prvouka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. Ilustrace Alena </a:t>
            </a:r>
            <a:r>
              <a:rPr lang="cs-CZ" sz="1200" dirty="0" err="1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Baisová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. Brno: Nová škola, 2004, 43 s. ISBN 80-728-9065-4.</a:t>
            </a:r>
          </a:p>
          <a:p>
            <a:pPr>
              <a:spcBef>
                <a:spcPct val="20000"/>
              </a:spcBef>
            </a:pPr>
            <a:endParaRPr lang="cs-CZ" sz="1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20000"/>
              </a:spcBef>
            </a:pP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200" i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Metodický průvodce učebnicí prvouka 3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Brno, nám. SNP 9: Nová škola, 2007, ISBN 80-7289-065-4.</a:t>
            </a:r>
          </a:p>
        </p:txBody>
      </p:sp>
    </p:spTree>
    <p:extLst>
      <p:ext uri="{BB962C8B-B14F-4D97-AF65-F5344CB8AC3E}">
        <p14:creationId xmlns:p14="http://schemas.microsoft.com/office/powerpoint/2010/main" val="877806874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3311</TotalTime>
  <Words>494</Words>
  <Application>Microsoft Office PowerPoint</Application>
  <PresentationFormat>Předvádění na obrazovce (4:3)</PresentationFormat>
  <Paragraphs>76</Paragraphs>
  <Slides>17</Slides>
  <Notes>1</Notes>
  <HiddenSlides>4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Aerodynamika</vt:lpstr>
      <vt:lpstr>Prezentace</vt:lpstr>
      <vt:lpstr>Prezentace aplikace PowerPoint</vt:lpstr>
      <vt:lpstr>Prezentace aplikace PowerPoint</vt:lpstr>
      <vt:lpstr>Královéhradecký kraj</vt:lpstr>
      <vt:lpstr>Královéhradecký kraj</vt:lpstr>
      <vt:lpstr>Prezentace aplikace PowerPoint</vt:lpstr>
      <vt:lpstr>Znak města  Hradec Králové</vt:lpstr>
      <vt:lpstr>Prezentace aplikace PowerPoint</vt:lpstr>
      <vt:lpstr>Prezentace aplikace PowerPoint</vt:lpstr>
      <vt:lpstr>ZÖRNER, Patrick-Emil</vt:lpstr>
      <vt:lpstr>Prezentace aplikace PowerPoint</vt:lpstr>
      <vt:lpstr>ZOO Dvůr Králové nad Labem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 Pleskačová</dc:creator>
  <cp:lastModifiedBy>Milada Pleskačová</cp:lastModifiedBy>
  <cp:revision>57</cp:revision>
  <dcterms:created xsi:type="dcterms:W3CDTF">2012-11-09T20:30:09Z</dcterms:created>
  <dcterms:modified xsi:type="dcterms:W3CDTF">2013-06-09T17:10:01Z</dcterms:modified>
</cp:coreProperties>
</file>