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pptx" ContentType="application/vnd.openxmlformats-officedocument.presentationml.presentation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6" r:id="rId4"/>
    <p:sldId id="268" r:id="rId5"/>
    <p:sldId id="269" r:id="rId6"/>
    <p:sldId id="259" r:id="rId7"/>
    <p:sldId id="262" r:id="rId8"/>
    <p:sldId id="261" r:id="rId9"/>
    <p:sldId id="265" r:id="rId10"/>
    <p:sldId id="264" r:id="rId11"/>
    <p:sldId id="266" r:id="rId12"/>
    <p:sldId id="263" r:id="rId13"/>
    <p:sldId id="267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4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9.6.2013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3" name="chimes.wav"/>
          </p:stSnd>
        </p:sndAc>
      </p:transition>
    </mc:Choice>
    <mc:Fallback xmlns="">
      <p:transition spd="slow">
        <p:sndAc>
          <p:stSnd>
            <p:snd r:embed="rId1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PowerPoint_Presentation1.pptx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1.wav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f/f9/Trutnov_Krakono%C5%A1ovo_n%C3%A1m%C4%9Bst%C3%AD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upload.wikimedia.org/wikipedia/commons/7/71/Trutnov_CoA_CZ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188442"/>
              </p:ext>
            </p:extLst>
          </p:nvPr>
        </p:nvGraphicFramePr>
        <p:xfrm>
          <a:off x="565150" y="444500"/>
          <a:ext cx="7866063" cy="590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Prezentace" r:id="rId4" imgW="2205079" imgH="1653587" progId="PowerPoint.Show.12">
                  <p:embed/>
                </p:oleObj>
              </mc:Choice>
              <mc:Fallback>
                <p:oleObj name="Prezentace" r:id="rId4" imgW="2205079" imgH="1653587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65150" y="444500"/>
                        <a:ext cx="7866063" cy="5902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2848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3" name="chimes.wav"/>
          </p:stSnd>
        </p:sndAc>
      </p:transition>
    </mc:Choice>
    <mc:Fallback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76672"/>
            <a:ext cx="8183880" cy="936104"/>
          </a:xfrm>
        </p:spPr>
        <p:txBody>
          <a:bodyPr/>
          <a:lstStyle/>
          <a:p>
            <a:r>
              <a:rPr lang="cs-CZ" sz="3600" b="1" dirty="0" smtClean="0"/>
              <a:t>Anotace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 rot="10800000" flipH="1" flipV="1">
            <a:off x="539552" y="1514418"/>
            <a:ext cx="8064896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Materiál je určen žákům 2. a 3.třídy ZŠ Svoboda nad Úpou (nebo žákům škol v okrese Trutnov) k seznámení s učivem o okresním městě Trutnov. Jsou tu fotografie důležitých budov, náměstí, památných míst, nechybí ani další údaje.</a:t>
            </a:r>
          </a:p>
          <a:p>
            <a:pPr algn="just"/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Materiál je inovativní tím, že je určen pro použití na interaktivní tabuli. Žáci se mohou do práce aktivně zapojit, informace se odkrývají postupně a žáci mohou dopředu odhadnout, co je na fotografii.  Titulky k fotografii se odkryjí dodatečně ke kontrole. V materiálu jsou animované prvky pro zpestření výuky. </a:t>
            </a:r>
          </a:p>
          <a:p>
            <a:pPr algn="just"/>
            <a:r>
              <a:rPr lang="cs-CZ" dirty="0">
                <a:solidFill>
                  <a:prstClr val="black"/>
                </a:solidFill>
              </a:rPr>
              <a:t>	Materiál podporuje čtenářskou a informační gramotnost, poskytuje rozšiřující informace a souvislosti, není výčtem učiva, je pouze podkladem pro práci učitele. 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37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chimes.wav"/>
          </p:stSnd>
        </p:sndAc>
      </p:transition>
    </mc:Choice>
    <mc:Fallback>
      <p:transition spd="slow"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Naše okresní město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accent2">
                    <a:lumMod val="75000"/>
                  </a:schemeClr>
                </a:solidFill>
              </a:rPr>
              <a:t>Trutnov</a:t>
            </a:r>
            <a:endParaRPr lang="cs-CZ" sz="8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179512" y="188640"/>
            <a:ext cx="6480720" cy="1296144"/>
          </a:xfrm>
          <a:prstGeom prst="cloudCallout">
            <a:avLst>
              <a:gd name="adj1" fmla="val -49628"/>
              <a:gd name="adj2" fmla="val 99003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/>
                </a:solidFill>
              </a:rPr>
              <a:t>Největší město v okolí naší obce!</a:t>
            </a:r>
            <a:endParaRPr lang="cs-CZ" sz="2400" dirty="0">
              <a:solidFill>
                <a:schemeClr val="tx2"/>
              </a:solidFill>
            </a:endParaRPr>
          </a:p>
        </p:txBody>
      </p:sp>
      <p:sp>
        <p:nvSpPr>
          <p:cNvPr id="5" name="Výbuch 2 4"/>
          <p:cNvSpPr/>
          <p:nvPr/>
        </p:nvSpPr>
        <p:spPr>
          <a:xfrm>
            <a:off x="179512" y="2924944"/>
            <a:ext cx="4248472" cy="3897600"/>
          </a:xfrm>
          <a:prstGeom prst="irregularSeal2">
            <a:avLst/>
          </a:prstGeom>
          <a:solidFill>
            <a:srgbClr val="FFFF0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2"/>
                </a:solidFill>
              </a:rPr>
              <a:t>Znáš Trutnov dobře?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68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7/71/Trutnov_CoA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70" y="302660"/>
            <a:ext cx="5746374" cy="6294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940152" y="3091228"/>
            <a:ext cx="28083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Znak města </a:t>
            </a:r>
            <a:r>
              <a:rPr lang="cs-CZ" sz="4400" dirty="0" smtClean="0"/>
              <a:t>Trutnova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27258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http://upload.wikimedia.org/wikipedia/commons/thumb/f/f9/Trutnov_Krakono%C5%A1ovo_n%C3%A1m%C4%9Bst%C3%AD.jpg/1280px-Trutnov_Krakono%C5%A1ovo_n%C3%A1m%C4%9Bst%C3%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45" y="129290"/>
            <a:ext cx="8627931" cy="646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51520" y="260649"/>
            <a:ext cx="46085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cs-CZ" sz="3600" b="1" dirty="0" smtClean="0">
                <a:ln w="31550" cmpd="sng">
                  <a:gradFill>
                    <a:gsLst>
                      <a:gs pos="70000">
                        <a:srgbClr val="F14124">
                          <a:shade val="50000"/>
                          <a:satMod val="190000"/>
                        </a:srgbClr>
                      </a:gs>
                      <a:gs pos="0">
                        <a:srgbClr val="F14124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Krakonošovo </a:t>
            </a:r>
            <a:r>
              <a:rPr lang="cs-CZ" sz="3600" b="1" dirty="0" smtClean="0">
                <a:ln w="31550" cmpd="sng">
                  <a:gradFill>
                    <a:gsLst>
                      <a:gs pos="70000">
                        <a:srgbClr val="F14124">
                          <a:shade val="50000"/>
                          <a:satMod val="190000"/>
                        </a:srgbClr>
                      </a:gs>
                      <a:gs pos="0">
                        <a:srgbClr val="F14124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chemeClr val="bg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Náměstí</a:t>
            </a:r>
            <a:endParaRPr lang="cs-CZ" sz="3600" b="1" dirty="0">
              <a:ln w="31550" cmpd="sng">
                <a:gradFill>
                  <a:gsLst>
                    <a:gs pos="70000">
                      <a:srgbClr val="F14124">
                        <a:shade val="50000"/>
                        <a:satMod val="190000"/>
                      </a:srgbClr>
                    </a:gs>
                    <a:gs pos="0">
                      <a:srgbClr val="F14124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chemeClr val="bg1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452320" y="5523220"/>
            <a:ext cx="54534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>
                <a:solidFill>
                  <a:prstClr val="black"/>
                </a:solidFill>
              </a:rPr>
              <a:t>Koroner</a:t>
            </a:r>
            <a:endParaRPr lang="cs-CZ" sz="800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28184" y="6597352"/>
            <a:ext cx="52290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Koroner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204708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7" y="142038"/>
            <a:ext cx="8511075" cy="6383306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876800" y="5445224"/>
            <a:ext cx="3511624" cy="726976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>
                <a:solidFill>
                  <a:srgbClr val="FF0000"/>
                </a:solidFill>
              </a:rPr>
              <a:t>POLIKLINIKA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FF0000"/>
                </a:solidFill>
              </a:rPr>
              <a:t>MASARYKŮV DŮM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524328" y="6513770"/>
            <a:ext cx="117532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 smtClean="0"/>
              <a:t>Mgr. Milada Pleskačová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292936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76" y="142038"/>
            <a:ext cx="8631088" cy="6473316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876800" y="5157192"/>
            <a:ext cx="3367608" cy="1015008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FFFF00"/>
                </a:solidFill>
              </a:rPr>
              <a:t>KRYTÝ BAZÉN</a:t>
            </a:r>
            <a:endParaRPr lang="cs-CZ" sz="4400" dirty="0">
              <a:solidFill>
                <a:srgbClr val="FFFF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7236296" y="3321278"/>
            <a:ext cx="158417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23459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0" b="17188"/>
          <a:stretch/>
        </p:blipFill>
        <p:spPr>
          <a:xfrm>
            <a:off x="899592" y="116632"/>
            <a:ext cx="7240835" cy="663762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44008" y="5733256"/>
            <a:ext cx="3312368" cy="1008112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chemeClr val="tx1"/>
                </a:solidFill>
              </a:rPr>
              <a:t>ZIMNÍ STADION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7020272" y="3321278"/>
            <a:ext cx="18002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</a:p>
        </p:txBody>
      </p:sp>
      <p:sp>
        <p:nvSpPr>
          <p:cNvPr id="5" name="Popisek se šipkou dolů 4"/>
          <p:cNvSpPr/>
          <p:nvPr/>
        </p:nvSpPr>
        <p:spPr>
          <a:xfrm>
            <a:off x="179512" y="764704"/>
            <a:ext cx="1872208" cy="4032448"/>
          </a:xfrm>
          <a:prstGeom prst="downArrowCallout">
            <a:avLst>
              <a:gd name="adj1" fmla="val 17000"/>
              <a:gd name="adj2" fmla="val 19139"/>
              <a:gd name="adj3" fmla="val 29000"/>
              <a:gd name="adj4" fmla="val 64977"/>
            </a:avLst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Která řeka protéká pod mostem?</a:t>
            </a:r>
            <a:endParaRPr lang="cs-CZ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Šestnácticípá hvězda 5"/>
          <p:cNvSpPr/>
          <p:nvPr/>
        </p:nvSpPr>
        <p:spPr>
          <a:xfrm>
            <a:off x="683568" y="44624"/>
            <a:ext cx="2592288" cy="2736304"/>
          </a:xfrm>
          <a:prstGeom prst="star16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accent4">
                    <a:lumMod val="75000"/>
                  </a:schemeClr>
                </a:solidFill>
              </a:rPr>
              <a:t>Ano, Úpa.</a:t>
            </a:r>
            <a:endParaRPr lang="cs-CZ" sz="40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81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065" y="992025"/>
            <a:ext cx="6570680" cy="492801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012160" y="457200"/>
            <a:ext cx="2592288" cy="57150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Nemocnice</a:t>
            </a:r>
            <a:endParaRPr lang="cs-CZ" sz="4000" dirty="0"/>
          </a:p>
        </p:txBody>
      </p:sp>
      <p:sp>
        <p:nvSpPr>
          <p:cNvPr id="2" name="Obdélník 1"/>
          <p:cNvSpPr/>
          <p:nvPr/>
        </p:nvSpPr>
        <p:spPr>
          <a:xfrm>
            <a:off x="3984339" y="3321278"/>
            <a:ext cx="1175322" cy="3662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79497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"/>
                    </a14:imgEffect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20588" y="950100"/>
            <a:ext cx="6624736" cy="4968552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95936" y="457200"/>
            <a:ext cx="4752528" cy="311581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OBŘADNÍ SÍŇ </a:t>
            </a:r>
            <a:br>
              <a:rPr lang="cs-CZ" sz="3200" dirty="0" smtClean="0"/>
            </a:br>
            <a:r>
              <a:rPr lang="cs-CZ" sz="3200" dirty="0" smtClean="0"/>
              <a:t>BOHUSLAVA MARTINŮ</a:t>
            </a:r>
            <a:endParaRPr lang="cs-CZ" sz="3200" dirty="0"/>
          </a:p>
        </p:txBody>
      </p:sp>
      <p:sp>
        <p:nvSpPr>
          <p:cNvPr id="2" name="Obdélník 1"/>
          <p:cNvSpPr/>
          <p:nvPr/>
        </p:nvSpPr>
        <p:spPr>
          <a:xfrm>
            <a:off x="3995936" y="2780928"/>
            <a:ext cx="39604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32299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"/>
                    </a14:imgEffect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73216" y="1013375"/>
            <a:ext cx="6597883" cy="4948412"/>
          </a:xfr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220072" y="457200"/>
            <a:ext cx="3528392" cy="5714999"/>
          </a:xfrm>
        </p:spPr>
        <p:txBody>
          <a:bodyPr>
            <a:normAutofit/>
          </a:bodyPr>
          <a:lstStyle/>
          <a:p>
            <a:r>
              <a:rPr lang="cs-CZ" sz="3600" dirty="0" smtClean="0"/>
              <a:t>MĚSTSKÝ PARK TRUTNOV</a:t>
            </a:r>
            <a:endParaRPr lang="cs-CZ" sz="36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984338" y="3321278"/>
            <a:ext cx="2171837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160408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876800" y="457200"/>
            <a:ext cx="3799656" cy="5715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Pomník </a:t>
            </a:r>
            <a:r>
              <a:rPr lang="cs-CZ" sz="3200" dirty="0" err="1" smtClean="0"/>
              <a:t>Uffo</a:t>
            </a:r>
            <a:r>
              <a:rPr lang="cs-CZ" sz="3200" dirty="0" smtClean="0"/>
              <a:t> Horna</a:t>
            </a:r>
            <a:endParaRPr lang="cs-CZ" sz="3200" dirty="0"/>
          </a:p>
        </p:txBody>
      </p:sp>
      <p:pic>
        <p:nvPicPr>
          <p:cNvPr id="5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"/>
                    </a14:imgEffect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65959" y="1006118"/>
            <a:ext cx="6531135" cy="4896178"/>
          </a:xfrm>
        </p:spPr>
      </p:pic>
      <p:sp>
        <p:nvSpPr>
          <p:cNvPr id="6" name="Obdélník 5"/>
          <p:cNvSpPr/>
          <p:nvPr/>
        </p:nvSpPr>
        <p:spPr>
          <a:xfrm>
            <a:off x="3984339" y="3321278"/>
            <a:ext cx="1175322" cy="3662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6352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968" y="942256"/>
            <a:ext cx="6604992" cy="4953744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228184" y="457200"/>
            <a:ext cx="1944216" cy="5715000"/>
          </a:xfrm>
        </p:spPr>
        <p:txBody>
          <a:bodyPr>
            <a:normAutofit/>
          </a:bodyPr>
          <a:lstStyle/>
          <a:p>
            <a:r>
              <a:rPr lang="cs-CZ" sz="6000" dirty="0" smtClean="0"/>
              <a:t>UFFO</a:t>
            </a:r>
            <a:endParaRPr lang="cs-CZ" sz="6000" dirty="0"/>
          </a:p>
        </p:txBody>
      </p:sp>
      <p:sp>
        <p:nvSpPr>
          <p:cNvPr id="2" name="Obdélník 1"/>
          <p:cNvSpPr/>
          <p:nvPr/>
        </p:nvSpPr>
        <p:spPr>
          <a:xfrm>
            <a:off x="3984339" y="3321278"/>
            <a:ext cx="1175322" cy="3662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endParaRPr lang="cs-CZ" sz="800" dirty="0" smtClean="0">
              <a:solidFill>
                <a:prstClr val="black"/>
              </a:solidFill>
            </a:endParaRPr>
          </a:p>
          <a:p>
            <a:pPr lvl="0"/>
            <a:endParaRPr lang="cs-CZ" sz="800" dirty="0">
              <a:solidFill>
                <a:prstClr val="black"/>
              </a:solidFill>
            </a:endParaRPr>
          </a:p>
          <a:p>
            <a:pPr lvl="0"/>
            <a:r>
              <a:rPr lang="cs-CZ" sz="800" dirty="0" smtClean="0">
                <a:solidFill>
                  <a:prstClr val="black"/>
                </a:solidFill>
              </a:rPr>
              <a:t>Mgr</a:t>
            </a:r>
            <a:r>
              <a:rPr lang="cs-CZ" sz="800" dirty="0">
                <a:solidFill>
                  <a:prstClr val="black"/>
                </a:solidFill>
              </a:rPr>
              <a:t>. Milada Pleskačová</a:t>
            </a:r>
          </a:p>
        </p:txBody>
      </p:sp>
    </p:spTree>
    <p:extLst>
      <p:ext uri="{BB962C8B-B14F-4D97-AF65-F5344CB8AC3E}">
        <p14:creationId xmlns:p14="http://schemas.microsoft.com/office/powerpoint/2010/main" val="143837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himes.wav"/>
          </p:stSnd>
        </p:sndAc>
      </p:transition>
    </mc:Choice>
    <mc:Fallback xmlns="">
      <p:transition spd="slow"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4784"/>
            <a:ext cx="8075240" cy="468741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KORONER.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23.11.2012].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upload.wikimedia.org/wikipedia/commons/f/f9/Trutnov_Krakono%C5%A1ovo_n%C3%A1m%C4%9Bst%C3%AD.jpg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VOLNÉ DÍLO.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24.11.2012].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upload.wikimedia.org/wikipedia/commons/7/71/Trutnov_CoA_CZ.jpg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Ostatní fotografie archiv </a:t>
            </a:r>
            <a:r>
              <a:rPr lang="cs-CZ" dirty="0" smtClean="0"/>
              <a:t>autorky.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457200"/>
            <a:ext cx="7300664" cy="811560"/>
          </a:xfrm>
        </p:spPr>
        <p:txBody>
          <a:bodyPr/>
          <a:lstStyle/>
          <a:p>
            <a:pPr algn="l"/>
            <a:r>
              <a:rPr lang="cs-CZ" dirty="0" smtClean="0"/>
              <a:t>Citace: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41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chimes.wav"/>
          </p:stSnd>
        </p:sndAc>
      </p:transition>
    </mc:Choice>
    <mc:Fallback>
      <p:transition spd="slow"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ožený">
  <a:themeElements>
    <a:clrScheme name="Složený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Složený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1358</TotalTime>
  <Words>126</Words>
  <Application>Microsoft Office PowerPoint</Application>
  <PresentationFormat>Předvádění na obrazovce (4:3)</PresentationFormat>
  <Paragraphs>233</Paragraphs>
  <Slides>14</Slides>
  <Notes>0</Notes>
  <HiddenSlides>3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Složený</vt:lpstr>
      <vt:lpstr>Microsoft PowerPoint Presentation</vt:lpstr>
      <vt:lpstr>Prezentace aplikace PowerPoint</vt:lpstr>
      <vt:lpstr>Anotace</vt:lpstr>
      <vt:lpstr>Trutnov</vt:lpstr>
      <vt:lpstr>Prezentace aplikace PowerPoint</vt:lpstr>
      <vt:lpstr>Prezentace aplikace PowerPoint</vt:lpstr>
      <vt:lpstr>POLIKLINIKA MASARYKŮV DŮM</vt:lpstr>
      <vt:lpstr>KRYTÝ BAZÉN</vt:lpstr>
      <vt:lpstr>ZIMNÍ STADION</vt:lpstr>
      <vt:lpstr>Nemocnice</vt:lpstr>
      <vt:lpstr>OBŘADNÍ SÍŇ  BOHUSLAVA MARTINŮ</vt:lpstr>
      <vt:lpstr>MĚSTSKÝ PARK TRUTNOV</vt:lpstr>
      <vt:lpstr>Pomník Uffo Horna</vt:lpstr>
      <vt:lpstr>UFFO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Milada</dc:creator>
  <cp:lastModifiedBy>Milada Pleskačová</cp:lastModifiedBy>
  <cp:revision>37</cp:revision>
  <dcterms:created xsi:type="dcterms:W3CDTF">2012-11-23T15:26:01Z</dcterms:created>
  <dcterms:modified xsi:type="dcterms:W3CDTF">2013-06-09T15:58:47Z</dcterms:modified>
</cp:coreProperties>
</file>