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451" r:id="rId2"/>
    <p:sldId id="383" r:id="rId3"/>
    <p:sldId id="384" r:id="rId4"/>
    <p:sldId id="385" r:id="rId5"/>
    <p:sldId id="386" r:id="rId6"/>
    <p:sldId id="387" r:id="rId7"/>
    <p:sldId id="45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FFCC00"/>
    <a:srgbClr val="3333FF"/>
    <a:srgbClr val="6600FF"/>
    <a:srgbClr val="FF0000"/>
    <a:srgbClr val="FFFF66"/>
    <a:srgbClr val="663300"/>
    <a:srgbClr val="FFFFCC"/>
    <a:srgbClr val="990033"/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030" autoAdjust="0"/>
    <p:restoredTop sz="93930" autoAdjust="0"/>
  </p:normalViewPr>
  <p:slideViewPr>
    <p:cSldViewPr>
      <p:cViewPr>
        <p:scale>
          <a:sx n="80" d="100"/>
          <a:sy n="80" d="100"/>
        </p:scale>
        <p:origin x="18" y="4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4623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5514"/>
    </p:cViewPr>
  </p:sorterViewPr>
  <p:notesViewPr>
    <p:cSldViewPr>
      <p:cViewPr varScale="1">
        <p:scale>
          <a:sx n="83" d="100"/>
          <a:sy n="83" d="100"/>
        </p:scale>
        <p:origin x="-1992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C1BE3F6-3759-4AB1-803C-AC387ADB8BBA}" type="datetimeFigureOut">
              <a:rPr lang="cs-CZ" smtClean="0"/>
              <a:pPr/>
              <a:t>1.12.2011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E4D66F-0963-41E0-8DB5-8F7AE4DBB9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358121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2F609-DE80-4FC9-8A04-21BC6A846C88}" type="datetimeFigureOut">
              <a:rPr lang="cs-CZ" smtClean="0"/>
              <a:pPr/>
              <a:t>1.12.2011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D82A6-9632-4C5E-B6BE-FF900D73B2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comb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2F609-DE80-4FC9-8A04-21BC6A846C88}" type="datetimeFigureOut">
              <a:rPr lang="cs-CZ" smtClean="0"/>
              <a:pPr/>
              <a:t>1.12.2011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D82A6-9632-4C5E-B6BE-FF900D73B2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omb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2F609-DE80-4FC9-8A04-21BC6A846C88}" type="datetimeFigureOut">
              <a:rPr lang="cs-CZ" smtClean="0"/>
              <a:pPr/>
              <a:t>1.12.2011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D82A6-9632-4C5E-B6BE-FF900D73B2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comb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2F609-DE80-4FC9-8A04-21BC6A846C88}" type="datetimeFigureOut">
              <a:rPr lang="cs-CZ" smtClean="0"/>
              <a:pPr/>
              <a:t>1.12.2011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D82A6-9632-4C5E-B6BE-FF900D73B2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omb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2F609-DE80-4FC9-8A04-21BC6A846C88}" type="datetimeFigureOut">
              <a:rPr lang="cs-CZ" smtClean="0"/>
              <a:pPr/>
              <a:t>1.12.2011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D82A6-9632-4C5E-B6BE-FF900D73B2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omb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2F609-DE80-4FC9-8A04-21BC6A846C88}" type="datetimeFigureOut">
              <a:rPr lang="cs-CZ" smtClean="0"/>
              <a:pPr/>
              <a:t>1.12.2011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D82A6-9632-4C5E-B6BE-FF900D73B2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omb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2F609-DE80-4FC9-8A04-21BC6A846C88}" type="datetimeFigureOut">
              <a:rPr lang="cs-CZ" smtClean="0"/>
              <a:pPr/>
              <a:t>1.12.2011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D82A6-9632-4C5E-B6BE-FF900D73B2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omb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2F609-DE80-4FC9-8A04-21BC6A846C88}" type="datetimeFigureOut">
              <a:rPr lang="cs-CZ" smtClean="0"/>
              <a:pPr/>
              <a:t>1.12.2011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D82A6-9632-4C5E-B6BE-FF900D73B2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omb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2F609-DE80-4FC9-8A04-21BC6A846C88}" type="datetimeFigureOut">
              <a:rPr lang="cs-CZ" smtClean="0"/>
              <a:pPr/>
              <a:t>1.12.2011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E04D82A6-9632-4C5E-B6BE-FF900D73B2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comb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2F609-DE80-4FC9-8A04-21BC6A846C88}" type="datetimeFigureOut">
              <a:rPr lang="cs-CZ" smtClean="0"/>
              <a:pPr/>
              <a:t>1.12.2011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D82A6-9632-4C5E-B6BE-FF900D73B2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omb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2F609-DE80-4FC9-8A04-21BC6A846C88}" type="datetimeFigureOut">
              <a:rPr lang="cs-CZ" smtClean="0"/>
              <a:pPr/>
              <a:t>1.12.2011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D82A6-9632-4C5E-B6BE-FF900D73B2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omb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C92F609-DE80-4FC9-8A04-21BC6A846C88}" type="datetimeFigureOut">
              <a:rPr lang="cs-CZ" smtClean="0"/>
              <a:pPr/>
              <a:t>1.12.2011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E04D82A6-9632-4C5E-B6BE-FF900D73B2BF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comb/>
  </p:transition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 algn="ctr">
              <a:buNone/>
            </a:pPr>
            <a:endParaRPr lang="cs-CZ" sz="2400" dirty="0" smtClean="0"/>
          </a:p>
          <a:p>
            <a:pPr algn="ctr">
              <a:buNone/>
            </a:pPr>
            <a:r>
              <a:rPr lang="cs-CZ" sz="1800" b="1" dirty="0" smtClean="0">
                <a:latin typeface="Arial" pitchFamily="34" charset="0"/>
                <a:cs typeface="Arial" pitchFamily="34" charset="0"/>
              </a:rPr>
              <a:t>VY_32_INOVACE_10_04_podstatná jména (tvary podstatných jmen)</a:t>
            </a:r>
          </a:p>
        </p:txBody>
      </p:sp>
      <p:sp>
        <p:nvSpPr>
          <p:cNvPr id="4" name="Obdélník 3"/>
          <p:cNvSpPr/>
          <p:nvPr/>
        </p:nvSpPr>
        <p:spPr>
          <a:xfrm>
            <a:off x="323528" y="908721"/>
            <a:ext cx="8424936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6600" b="1" dirty="0" smtClean="0">
                <a:ln w="1905"/>
                <a:solidFill>
                  <a:srgbClr val="6600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Č E S K Ý  J A Z Y K</a:t>
            </a:r>
          </a:p>
          <a:p>
            <a:pPr algn="ctr"/>
            <a:endParaRPr lang="cs-CZ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475656" y="3212976"/>
            <a:ext cx="5976937" cy="99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420051"/>
      </p:ext>
    </p:extLst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b="1" dirty="0" smtClean="0"/>
              <a:t>Popis prezentace</a:t>
            </a:r>
            <a:endParaRPr lang="cs-CZ" sz="4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pPr marL="514350" indent="-514350">
              <a:buAutoNum type="arabicPeriod"/>
            </a:pPr>
            <a:r>
              <a:rPr lang="cs-CZ" dirty="0" smtClean="0"/>
              <a:t>snímek – správný tvar podstatného jména</a:t>
            </a:r>
          </a:p>
          <a:p>
            <a:pPr marL="514350" indent="-514350">
              <a:buAutoNum type="arabicPeriod"/>
            </a:pPr>
            <a:r>
              <a:rPr lang="cs-CZ" dirty="0" smtClean="0"/>
              <a:t>snímek – správné řešení 1. snímku</a:t>
            </a:r>
          </a:p>
          <a:p>
            <a:pPr marL="514350" indent="-514350">
              <a:buAutoNum type="arabicPeriod"/>
            </a:pPr>
            <a:r>
              <a:rPr lang="cs-CZ" dirty="0" smtClean="0"/>
              <a:t>snímek – správný tvar podstatných jmen</a:t>
            </a:r>
          </a:p>
          <a:p>
            <a:pPr marL="514350" indent="-514350">
              <a:buAutoNum type="arabicPeriod"/>
            </a:pPr>
            <a:r>
              <a:rPr lang="cs-CZ" dirty="0" smtClean="0"/>
              <a:t>snímek – správné řešení 2. snímku</a:t>
            </a:r>
            <a:endParaRPr lang="cs-CZ" dirty="0"/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Dej ve větách podstatná jména do správného tvaru 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b="1" dirty="0" smtClean="0">
                <a:solidFill>
                  <a:srgbClr val="CC00FF"/>
                </a:solidFill>
              </a:rPr>
              <a:t>(Jablky) </a:t>
            </a:r>
            <a:r>
              <a:rPr lang="cs-CZ" b="1" dirty="0" smtClean="0">
                <a:solidFill>
                  <a:srgbClr val="3399FF"/>
                </a:solidFill>
              </a:rPr>
              <a:t>spadlo daleko od stromu. 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b="1" dirty="0" smtClean="0">
                <a:solidFill>
                  <a:srgbClr val="3399FF"/>
                </a:solidFill>
              </a:rPr>
              <a:t>Máme ve třídě novou </a:t>
            </a:r>
            <a:r>
              <a:rPr lang="cs-CZ" b="1" dirty="0" smtClean="0">
                <a:solidFill>
                  <a:srgbClr val="CC00FF"/>
                </a:solidFill>
              </a:rPr>
              <a:t>(tabule)</a:t>
            </a:r>
            <a:r>
              <a:rPr lang="cs-CZ" b="1" dirty="0" smtClean="0">
                <a:solidFill>
                  <a:srgbClr val="3399FF"/>
                </a:solidFill>
              </a:rPr>
              <a:t>.</a:t>
            </a:r>
            <a:r>
              <a:rPr lang="cs-CZ" b="1" dirty="0" smtClean="0">
                <a:solidFill>
                  <a:srgbClr val="CC00FF"/>
                </a:solidFill>
              </a:rPr>
              <a:t> 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b="1" dirty="0" smtClean="0">
                <a:solidFill>
                  <a:srgbClr val="3399FF"/>
                </a:solidFill>
              </a:rPr>
              <a:t>V obchodě si koupím </a:t>
            </a:r>
            <a:r>
              <a:rPr lang="cs-CZ" b="1" dirty="0" smtClean="0">
                <a:solidFill>
                  <a:srgbClr val="CC00FF"/>
                </a:solidFill>
              </a:rPr>
              <a:t>(tašky) </a:t>
            </a:r>
            <a:r>
              <a:rPr lang="cs-CZ" b="1" dirty="0" smtClean="0">
                <a:solidFill>
                  <a:srgbClr val="3399FF"/>
                </a:solidFill>
              </a:rPr>
              <a:t>do školy. 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b="1" dirty="0" smtClean="0">
                <a:solidFill>
                  <a:srgbClr val="3399FF"/>
                </a:solidFill>
              </a:rPr>
              <a:t>Na louce se pásl </a:t>
            </a:r>
            <a:r>
              <a:rPr lang="cs-CZ" b="1" dirty="0" smtClean="0">
                <a:solidFill>
                  <a:srgbClr val="CC00FF"/>
                </a:solidFill>
              </a:rPr>
              <a:t>(býci)</a:t>
            </a:r>
            <a:r>
              <a:rPr lang="cs-CZ" b="1" dirty="0" smtClean="0">
                <a:solidFill>
                  <a:srgbClr val="3399FF"/>
                </a:solidFill>
              </a:rPr>
              <a:t>.</a:t>
            </a:r>
            <a:r>
              <a:rPr lang="cs-CZ" b="1" dirty="0" smtClean="0">
                <a:solidFill>
                  <a:srgbClr val="CC00FF"/>
                </a:solidFill>
              </a:rPr>
              <a:t> </a:t>
            </a:r>
            <a:endParaRPr lang="cs-CZ" b="1" dirty="0">
              <a:solidFill>
                <a:srgbClr val="CC00FF"/>
              </a:solidFill>
            </a:endParaRPr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b="1" dirty="0" smtClean="0">
                <a:solidFill>
                  <a:srgbClr val="FF0000"/>
                </a:solidFill>
              </a:rPr>
              <a:t>Máš to správně?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b="1" dirty="0" smtClean="0">
                <a:solidFill>
                  <a:srgbClr val="CC00FF"/>
                </a:solidFill>
              </a:rPr>
              <a:t>Jablko</a:t>
            </a:r>
            <a:r>
              <a:rPr lang="cs-CZ" dirty="0" smtClean="0"/>
              <a:t> </a:t>
            </a:r>
            <a:r>
              <a:rPr lang="cs-CZ" b="1" dirty="0" smtClean="0">
                <a:solidFill>
                  <a:srgbClr val="3399FF"/>
                </a:solidFill>
              </a:rPr>
              <a:t>spadlo daleko od stromu. 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b="1" dirty="0" smtClean="0">
                <a:solidFill>
                  <a:srgbClr val="3399FF"/>
                </a:solidFill>
              </a:rPr>
              <a:t>Máme ve třídě novou </a:t>
            </a:r>
            <a:r>
              <a:rPr lang="cs-CZ" b="1" dirty="0" smtClean="0">
                <a:solidFill>
                  <a:srgbClr val="CC00FF"/>
                </a:solidFill>
              </a:rPr>
              <a:t>tabuli</a:t>
            </a:r>
            <a:r>
              <a:rPr lang="cs-CZ" dirty="0" smtClean="0">
                <a:solidFill>
                  <a:srgbClr val="0070C0"/>
                </a:solidFill>
              </a:rPr>
              <a:t>.</a:t>
            </a:r>
            <a:r>
              <a:rPr lang="cs-CZ" dirty="0" smtClean="0">
                <a:solidFill>
                  <a:srgbClr val="CC00FF"/>
                </a:solidFill>
              </a:rPr>
              <a:t> 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b="1" dirty="0" smtClean="0">
                <a:solidFill>
                  <a:srgbClr val="3399FF"/>
                </a:solidFill>
              </a:rPr>
              <a:t>V obchodě si koupím </a:t>
            </a:r>
            <a:r>
              <a:rPr lang="cs-CZ" b="1" dirty="0" smtClean="0">
                <a:solidFill>
                  <a:srgbClr val="CC00FF"/>
                </a:solidFill>
              </a:rPr>
              <a:t>tašku</a:t>
            </a:r>
            <a:r>
              <a:rPr lang="cs-CZ" dirty="0" smtClean="0"/>
              <a:t> </a:t>
            </a:r>
            <a:r>
              <a:rPr lang="cs-CZ" b="1" dirty="0" smtClean="0">
                <a:solidFill>
                  <a:srgbClr val="3399FF"/>
                </a:solidFill>
              </a:rPr>
              <a:t>do školy. 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b="1" dirty="0" smtClean="0">
                <a:solidFill>
                  <a:srgbClr val="3399FF"/>
                </a:solidFill>
              </a:rPr>
              <a:t>Na louce se pásl </a:t>
            </a:r>
            <a:r>
              <a:rPr lang="cs-CZ" b="1" dirty="0" smtClean="0">
                <a:solidFill>
                  <a:srgbClr val="CC00FF"/>
                </a:solidFill>
              </a:rPr>
              <a:t>býk</a:t>
            </a:r>
            <a:r>
              <a:rPr lang="cs-CZ" dirty="0" smtClean="0">
                <a:solidFill>
                  <a:srgbClr val="0070C0"/>
                </a:solidFill>
              </a:rPr>
              <a:t>. </a:t>
            </a:r>
            <a:endParaRPr lang="cs-CZ" dirty="0">
              <a:solidFill>
                <a:srgbClr val="0070C0"/>
              </a:solidFill>
            </a:endParaRPr>
          </a:p>
        </p:txBody>
      </p:sp>
      <p:pic>
        <p:nvPicPr>
          <p:cNvPr id="4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4" cstate="print"/>
          <a:stretch>
            <a:fillRect/>
          </a:stretch>
        </p:blipFill>
        <p:spPr>
          <a:xfrm>
            <a:off x="4429124" y="2143116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2800" b="1" dirty="0" smtClean="0">
                <a:solidFill>
                  <a:srgbClr val="99FF66"/>
                </a:solidFill>
              </a:rPr>
              <a:t>Dej ve větách podstatná jména do správného tvaru </a:t>
            </a:r>
            <a:endParaRPr lang="cs-CZ" sz="2800" b="1" dirty="0">
              <a:solidFill>
                <a:srgbClr val="99FF66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b="1" dirty="0" smtClean="0">
                <a:solidFill>
                  <a:srgbClr val="3333CC"/>
                </a:solidFill>
              </a:rPr>
              <a:t>(Žák) </a:t>
            </a:r>
            <a:r>
              <a:rPr lang="cs-CZ" b="1" dirty="0" smtClean="0">
                <a:solidFill>
                  <a:srgbClr val="CC3399"/>
                </a:solidFill>
              </a:rPr>
              <a:t>jeli na výlet. </a:t>
            </a:r>
          </a:p>
          <a:p>
            <a:pPr>
              <a:buNone/>
            </a:pPr>
            <a:endParaRPr lang="cs-CZ" b="1" dirty="0" smtClean="0">
              <a:solidFill>
                <a:srgbClr val="CC3399"/>
              </a:solidFill>
            </a:endParaRPr>
          </a:p>
          <a:p>
            <a:pPr>
              <a:buNone/>
            </a:pPr>
            <a:r>
              <a:rPr lang="cs-CZ" b="1" dirty="0" smtClean="0">
                <a:solidFill>
                  <a:srgbClr val="CC3399"/>
                </a:solidFill>
              </a:rPr>
              <a:t>Ve skříni mám uklizené </a:t>
            </a:r>
            <a:r>
              <a:rPr lang="cs-CZ" b="1" dirty="0" smtClean="0">
                <a:solidFill>
                  <a:srgbClr val="3333CC"/>
                </a:solidFill>
              </a:rPr>
              <a:t>(věc)</a:t>
            </a:r>
            <a:r>
              <a:rPr lang="cs-CZ" b="1" dirty="0" smtClean="0">
                <a:solidFill>
                  <a:srgbClr val="CC3399"/>
                </a:solidFill>
              </a:rPr>
              <a:t>. </a:t>
            </a:r>
          </a:p>
          <a:p>
            <a:pPr>
              <a:buNone/>
            </a:pPr>
            <a:endParaRPr lang="cs-CZ" b="1" dirty="0" smtClean="0">
              <a:solidFill>
                <a:srgbClr val="CC3399"/>
              </a:solidFill>
            </a:endParaRPr>
          </a:p>
          <a:p>
            <a:pPr>
              <a:buNone/>
            </a:pPr>
            <a:r>
              <a:rPr lang="cs-CZ" b="1" dirty="0" smtClean="0">
                <a:solidFill>
                  <a:srgbClr val="CC3399"/>
                </a:solidFill>
              </a:rPr>
              <a:t>Maminka mi koupila </a:t>
            </a:r>
            <a:r>
              <a:rPr lang="cs-CZ" b="1" dirty="0" smtClean="0">
                <a:solidFill>
                  <a:srgbClr val="3333CC"/>
                </a:solidFill>
              </a:rPr>
              <a:t>(pastelka)</a:t>
            </a:r>
            <a:r>
              <a:rPr lang="cs-CZ" b="1" dirty="0" smtClean="0">
                <a:solidFill>
                  <a:srgbClr val="CC3399"/>
                </a:solidFill>
              </a:rPr>
              <a:t>. </a:t>
            </a:r>
          </a:p>
          <a:p>
            <a:pPr>
              <a:buNone/>
            </a:pPr>
            <a:endParaRPr lang="cs-CZ" b="1" dirty="0" smtClean="0">
              <a:solidFill>
                <a:srgbClr val="CC3399"/>
              </a:solidFill>
            </a:endParaRPr>
          </a:p>
          <a:p>
            <a:pPr>
              <a:buNone/>
            </a:pPr>
            <a:r>
              <a:rPr lang="cs-CZ" b="1" dirty="0" smtClean="0">
                <a:solidFill>
                  <a:srgbClr val="CC3399"/>
                </a:solidFill>
              </a:rPr>
              <a:t>Na zahradě vykvetly </a:t>
            </a:r>
            <a:r>
              <a:rPr lang="cs-CZ" b="1" dirty="0" smtClean="0">
                <a:solidFill>
                  <a:srgbClr val="3333CC"/>
                </a:solidFill>
              </a:rPr>
              <a:t>(tulipán)</a:t>
            </a:r>
            <a:r>
              <a:rPr lang="cs-CZ" b="1" dirty="0" smtClean="0">
                <a:solidFill>
                  <a:srgbClr val="CC3399"/>
                </a:solidFill>
              </a:rPr>
              <a:t>. 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b="1" dirty="0" smtClean="0">
                <a:solidFill>
                  <a:srgbClr val="99FF66"/>
                </a:solidFill>
              </a:rPr>
              <a:t>Máš to správně? </a:t>
            </a:r>
            <a:endParaRPr lang="cs-CZ" sz="4000" b="1" dirty="0">
              <a:solidFill>
                <a:srgbClr val="99FF66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b="1" dirty="0" smtClean="0">
              <a:solidFill>
                <a:srgbClr val="CC3399"/>
              </a:solidFill>
            </a:endParaRPr>
          </a:p>
          <a:p>
            <a:pPr>
              <a:buNone/>
            </a:pPr>
            <a:r>
              <a:rPr lang="cs-CZ" b="1" dirty="0" smtClean="0">
                <a:solidFill>
                  <a:srgbClr val="3333CC"/>
                </a:solidFill>
              </a:rPr>
              <a:t>Žáci </a:t>
            </a:r>
            <a:r>
              <a:rPr lang="cs-CZ" b="1" dirty="0" smtClean="0">
                <a:solidFill>
                  <a:srgbClr val="CC3399"/>
                </a:solidFill>
              </a:rPr>
              <a:t>jeli na výlet. </a:t>
            </a:r>
          </a:p>
          <a:p>
            <a:pPr>
              <a:buNone/>
            </a:pPr>
            <a:endParaRPr lang="cs-CZ" b="1" dirty="0" smtClean="0">
              <a:solidFill>
                <a:srgbClr val="CC3399"/>
              </a:solidFill>
            </a:endParaRPr>
          </a:p>
          <a:p>
            <a:pPr>
              <a:buNone/>
            </a:pPr>
            <a:r>
              <a:rPr lang="cs-CZ" b="1" dirty="0" smtClean="0">
                <a:solidFill>
                  <a:srgbClr val="CC3399"/>
                </a:solidFill>
              </a:rPr>
              <a:t>Ve skříni mám uklizené </a:t>
            </a:r>
            <a:r>
              <a:rPr lang="cs-CZ" b="1" dirty="0" smtClean="0">
                <a:solidFill>
                  <a:srgbClr val="3333CC"/>
                </a:solidFill>
              </a:rPr>
              <a:t>věci</a:t>
            </a:r>
            <a:r>
              <a:rPr lang="cs-CZ" b="1" dirty="0" smtClean="0">
                <a:solidFill>
                  <a:srgbClr val="CC3399"/>
                </a:solidFill>
              </a:rPr>
              <a:t>. </a:t>
            </a:r>
          </a:p>
          <a:p>
            <a:pPr>
              <a:buNone/>
            </a:pPr>
            <a:endParaRPr lang="cs-CZ" b="1" dirty="0" smtClean="0">
              <a:solidFill>
                <a:srgbClr val="CC3399"/>
              </a:solidFill>
            </a:endParaRPr>
          </a:p>
          <a:p>
            <a:pPr>
              <a:buNone/>
            </a:pPr>
            <a:r>
              <a:rPr lang="cs-CZ" b="1" dirty="0" smtClean="0">
                <a:solidFill>
                  <a:srgbClr val="CC3399"/>
                </a:solidFill>
              </a:rPr>
              <a:t>Maminka mi koupila </a:t>
            </a:r>
            <a:r>
              <a:rPr lang="cs-CZ" b="1" dirty="0" smtClean="0">
                <a:solidFill>
                  <a:srgbClr val="3333CC"/>
                </a:solidFill>
              </a:rPr>
              <a:t>pastelky</a:t>
            </a:r>
            <a:r>
              <a:rPr lang="cs-CZ" b="1" dirty="0" smtClean="0">
                <a:solidFill>
                  <a:srgbClr val="CC3399"/>
                </a:solidFill>
              </a:rPr>
              <a:t>. </a:t>
            </a:r>
          </a:p>
          <a:p>
            <a:pPr>
              <a:buNone/>
            </a:pPr>
            <a:endParaRPr lang="cs-CZ" b="1" dirty="0" smtClean="0">
              <a:solidFill>
                <a:srgbClr val="CC3399"/>
              </a:solidFill>
            </a:endParaRPr>
          </a:p>
          <a:p>
            <a:pPr>
              <a:buNone/>
            </a:pPr>
            <a:r>
              <a:rPr lang="cs-CZ" b="1" dirty="0" smtClean="0">
                <a:solidFill>
                  <a:srgbClr val="CC3399"/>
                </a:solidFill>
              </a:rPr>
              <a:t>Na zahradě vykvetly </a:t>
            </a:r>
            <a:r>
              <a:rPr lang="cs-CZ" b="1" dirty="0" smtClean="0">
                <a:solidFill>
                  <a:srgbClr val="3333CC"/>
                </a:solidFill>
              </a:rPr>
              <a:t>tulipány</a:t>
            </a:r>
            <a:r>
              <a:rPr lang="cs-CZ" b="1" dirty="0" smtClean="0">
                <a:solidFill>
                  <a:srgbClr val="CC3399"/>
                </a:solidFill>
              </a:rPr>
              <a:t>. 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4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4" cstate="print"/>
          <a:stretch>
            <a:fillRect/>
          </a:stretch>
        </p:blipFill>
        <p:spPr>
          <a:xfrm>
            <a:off x="4357686" y="200024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Seznam informačních zdrojů </a:t>
            </a:r>
            <a:endParaRPr lang="cs-CZ" sz="4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600201"/>
            <a:ext cx="8435280" cy="1756792"/>
          </a:xfrm>
        </p:spPr>
        <p:txBody>
          <a:bodyPr>
            <a:normAutofit/>
          </a:bodyPr>
          <a:lstStyle/>
          <a:p>
            <a:endParaRPr lang="cs-CZ" sz="2000" dirty="0" smtClean="0"/>
          </a:p>
          <a:p>
            <a:r>
              <a:rPr lang="cs-CZ" sz="2000" dirty="0" smtClean="0"/>
              <a:t>Microsoft PowerPoint_vložení_klipart_potlesk</a:t>
            </a:r>
          </a:p>
          <a:p>
            <a:pPr>
              <a:buNone/>
            </a:pPr>
            <a:endParaRPr lang="cs-CZ" sz="2000" dirty="0" smtClean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5273449"/>
            <a:ext cx="5976938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Obdélník 4"/>
          <p:cNvSpPr/>
          <p:nvPr/>
        </p:nvSpPr>
        <p:spPr>
          <a:xfrm>
            <a:off x="197905" y="4653136"/>
            <a:ext cx="89644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i="1" dirty="0" smtClean="0"/>
              <a:t>Autorem materiálu a všech jeho částí, není-li uvedeno jinak, je Mgr. Monika Nováková.</a:t>
            </a:r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val="293726635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2348</TotalTime>
  <Words>196</Words>
  <Application>Microsoft Office PowerPoint</Application>
  <PresentationFormat>Předvádění na obrazovce (4:3)</PresentationFormat>
  <Paragraphs>54</Paragraphs>
  <Slides>7</Slides>
  <Notes>0</Notes>
  <HiddenSlides>0</HiddenSlides>
  <MMClips>2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Tok</vt:lpstr>
      <vt:lpstr>Prezentace aplikace PowerPoint</vt:lpstr>
      <vt:lpstr>Popis prezentace</vt:lpstr>
      <vt:lpstr>Dej ve větách podstatná jména do správného tvaru </vt:lpstr>
      <vt:lpstr>Máš to správně?</vt:lpstr>
      <vt:lpstr>Dej ve větách podstatná jména do správného tvaru </vt:lpstr>
      <vt:lpstr>Máš to správně? </vt:lpstr>
      <vt:lpstr>Seznam informačních zdrojů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PODSTATNÁ JMÉNA</dc:title>
  <dc:creator>Monika Nováková</dc:creator>
  <cp:lastModifiedBy>pc</cp:lastModifiedBy>
  <cp:revision>423</cp:revision>
  <dcterms:created xsi:type="dcterms:W3CDTF">2011-09-22T16:20:35Z</dcterms:created>
  <dcterms:modified xsi:type="dcterms:W3CDTF">2011-12-01T08:54:54Z</dcterms:modified>
</cp:coreProperties>
</file>