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8" r:id="rId4"/>
    <p:sldId id="259" r:id="rId5"/>
    <p:sldId id="262" r:id="rId6"/>
    <p:sldId id="264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4660"/>
  </p:normalViewPr>
  <p:slideViewPr>
    <p:cSldViewPr>
      <p:cViewPr varScale="1">
        <p:scale>
          <a:sx n="65" d="100"/>
          <a:sy n="65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Préteritum slovesa </a:t>
          </a:r>
          <a:r>
            <a:rPr lang="cs-CZ" sz="2000" dirty="0" err="1" smtClean="0"/>
            <a:t>haben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VY_22_INOVACE_</a:t>
          </a:r>
          <a:r>
            <a:rPr lang="cs-CZ" sz="2000" b="0" dirty="0" smtClean="0"/>
            <a:t>12</a:t>
          </a:r>
          <a:r>
            <a:rPr lang="cs-CZ" sz="2000" dirty="0" smtClean="0"/>
            <a:t>_NJ9_Préteritum </a:t>
          </a:r>
          <a:r>
            <a:rPr lang="cs-CZ" sz="2000" dirty="0" smtClean="0"/>
            <a:t>slovesa </a:t>
          </a:r>
          <a:r>
            <a:rPr lang="cs-CZ" sz="2000" dirty="0" err="1" smtClean="0"/>
            <a:t>haben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2826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-2558" custLinFactNeighborY="-236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 custLinFactNeighborX="2778" custLinFactNeighborY="3304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cs-CZ"/>
        </a:p>
      </dgm:t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cs-CZ"/>
        </a:p>
      </dgm:t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CD0628-98F9-4B58-934C-A9905863D96C}" type="presOf" srcId="{D1B46980-6531-4606-95E6-44980827E919}" destId="{2BE915AB-18AA-4053-B92C-3BFC9ED204BB}" srcOrd="1" destOrd="0" presId="urn:microsoft.com/office/officeart/2005/8/layout/target3"/>
    <dgm:cxn modelId="{D739541B-E69F-4158-AE8A-429DCFDC13D7}" type="presOf" srcId="{D1B46980-6531-4606-95E6-44980827E919}" destId="{6140AFEC-043D-4C43-A2F9-D0F5331DF3A3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C30E1DA3-022D-44C8-8806-3786D96AA5C3}" type="presOf" srcId="{1F4F8BC0-F267-4379-9FE7-6FFC8B64BAD8}" destId="{C8857ABF-5052-4733-A46C-0F8B764FF76F}" srcOrd="0" destOrd="0" presId="urn:microsoft.com/office/officeart/2005/8/layout/target3"/>
    <dgm:cxn modelId="{67532E67-7DA4-4046-A8EA-C9EA62D6CF94}" type="presOf" srcId="{D1D4F407-5343-4D3F-B5B9-D407B03CAEB4}" destId="{AED2198E-93D5-4001-81B4-73124B309672}" srcOrd="1" destOrd="0" presId="urn:microsoft.com/office/officeart/2005/8/layout/target3"/>
    <dgm:cxn modelId="{4D6EE064-5703-4BC6-9968-D96CFE5D4EEA}" type="presOf" srcId="{1AE9165A-6B70-4FFD-A49C-881BF73B4F04}" destId="{BD3627E9-8FC8-4A2F-B3EA-FAE798EF81D8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2D72E38-B1C5-4EA8-B31F-9556EE9AE1D7}" type="presOf" srcId="{1F4F8BC0-F267-4379-9FE7-6FFC8B64BAD8}" destId="{017154CD-D9A9-4968-AD11-1207A3C4C00A}" srcOrd="1" destOrd="0" presId="urn:microsoft.com/office/officeart/2005/8/layout/target3"/>
    <dgm:cxn modelId="{63187360-E890-4110-A3DB-6F018614BE23}" type="presOf" srcId="{26CBEA56-8CFD-48C0-BD6E-2EB16B1FBF42}" destId="{92E1E9E3-D1F0-4866-9424-7ECC0DD990BC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C33CC678-5207-483C-864C-6D4CAC3A1286}" type="presOf" srcId="{D1D4F407-5343-4D3F-B5B9-D407B03CAEB4}" destId="{D005CE8C-CC26-4C3E-AC11-E15060ECD759}" srcOrd="0" destOrd="0" presId="urn:microsoft.com/office/officeart/2005/8/layout/target3"/>
    <dgm:cxn modelId="{A25A2A21-29CB-4773-96F6-3EDB834713FC}" type="presOf" srcId="{26CBEA56-8CFD-48C0-BD6E-2EB16B1FBF42}" destId="{5583D5C5-FAFF-4548-819C-80E289F73770}" srcOrd="0" destOrd="0" presId="urn:microsoft.com/office/officeart/2005/8/layout/target3"/>
    <dgm:cxn modelId="{F81E45A5-EE73-4406-987D-D8EE143C95E4}" type="presOf" srcId="{757F3AB3-0718-4624-B441-E567A8F0AB56}" destId="{333A1088-737F-45CB-B68E-254E46348037}" srcOrd="0" destOrd="0" presId="urn:microsoft.com/office/officeart/2005/8/layout/target3"/>
    <dgm:cxn modelId="{2F575DC1-E114-41E1-B4E4-C6BCA4E9C7F8}" type="presOf" srcId="{1AE9165A-6B70-4FFD-A49C-881BF73B4F04}" destId="{A9F01C16-B5C0-47B0-9750-F7E5E11674A0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E4F59E84-FEF5-4E81-8930-2DCB92590208}" type="presParOf" srcId="{333A1088-737F-45CB-B68E-254E46348037}" destId="{F5ABB229-8D3B-4694-996A-96F23CF14429}" srcOrd="0" destOrd="0" presId="urn:microsoft.com/office/officeart/2005/8/layout/target3"/>
    <dgm:cxn modelId="{5C6F07D4-6B85-4F2B-86BC-6E464A6EFE2C}" type="presParOf" srcId="{333A1088-737F-45CB-B68E-254E46348037}" destId="{F41139FD-01EE-4571-8B17-4FB00FC51163}" srcOrd="1" destOrd="0" presId="urn:microsoft.com/office/officeart/2005/8/layout/target3"/>
    <dgm:cxn modelId="{97D20FBE-3706-40B3-8992-4C3D33FC5A67}" type="presParOf" srcId="{333A1088-737F-45CB-B68E-254E46348037}" destId="{D005CE8C-CC26-4C3E-AC11-E15060ECD759}" srcOrd="2" destOrd="0" presId="urn:microsoft.com/office/officeart/2005/8/layout/target3"/>
    <dgm:cxn modelId="{05052A9E-7C30-4B36-933C-47C35961C4E9}" type="presParOf" srcId="{333A1088-737F-45CB-B68E-254E46348037}" destId="{2C702D82-9B77-49B7-9568-BB8EB47C3372}" srcOrd="3" destOrd="0" presId="urn:microsoft.com/office/officeart/2005/8/layout/target3"/>
    <dgm:cxn modelId="{DDD036E2-4785-4004-9F64-5BD99F8EA5CA}" type="presParOf" srcId="{333A1088-737F-45CB-B68E-254E46348037}" destId="{A52A0455-90FF-4808-ABD0-F02540D31D5A}" srcOrd="4" destOrd="0" presId="urn:microsoft.com/office/officeart/2005/8/layout/target3"/>
    <dgm:cxn modelId="{276BBBFB-70B2-40FC-9EC7-5F6806138653}" type="presParOf" srcId="{333A1088-737F-45CB-B68E-254E46348037}" destId="{6140AFEC-043D-4C43-A2F9-D0F5331DF3A3}" srcOrd="5" destOrd="0" presId="urn:microsoft.com/office/officeart/2005/8/layout/target3"/>
    <dgm:cxn modelId="{857BD89C-8B5B-4DA9-9531-9008052CE947}" type="presParOf" srcId="{333A1088-737F-45CB-B68E-254E46348037}" destId="{71A10DEB-455E-4133-A618-0A0EE82A21E3}" srcOrd="6" destOrd="0" presId="urn:microsoft.com/office/officeart/2005/8/layout/target3"/>
    <dgm:cxn modelId="{32D0A184-4454-436B-8F4C-23369A1167D3}" type="presParOf" srcId="{333A1088-737F-45CB-B68E-254E46348037}" destId="{DA6A876D-6D25-492F-8BDC-9AE6A6CFB1FA}" srcOrd="7" destOrd="0" presId="urn:microsoft.com/office/officeart/2005/8/layout/target3"/>
    <dgm:cxn modelId="{CDDE0EF0-7810-4458-B7FC-D95F9E52B7C8}" type="presParOf" srcId="{333A1088-737F-45CB-B68E-254E46348037}" destId="{A9F01C16-B5C0-47B0-9750-F7E5E11674A0}" srcOrd="8" destOrd="0" presId="urn:microsoft.com/office/officeart/2005/8/layout/target3"/>
    <dgm:cxn modelId="{ECE4F3B5-FAF8-430B-B779-3490D0547990}" type="presParOf" srcId="{333A1088-737F-45CB-B68E-254E46348037}" destId="{5C0CF724-3222-4429-B09A-F154A62FD507}" srcOrd="9" destOrd="0" presId="urn:microsoft.com/office/officeart/2005/8/layout/target3"/>
    <dgm:cxn modelId="{6D15D2E4-51F9-47FC-A299-56FB543567EF}" type="presParOf" srcId="{333A1088-737F-45CB-B68E-254E46348037}" destId="{71A5FEA7-FE77-4220-960F-2AB7AE466FE5}" srcOrd="10" destOrd="0" presId="urn:microsoft.com/office/officeart/2005/8/layout/target3"/>
    <dgm:cxn modelId="{CAEA3D35-0F07-4E1B-93C5-C389D3E92509}" type="presParOf" srcId="{333A1088-737F-45CB-B68E-254E46348037}" destId="{C8857ABF-5052-4733-A46C-0F8B764FF76F}" srcOrd="11" destOrd="0" presId="urn:microsoft.com/office/officeart/2005/8/layout/target3"/>
    <dgm:cxn modelId="{EDB4CED1-AF98-47AB-BAFA-26E6CEBBE515}" type="presParOf" srcId="{333A1088-737F-45CB-B68E-254E46348037}" destId="{1839E65E-6E97-41D2-A171-98C033275D27}" srcOrd="12" destOrd="0" presId="urn:microsoft.com/office/officeart/2005/8/layout/target3"/>
    <dgm:cxn modelId="{558E1CF7-9BA7-4382-B1E0-5897AD6FB083}" type="presParOf" srcId="{333A1088-737F-45CB-B68E-254E46348037}" destId="{914F10DC-A7FA-462B-9334-03354AC7EA9F}" srcOrd="13" destOrd="0" presId="urn:microsoft.com/office/officeart/2005/8/layout/target3"/>
    <dgm:cxn modelId="{91518FC9-55D4-4BB1-9C35-8566F9D4C6C0}" type="presParOf" srcId="{333A1088-737F-45CB-B68E-254E46348037}" destId="{5583D5C5-FAFF-4548-819C-80E289F73770}" srcOrd="14" destOrd="0" presId="urn:microsoft.com/office/officeart/2005/8/layout/target3"/>
    <dgm:cxn modelId="{FEBBEEB7-5C6C-492C-B381-301A51CBB9AC}" type="presParOf" srcId="{333A1088-737F-45CB-B68E-254E46348037}" destId="{AED2198E-93D5-4001-81B4-73124B309672}" srcOrd="15" destOrd="0" presId="urn:microsoft.com/office/officeart/2005/8/layout/target3"/>
    <dgm:cxn modelId="{94625EBA-E242-4250-BFF0-F03808462A24}" type="presParOf" srcId="{333A1088-737F-45CB-B68E-254E46348037}" destId="{2BE915AB-18AA-4053-B92C-3BFC9ED204BB}" srcOrd="16" destOrd="0" presId="urn:microsoft.com/office/officeart/2005/8/layout/target3"/>
    <dgm:cxn modelId="{9539D7A6-0102-459E-BC13-F54AE1E2255C}" type="presParOf" srcId="{333A1088-737F-45CB-B68E-254E46348037}" destId="{BD3627E9-8FC8-4A2F-B3EA-FAE798EF81D8}" srcOrd="17" destOrd="0" presId="urn:microsoft.com/office/officeart/2005/8/layout/target3"/>
    <dgm:cxn modelId="{6D9E0315-2C27-4362-A30A-7A0FD32EEF95}" type="presParOf" srcId="{333A1088-737F-45CB-B68E-254E46348037}" destId="{017154CD-D9A9-4968-AD11-1207A3C4C00A}" srcOrd="18" destOrd="0" presId="urn:microsoft.com/office/officeart/2005/8/layout/target3"/>
    <dgm:cxn modelId="{E28C47B1-216D-4A6F-B21A-63AFD27AC54F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71998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16025" y="3600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76069" y="864090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VY_22_INOVACE_</a:t>
          </a:r>
          <a:r>
            <a:rPr lang="cs-CZ" sz="2000" b="0" kern="1200" dirty="0" smtClean="0"/>
            <a:t>12</a:t>
          </a:r>
          <a:r>
            <a:rPr lang="cs-CZ" sz="2000" kern="1200" dirty="0" smtClean="0"/>
            <a:t>_NJ9_Préteritum </a:t>
          </a:r>
          <a:r>
            <a:rPr lang="cs-CZ" sz="2000" kern="1200" dirty="0" smtClean="0"/>
            <a:t>slovesa </a:t>
          </a:r>
          <a:r>
            <a:rPr lang="cs-CZ" sz="2000" kern="1200" dirty="0" err="1" smtClean="0"/>
            <a:t>haben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Préteritum slovesa </a:t>
          </a:r>
          <a:r>
            <a:rPr lang="cs-CZ" sz="2000" kern="1200" dirty="0" err="1" smtClean="0"/>
            <a:t>haben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E0D56-BDA2-43AF-93BE-D6DF5E2A8C88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50A4E-84A0-4424-AD6D-56C2A58E44EA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2276872"/>
            <a:ext cx="8245424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Materiál je určen pro výuku německého jazyka v 9.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Č.4 – přehled časování </a:t>
            </a:r>
            <a:r>
              <a:rPr lang="cs-CZ" sz="2400" b="1" dirty="0" err="1" smtClean="0">
                <a:solidFill>
                  <a:prstClr val="black"/>
                </a:solidFill>
                <a:cs typeface="Arial" pitchFamily="34" charset="0"/>
              </a:rPr>
              <a:t>haben</a:t>
            </a:r>
            <a:r>
              <a:rPr lang="cs-CZ" sz="2400" b="1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v</a:t>
            </a:r>
            <a:r>
              <a:rPr lang="cs-CZ" sz="2400" b="1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préteritu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Č.5 – 6 - doplňování správných tvarů v  préteritu,  kontrola kliknutím jednorázová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Č. 7- samostatná práce, určeno  ke klasifikaci nebo může následovat sebekontrola, řešení  je v č. 8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4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915816" y="90872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cs typeface="Arial" pitchFamily="34" charset="0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de-DE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95736" y="551723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idx="1"/>
          </p:nvPr>
        </p:nvSpPr>
        <p:spPr>
          <a:xfrm>
            <a:off x="611560" y="548680"/>
            <a:ext cx="8065144" cy="5504458"/>
          </a:xfrm>
          <a:solidFill>
            <a:schemeClr val="accent4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Font typeface="Arial" charset="0"/>
              <a:buNone/>
              <a:defRPr/>
            </a:pPr>
            <a:endParaRPr lang="cs-CZ" sz="5400" b="1" dirty="0" smtClean="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  <a:defRPr/>
            </a:pPr>
            <a:r>
              <a:rPr lang="cs-CZ" sz="5400" b="1" dirty="0" smtClean="0">
                <a:solidFill>
                  <a:schemeClr val="bg1"/>
                </a:solidFill>
              </a:rPr>
              <a:t>Préteritum</a:t>
            </a:r>
            <a:r>
              <a:rPr lang="cs-CZ" sz="5400" dirty="0" smtClean="0"/>
              <a:t> </a:t>
            </a:r>
          </a:p>
          <a:p>
            <a:pPr algn="ctr">
              <a:buFont typeface="Arial" charset="0"/>
              <a:buNone/>
              <a:defRPr/>
            </a:pPr>
            <a:r>
              <a:rPr lang="cs-CZ" sz="5400" dirty="0" smtClean="0">
                <a:solidFill>
                  <a:schemeClr val="bg1"/>
                </a:solidFill>
              </a:rPr>
              <a:t>=</a:t>
            </a:r>
          </a:p>
          <a:p>
            <a:pPr algn="ctr">
              <a:buFont typeface="Arial" charset="0"/>
              <a:buNone/>
              <a:defRPr/>
            </a:pPr>
            <a:r>
              <a:rPr lang="cs-CZ" sz="5400" b="1" dirty="0" smtClean="0">
                <a:solidFill>
                  <a:schemeClr val="bg1"/>
                </a:solidFill>
              </a:rPr>
              <a:t>jednoduchý minulý čas</a:t>
            </a:r>
          </a:p>
          <a:p>
            <a:pPr algn="ctr">
              <a:buFont typeface="Arial" charset="0"/>
              <a:buNone/>
              <a:defRPr/>
            </a:pPr>
            <a:endParaRPr lang="cs-CZ" sz="5400" dirty="0" smtClean="0"/>
          </a:p>
          <a:p>
            <a:pPr algn="ctr">
              <a:buFont typeface="Arial" charset="0"/>
              <a:buNone/>
              <a:defRPr/>
            </a:pPr>
            <a:r>
              <a:rPr lang="cs-CZ" sz="3600" b="1" dirty="0" smtClean="0">
                <a:solidFill>
                  <a:schemeClr val="bg1"/>
                </a:solidFill>
              </a:rPr>
              <a:t>Pozn.: 1. a 3. os. č. je vždy shodná!!! </a:t>
            </a:r>
          </a:p>
          <a:p>
            <a:pPr algn="ctr">
              <a:buFont typeface="Arial" charset="0"/>
              <a:buNone/>
              <a:defRPr/>
            </a:pPr>
            <a:endParaRPr lang="cs-CZ" sz="5400" dirty="0" smtClean="0"/>
          </a:p>
          <a:p>
            <a:pPr algn="ctr">
              <a:buFont typeface="Arial" charset="0"/>
              <a:buNone/>
              <a:defRPr/>
            </a:pPr>
            <a:endParaRPr lang="cs-CZ" dirty="0" smtClean="0"/>
          </a:p>
          <a:p>
            <a:pPr algn="ctr">
              <a:buFont typeface="Arial" charset="0"/>
              <a:buNone/>
              <a:defRPr/>
            </a:pPr>
            <a:endParaRPr lang="cs-CZ" sz="5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137525" cy="1295400"/>
          </a:xfrm>
          <a:solidFill>
            <a:schemeClr val="accent4">
              <a:lumMod val="75000"/>
            </a:schemeClr>
          </a:solidFill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>
                <a:solidFill>
                  <a:schemeClr val="bg1"/>
                </a:solidFill>
              </a:rPr>
              <a:t>Pomocné sloveso 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b="1" i="1" dirty="0" err="1" smtClean="0">
                <a:solidFill>
                  <a:schemeClr val="bg1"/>
                </a:solidFill>
              </a:rPr>
              <a:t>haben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064500" cy="4968875"/>
          </a:xfrm>
          <a:solidFill>
            <a:schemeClr val="accent4">
              <a:lumMod val="75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Font typeface="Arial" charset="0"/>
              <a:buNone/>
              <a:defRPr/>
            </a:pPr>
            <a:endParaRPr lang="cs-CZ" sz="2400" b="1" dirty="0" smtClean="0"/>
          </a:p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bg1"/>
                </a:solidFill>
              </a:rPr>
              <a:t>Časování v minulém čase:</a:t>
            </a:r>
          </a:p>
          <a:p>
            <a:pPr algn="ctr">
              <a:buFont typeface="Arial" charset="0"/>
              <a:buNone/>
              <a:defRPr/>
            </a:pPr>
            <a:endParaRPr lang="cs-CZ" sz="2400" b="1" dirty="0" smtClean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b="1" dirty="0" smtClean="0">
                <a:solidFill>
                  <a:schemeClr val="bg1"/>
                </a:solidFill>
              </a:rPr>
              <a:t>	</a:t>
            </a:r>
            <a:r>
              <a:rPr lang="cs-CZ" sz="2300" b="1" dirty="0" smtClean="0">
                <a:solidFill>
                  <a:schemeClr val="bg1"/>
                </a:solidFill>
              </a:rPr>
              <a:t>     č. </a:t>
            </a:r>
            <a:r>
              <a:rPr lang="cs-CZ" sz="2300" b="1" dirty="0" err="1" smtClean="0">
                <a:solidFill>
                  <a:schemeClr val="bg1"/>
                </a:solidFill>
              </a:rPr>
              <a:t>j</a:t>
            </a:r>
            <a:r>
              <a:rPr lang="cs-CZ" sz="2300" b="1" dirty="0" smtClean="0">
                <a:solidFill>
                  <a:schemeClr val="bg1"/>
                </a:solidFill>
              </a:rPr>
              <a:t>.				     č. mn.</a:t>
            </a:r>
          </a:p>
          <a:p>
            <a:pPr marL="0" indent="0">
              <a:buFont typeface="Arial" charset="0"/>
              <a:buNone/>
              <a:defRPr/>
            </a:pPr>
            <a:r>
              <a:rPr lang="cs-CZ" b="1" i="1" dirty="0" smtClean="0">
                <a:solidFill>
                  <a:schemeClr val="bg1"/>
                </a:solidFill>
              </a:rPr>
              <a:t>  </a:t>
            </a:r>
            <a:r>
              <a:rPr lang="cs-CZ" b="1" i="1" dirty="0" err="1" smtClean="0">
                <a:solidFill>
                  <a:schemeClr val="bg1"/>
                </a:solidFill>
              </a:rPr>
              <a:t>ich</a:t>
            </a:r>
            <a:r>
              <a:rPr lang="cs-CZ" b="1" i="1" dirty="0" smtClean="0">
                <a:solidFill>
                  <a:schemeClr val="bg1"/>
                </a:solidFill>
              </a:rPr>
              <a:t> </a:t>
            </a:r>
            <a:r>
              <a:rPr lang="cs-CZ" b="1" i="1" dirty="0" err="1" smtClean="0">
                <a:solidFill>
                  <a:schemeClr val="bg1"/>
                </a:solidFill>
              </a:rPr>
              <a:t>hatte</a:t>
            </a:r>
            <a:r>
              <a:rPr lang="cs-CZ" b="1" i="1" dirty="0" smtClean="0">
                <a:solidFill>
                  <a:schemeClr val="bg1"/>
                </a:solidFill>
              </a:rPr>
              <a:t> </a:t>
            </a:r>
            <a:r>
              <a:rPr lang="cs-CZ" sz="2300" i="1" dirty="0" smtClean="0">
                <a:solidFill>
                  <a:schemeClr val="bg1"/>
                </a:solidFill>
              </a:rPr>
              <a:t>(já jsem měl)	    </a:t>
            </a:r>
            <a:r>
              <a:rPr lang="cs-CZ" sz="3500" b="1" i="1" dirty="0" err="1" smtClean="0">
                <a:solidFill>
                  <a:schemeClr val="bg1"/>
                </a:solidFill>
              </a:rPr>
              <a:t>wir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3500" b="1" i="1" dirty="0" err="1" smtClean="0">
                <a:solidFill>
                  <a:schemeClr val="bg1"/>
                </a:solidFill>
              </a:rPr>
              <a:t>hatten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2300" i="1" dirty="0" smtClean="0">
                <a:solidFill>
                  <a:schemeClr val="bg1"/>
                </a:solidFill>
              </a:rPr>
              <a:t>(my jsme měli)</a:t>
            </a:r>
          </a:p>
          <a:p>
            <a:pPr marL="0" indent="0">
              <a:buFont typeface="Arial" charset="0"/>
              <a:buNone/>
              <a:defRPr/>
            </a:pPr>
            <a:r>
              <a:rPr lang="cs-CZ" b="1" i="1" dirty="0" smtClean="0">
                <a:solidFill>
                  <a:schemeClr val="bg1"/>
                </a:solidFill>
              </a:rPr>
              <a:t> </a:t>
            </a:r>
            <a:r>
              <a:rPr lang="cs-CZ" b="1" i="1" dirty="0" err="1" smtClean="0">
                <a:solidFill>
                  <a:schemeClr val="bg1"/>
                </a:solidFill>
              </a:rPr>
              <a:t>du</a:t>
            </a:r>
            <a:r>
              <a:rPr lang="cs-CZ" b="1" i="1" dirty="0" smtClean="0">
                <a:solidFill>
                  <a:schemeClr val="bg1"/>
                </a:solidFill>
              </a:rPr>
              <a:t> </a:t>
            </a:r>
            <a:r>
              <a:rPr lang="cs-CZ" b="1" i="1" dirty="0" err="1" smtClean="0">
                <a:solidFill>
                  <a:schemeClr val="bg1"/>
                </a:solidFill>
              </a:rPr>
              <a:t>hattest</a:t>
            </a:r>
            <a:r>
              <a:rPr lang="cs-CZ" b="1" i="1" dirty="0" smtClean="0">
                <a:solidFill>
                  <a:schemeClr val="bg1"/>
                </a:solidFill>
              </a:rPr>
              <a:t> </a:t>
            </a:r>
            <a:r>
              <a:rPr lang="cs-CZ" sz="2300" i="1" dirty="0" smtClean="0">
                <a:solidFill>
                  <a:schemeClr val="bg1"/>
                </a:solidFill>
              </a:rPr>
              <a:t>(ty jsi měl)	     </a:t>
            </a:r>
            <a:r>
              <a:rPr lang="cs-CZ" sz="3500" b="1" i="1" dirty="0" err="1" smtClean="0">
                <a:solidFill>
                  <a:schemeClr val="bg1"/>
                </a:solidFill>
              </a:rPr>
              <a:t>ihr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3500" b="1" i="1" dirty="0" err="1" smtClean="0">
                <a:solidFill>
                  <a:schemeClr val="bg1"/>
                </a:solidFill>
              </a:rPr>
              <a:t>hattet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2300" i="1" dirty="0" smtClean="0">
                <a:solidFill>
                  <a:schemeClr val="bg1"/>
                </a:solidFill>
              </a:rPr>
              <a:t>(vy jste měli)</a:t>
            </a:r>
          </a:p>
          <a:p>
            <a:pPr marL="0" indent="0">
              <a:buFont typeface="Arial" charset="0"/>
              <a:buNone/>
              <a:defRPr/>
            </a:pPr>
            <a:r>
              <a:rPr lang="cs-CZ" b="1" i="1" dirty="0" smtClean="0">
                <a:solidFill>
                  <a:schemeClr val="bg1"/>
                </a:solidFill>
              </a:rPr>
              <a:t> </a:t>
            </a:r>
            <a:r>
              <a:rPr lang="cs-CZ" b="1" i="1" dirty="0" err="1" smtClean="0">
                <a:solidFill>
                  <a:schemeClr val="bg1"/>
                </a:solidFill>
              </a:rPr>
              <a:t>er</a:t>
            </a:r>
            <a:r>
              <a:rPr lang="cs-CZ" b="1" i="1" dirty="0" smtClean="0">
                <a:solidFill>
                  <a:schemeClr val="bg1"/>
                </a:solidFill>
              </a:rPr>
              <a:t>, </a:t>
            </a:r>
            <a:r>
              <a:rPr lang="cs-CZ" b="1" i="1" dirty="0" err="1" smtClean="0">
                <a:solidFill>
                  <a:schemeClr val="bg1"/>
                </a:solidFill>
              </a:rPr>
              <a:t>sie</a:t>
            </a:r>
            <a:r>
              <a:rPr lang="cs-CZ" b="1" i="1" dirty="0" smtClean="0">
                <a:solidFill>
                  <a:schemeClr val="bg1"/>
                </a:solidFill>
              </a:rPr>
              <a:t>, es </a:t>
            </a:r>
            <a:r>
              <a:rPr lang="cs-CZ" b="1" i="1" dirty="0" err="1" smtClean="0">
                <a:solidFill>
                  <a:schemeClr val="bg1"/>
                </a:solidFill>
              </a:rPr>
              <a:t>hatte</a:t>
            </a:r>
            <a:r>
              <a:rPr lang="cs-CZ" sz="2300" b="1" i="1" dirty="0" smtClean="0">
                <a:solidFill>
                  <a:schemeClr val="bg1"/>
                </a:solidFill>
              </a:rPr>
              <a:t>                        </a:t>
            </a:r>
            <a:r>
              <a:rPr lang="cs-CZ" sz="3500" b="1" i="1" dirty="0" err="1" smtClean="0">
                <a:solidFill>
                  <a:schemeClr val="bg1"/>
                </a:solidFill>
              </a:rPr>
              <a:t>sie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3500" b="1" i="1" dirty="0" err="1" smtClean="0">
                <a:solidFill>
                  <a:schemeClr val="bg1"/>
                </a:solidFill>
              </a:rPr>
              <a:t>hatten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2300" i="1" dirty="0" smtClean="0">
                <a:solidFill>
                  <a:schemeClr val="bg1"/>
                </a:solidFill>
              </a:rPr>
              <a:t>(oni měli)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300" i="1" dirty="0" smtClean="0">
                <a:solidFill>
                  <a:schemeClr val="bg1"/>
                </a:solidFill>
              </a:rPr>
              <a:t>	(on, ona, ono měl/a/o)	     </a:t>
            </a:r>
            <a:r>
              <a:rPr lang="cs-CZ" sz="3500" b="1" i="1" dirty="0" err="1" smtClean="0">
                <a:solidFill>
                  <a:schemeClr val="bg1"/>
                </a:solidFill>
              </a:rPr>
              <a:t>Sie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3500" b="1" i="1" dirty="0" err="1" smtClean="0">
                <a:solidFill>
                  <a:schemeClr val="bg1"/>
                </a:solidFill>
              </a:rPr>
              <a:t>hatten</a:t>
            </a:r>
            <a:r>
              <a:rPr lang="cs-CZ" sz="3500" b="1" i="1" dirty="0" smtClean="0">
                <a:solidFill>
                  <a:schemeClr val="bg1"/>
                </a:solidFill>
              </a:rPr>
              <a:t> </a:t>
            </a:r>
            <a:r>
              <a:rPr lang="cs-CZ" sz="2300" i="1" dirty="0" smtClean="0">
                <a:solidFill>
                  <a:schemeClr val="bg1"/>
                </a:solidFill>
              </a:rPr>
              <a:t>(Vy jste měl/a)</a:t>
            </a:r>
            <a:endParaRPr lang="cs-CZ" sz="2300" b="1" dirty="0" smtClean="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  <a:defRPr/>
            </a:pPr>
            <a:r>
              <a:rPr lang="cs-CZ" sz="2400" b="1" dirty="0" smtClean="0">
                <a:solidFill>
                  <a:schemeClr val="bg1"/>
                </a:solidFill>
              </a:rPr>
              <a:t>		   </a:t>
            </a:r>
          </a:p>
          <a:p>
            <a:pPr>
              <a:buFont typeface="Arial" charset="0"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Pozn.:  v českém jazyce není nutné překládat osobní zájmeno – osobu poznáme z tvaru slovesa a ze souvislostí</a:t>
            </a:r>
          </a:p>
          <a:p>
            <a:pPr algn="ctr">
              <a:buFont typeface="Arial" charset="0"/>
              <a:buNone/>
              <a:defRPr/>
            </a:pPr>
            <a:endParaRPr lang="cs-CZ" b="1" dirty="0" smtClean="0"/>
          </a:p>
          <a:p>
            <a:pPr algn="ctr">
              <a:buFont typeface="Arial" charset="0"/>
              <a:buNone/>
              <a:defRPr/>
            </a:pPr>
            <a:endParaRPr lang="cs-CZ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0"/>
            <a:ext cx="7848872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dirty="0" err="1" smtClean="0"/>
              <a:t>Vorige</a:t>
            </a:r>
            <a:r>
              <a:rPr lang="cs-CZ" sz="4800" dirty="0" smtClean="0"/>
              <a:t> </a:t>
            </a:r>
            <a:r>
              <a:rPr lang="cs-CZ" sz="4800" dirty="0" err="1" smtClean="0"/>
              <a:t>Woche</a:t>
            </a:r>
            <a:r>
              <a:rPr lang="cs-CZ" sz="4800" dirty="0" smtClean="0"/>
              <a:t> </a:t>
            </a:r>
            <a:r>
              <a:rPr lang="cs-CZ" sz="4800" dirty="0" err="1" smtClean="0"/>
              <a:t>waren</a:t>
            </a:r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r>
              <a:rPr lang="cs-CZ" sz="4800" dirty="0" smtClean="0"/>
              <a:t> </a:t>
            </a:r>
            <a:r>
              <a:rPr lang="cs-CZ" sz="4800" dirty="0" err="1" smtClean="0"/>
              <a:t>alle</a:t>
            </a:r>
            <a:r>
              <a:rPr lang="cs-CZ" sz="4800" dirty="0" smtClean="0"/>
              <a:t> </a:t>
            </a:r>
            <a:r>
              <a:rPr lang="cs-CZ" sz="4800" dirty="0" err="1" smtClean="0"/>
              <a:t>krank</a:t>
            </a:r>
            <a:r>
              <a:rPr lang="cs-CZ" sz="4800" dirty="0" smtClean="0"/>
              <a:t>.</a:t>
            </a:r>
            <a:endParaRPr lang="de-DE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27687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 Paula </a:t>
            </a:r>
            <a:r>
              <a:rPr lang="cs-CZ" sz="3200" dirty="0" smtClean="0"/>
              <a:t>……..            </a:t>
            </a:r>
            <a:r>
              <a:rPr lang="cs-CZ" sz="3200" dirty="0" err="1" smtClean="0"/>
              <a:t>Husten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Schnupfen</a:t>
            </a:r>
            <a:r>
              <a:rPr lang="cs-CZ" sz="3200" dirty="0" smtClean="0"/>
              <a:t>.</a:t>
            </a:r>
            <a:endParaRPr lang="de-DE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292494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b="1" dirty="0" err="1" smtClean="0">
                <a:solidFill>
                  <a:srgbClr val="00B050"/>
                </a:solidFill>
              </a:rPr>
              <a:t>Karoline</a:t>
            </a:r>
            <a:r>
              <a:rPr lang="cs-CZ" sz="3200" b="1" dirty="0" smtClean="0">
                <a:solidFill>
                  <a:srgbClr val="00B050"/>
                </a:solidFill>
              </a:rPr>
              <a:t> </a:t>
            </a:r>
            <a:r>
              <a:rPr lang="cs-CZ" sz="3200" b="1" dirty="0" err="1" smtClean="0">
                <a:solidFill>
                  <a:srgbClr val="00B050"/>
                </a:solidFill>
              </a:rPr>
              <a:t>und</a:t>
            </a:r>
            <a:r>
              <a:rPr lang="cs-CZ" sz="3200" b="1" dirty="0" smtClean="0">
                <a:solidFill>
                  <a:srgbClr val="00B050"/>
                </a:solidFill>
              </a:rPr>
              <a:t> </a:t>
            </a:r>
            <a:r>
              <a:rPr lang="cs-CZ" sz="3200" b="1" dirty="0" err="1" smtClean="0">
                <a:solidFill>
                  <a:srgbClr val="00B050"/>
                </a:solidFill>
              </a:rPr>
              <a:t>Sarah</a:t>
            </a:r>
            <a:r>
              <a:rPr lang="cs-CZ" sz="3200" b="1" dirty="0" smtClean="0">
                <a:solidFill>
                  <a:srgbClr val="00B050"/>
                </a:solidFill>
              </a:rPr>
              <a:t>  </a:t>
            </a:r>
            <a:r>
              <a:rPr lang="cs-CZ" sz="3200" dirty="0" smtClean="0"/>
              <a:t>……………..      </a:t>
            </a:r>
            <a:r>
              <a:rPr lang="cs-CZ" sz="3200" dirty="0" err="1" smtClean="0"/>
              <a:t>Fieber</a:t>
            </a:r>
            <a:r>
              <a:rPr lang="cs-CZ" sz="3200" dirty="0" smtClean="0"/>
              <a:t>.</a:t>
            </a:r>
            <a:endParaRPr lang="de-DE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437112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endParaRPr lang="de-DE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3573016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Hans  </a:t>
            </a:r>
            <a:r>
              <a:rPr lang="cs-CZ" sz="3200" dirty="0" smtClean="0"/>
              <a:t>……………..         </a:t>
            </a:r>
            <a:r>
              <a:rPr lang="cs-CZ" sz="3200" dirty="0" err="1" smtClean="0"/>
              <a:t>Bauchschmerzen</a:t>
            </a:r>
            <a:r>
              <a:rPr lang="cs-CZ" dirty="0" smtClean="0"/>
              <a:t>.</a:t>
            </a:r>
            <a:endParaRPr lang="de-DE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5229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smtClean="0">
                <a:solidFill>
                  <a:srgbClr val="00B050"/>
                </a:solidFill>
              </a:rPr>
              <a:t>Julia </a:t>
            </a:r>
            <a:r>
              <a:rPr lang="cs-CZ" sz="3200" b="1" dirty="0" err="1" smtClean="0">
                <a:solidFill>
                  <a:srgbClr val="00B050"/>
                </a:solidFill>
              </a:rPr>
              <a:t>und</a:t>
            </a:r>
            <a:r>
              <a:rPr lang="cs-CZ" sz="3200" b="1" dirty="0" smtClean="0">
                <a:solidFill>
                  <a:srgbClr val="00B050"/>
                </a:solidFill>
              </a:rPr>
              <a:t> </a:t>
            </a:r>
            <a:r>
              <a:rPr lang="cs-CZ" sz="3200" b="1" dirty="0" err="1" smtClean="0">
                <a:solidFill>
                  <a:srgbClr val="00B050"/>
                </a:solidFill>
              </a:rPr>
              <a:t>Marianne</a:t>
            </a:r>
            <a:r>
              <a:rPr lang="cs-CZ" sz="3200" b="1" dirty="0" smtClean="0">
                <a:solidFill>
                  <a:srgbClr val="00B050"/>
                </a:solidFill>
              </a:rPr>
              <a:t>  </a:t>
            </a:r>
            <a:r>
              <a:rPr lang="cs-CZ" sz="3200" dirty="0" smtClean="0"/>
              <a:t>……………. ..  </a:t>
            </a:r>
            <a:r>
              <a:rPr lang="cs-CZ" sz="3200" dirty="0" err="1" smtClean="0"/>
              <a:t>Kopfschmerzen</a:t>
            </a:r>
            <a:r>
              <a:rPr lang="cs-CZ" sz="3200" dirty="0" smtClean="0"/>
              <a:t>.    </a:t>
            </a:r>
            <a:endParaRPr lang="de-DE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5780782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Erik </a:t>
            </a:r>
            <a:r>
              <a:rPr lang="cs-CZ" sz="3200" dirty="0" smtClean="0"/>
              <a:t>………………..      </a:t>
            </a:r>
            <a:r>
              <a:rPr lang="cs-CZ" sz="3200" dirty="0" err="1" smtClean="0"/>
              <a:t>Rückenschmerzen</a:t>
            </a:r>
            <a:r>
              <a:rPr lang="cs-CZ" sz="3200" dirty="0" smtClean="0"/>
              <a:t> </a:t>
            </a:r>
            <a:r>
              <a:rPr lang="cs-CZ" sz="3200" dirty="0" err="1" smtClean="0"/>
              <a:t>und</a:t>
            </a:r>
            <a:r>
              <a:rPr lang="cs-CZ" sz="3200" dirty="0" smtClean="0"/>
              <a:t>  </a:t>
            </a:r>
            <a:r>
              <a:rPr lang="cs-CZ" sz="3200" dirty="0" err="1" smtClean="0"/>
              <a:t>Ohrschmerzen</a:t>
            </a:r>
            <a:r>
              <a:rPr lang="cs-CZ" sz="3200" dirty="0" smtClean="0"/>
              <a:t>.</a:t>
            </a:r>
            <a:endParaRPr lang="de-DE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422108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b="1" dirty="0" err="1" smtClean="0">
                <a:solidFill>
                  <a:schemeClr val="accent6">
                    <a:lumMod val="50000"/>
                  </a:schemeClr>
                </a:solidFill>
              </a:rPr>
              <a:t>Ich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3200" dirty="0" smtClean="0"/>
              <a:t>…………..     </a:t>
            </a:r>
            <a:r>
              <a:rPr lang="cs-CZ" sz="3200" dirty="0" err="1" smtClean="0"/>
              <a:t>Magenschmerzen</a:t>
            </a:r>
            <a:r>
              <a:rPr lang="cs-CZ" dirty="0" smtClean="0"/>
              <a:t>.</a:t>
            </a:r>
            <a:endParaRPr lang="de-DE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0" y="1628800"/>
            <a:ext cx="7884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cs-CZ" sz="3200" b="1" dirty="0" err="1" smtClean="0">
                <a:solidFill>
                  <a:schemeClr val="accent1">
                    <a:lumMod val="50000"/>
                  </a:schemeClr>
                </a:solidFill>
              </a:rPr>
              <a:t>Unsere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b="1" dirty="0" err="1" smtClean="0">
                <a:solidFill>
                  <a:schemeClr val="accent1">
                    <a:lumMod val="50000"/>
                  </a:schemeClr>
                </a:solidFill>
              </a:rPr>
              <a:t>Lehrerin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3200" dirty="0" smtClean="0"/>
              <a:t>……………    </a:t>
            </a:r>
            <a:r>
              <a:rPr lang="cs-CZ" sz="3200" dirty="0" err="1" smtClean="0"/>
              <a:t>Halsschmerzen</a:t>
            </a:r>
            <a:r>
              <a:rPr lang="cs-CZ" sz="3200" dirty="0" smtClean="0"/>
              <a:t>.  </a:t>
            </a:r>
            <a:endParaRPr lang="de-DE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3528" y="4725144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b="1" dirty="0" err="1" smtClean="0">
                <a:solidFill>
                  <a:srgbClr val="002060"/>
                </a:solidFill>
              </a:rPr>
              <a:t>Unser</a:t>
            </a:r>
            <a:r>
              <a:rPr lang="cs-CZ" sz="3200" b="1" dirty="0" smtClean="0">
                <a:solidFill>
                  <a:srgbClr val="002060"/>
                </a:solidFill>
              </a:rPr>
              <a:t> </a:t>
            </a:r>
            <a:r>
              <a:rPr lang="cs-CZ" sz="3200" b="1" dirty="0" err="1" smtClean="0">
                <a:solidFill>
                  <a:srgbClr val="002060"/>
                </a:solidFill>
              </a:rPr>
              <a:t>Trainer</a:t>
            </a:r>
            <a:r>
              <a:rPr lang="cs-CZ" sz="3200" b="1" dirty="0" smtClean="0">
                <a:solidFill>
                  <a:srgbClr val="002060"/>
                </a:solidFill>
              </a:rPr>
              <a:t> </a:t>
            </a:r>
            <a:r>
              <a:rPr lang="cs-CZ" sz="3200" dirty="0" smtClean="0"/>
              <a:t>……..              </a:t>
            </a:r>
            <a:r>
              <a:rPr lang="cs-CZ" sz="3200" dirty="0" err="1" smtClean="0"/>
              <a:t>Zahnschmerzen</a:t>
            </a:r>
            <a:r>
              <a:rPr lang="cs-CZ" sz="3200" dirty="0" smtClean="0"/>
              <a:t>.</a:t>
            </a:r>
            <a:endParaRPr lang="de-DE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1412776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220486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solidFill>
                  <a:srgbClr val="C00000"/>
                </a:solidFill>
              </a:rPr>
              <a:t>hatte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285293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hatten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91680" y="3501008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59632" y="407707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87824" y="472514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067944" y="515719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hatten</a:t>
            </a: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835696" y="566124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</a:t>
            </a:r>
            <a:endParaRPr lang="de-DE" sz="3600" b="1" dirty="0">
              <a:solidFill>
                <a:srgbClr val="C00000"/>
              </a:solidFill>
            </a:endParaRPr>
          </a:p>
        </p:txBody>
      </p:sp>
      <p:pic>
        <p:nvPicPr>
          <p:cNvPr id="23" name="Picture 10" descr="C:\Users\Hana\AppData\Local\Microsoft\Windows\Temporary Internet Files\Content.IE5\NYYFVG8Y\MP9004089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9824" y="764704"/>
            <a:ext cx="1584176" cy="1584176"/>
          </a:xfrm>
          <a:prstGeom prst="rect">
            <a:avLst/>
          </a:prstGeom>
          <a:noFill/>
        </p:spPr>
      </p:pic>
      <p:pic>
        <p:nvPicPr>
          <p:cNvPr id="24" name="Picture 3" descr="C:\Users\Hana\AppData\Local\Microsoft\Windows\Temporary Internet Files\Content.IE5\FXW0IL8W\MP9004276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924944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0"/>
            <a:ext cx="684076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r>
              <a:rPr lang="cs-CZ" sz="4800" dirty="0" smtClean="0"/>
              <a:t> </a:t>
            </a:r>
            <a:r>
              <a:rPr lang="cs-CZ" sz="4800" dirty="0" err="1" smtClean="0"/>
              <a:t>waren</a:t>
            </a:r>
            <a:r>
              <a:rPr lang="cs-CZ" sz="4800" dirty="0" smtClean="0"/>
              <a:t> </a:t>
            </a:r>
            <a:r>
              <a:rPr lang="cs-CZ" sz="4800" dirty="0" err="1" smtClean="0"/>
              <a:t>bei</a:t>
            </a:r>
            <a:r>
              <a:rPr lang="cs-CZ" sz="4800" dirty="0" smtClean="0"/>
              <a:t> </a:t>
            </a:r>
            <a:r>
              <a:rPr lang="cs-CZ" sz="4800" dirty="0" err="1" smtClean="0"/>
              <a:t>dem</a:t>
            </a:r>
            <a:r>
              <a:rPr lang="cs-CZ" sz="4800" dirty="0" smtClean="0"/>
              <a:t> </a:t>
            </a:r>
            <a:r>
              <a:rPr lang="cs-CZ" sz="4800" dirty="0" err="1" smtClean="0"/>
              <a:t>Arzt</a:t>
            </a:r>
            <a:r>
              <a:rPr lang="cs-CZ" sz="4800" dirty="0" smtClean="0"/>
              <a:t>.  Der </a:t>
            </a:r>
            <a:r>
              <a:rPr lang="cs-CZ" sz="4800" dirty="0" err="1" smtClean="0"/>
              <a:t>Arzt</a:t>
            </a:r>
            <a:r>
              <a:rPr lang="cs-CZ" sz="4800" dirty="0" smtClean="0"/>
              <a:t> </a:t>
            </a:r>
            <a:r>
              <a:rPr lang="cs-CZ" sz="4800" dirty="0" err="1" smtClean="0"/>
              <a:t>hat</a:t>
            </a:r>
            <a:r>
              <a:rPr lang="cs-CZ" sz="4800" dirty="0" smtClean="0"/>
              <a:t> </a:t>
            </a:r>
            <a:r>
              <a:rPr lang="cs-CZ" sz="4800" dirty="0" err="1" smtClean="0"/>
              <a:t>gefragt</a:t>
            </a:r>
            <a:r>
              <a:rPr lang="cs-CZ" sz="4800" dirty="0" smtClean="0"/>
              <a:t> :</a:t>
            </a:r>
            <a:endParaRPr lang="de-DE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132856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/>
              <a:t>…….                     </a:t>
            </a:r>
            <a:r>
              <a:rPr lang="cs-CZ" sz="4000" dirty="0" err="1" smtClean="0"/>
              <a:t>du</a:t>
            </a:r>
            <a:r>
              <a:rPr lang="cs-CZ" sz="4000" dirty="0" smtClean="0"/>
              <a:t> </a:t>
            </a:r>
            <a:r>
              <a:rPr lang="cs-CZ" sz="4000" dirty="0" err="1" smtClean="0"/>
              <a:t>Fieber</a:t>
            </a:r>
            <a:r>
              <a:rPr lang="cs-CZ" sz="4000" dirty="0" smtClean="0"/>
              <a:t>?</a:t>
            </a:r>
            <a:endParaRPr lang="de-DE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924944"/>
            <a:ext cx="84969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400" dirty="0" smtClean="0"/>
              <a:t>…………………       </a:t>
            </a:r>
            <a:r>
              <a:rPr lang="cs-CZ" sz="4400" dirty="0" err="1" smtClean="0"/>
              <a:t>du</a:t>
            </a:r>
            <a:r>
              <a:rPr lang="cs-CZ" sz="4400" dirty="0" smtClean="0"/>
              <a:t> </a:t>
            </a:r>
            <a:r>
              <a:rPr lang="cs-CZ" sz="4400" dirty="0" err="1" smtClean="0"/>
              <a:t>Kopfschmerzen</a:t>
            </a:r>
            <a:r>
              <a:rPr lang="cs-CZ" sz="4400" dirty="0" smtClean="0"/>
              <a:t> ?</a:t>
            </a:r>
            <a:endParaRPr lang="de-DE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005064"/>
            <a:ext cx="892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4000" dirty="0" smtClean="0"/>
              <a:t>………………     </a:t>
            </a:r>
            <a:r>
              <a:rPr lang="cs-CZ" sz="4000" dirty="0" err="1" smtClean="0"/>
              <a:t>du</a:t>
            </a:r>
            <a:r>
              <a:rPr lang="cs-CZ" sz="4000" dirty="0" smtClean="0"/>
              <a:t>  </a:t>
            </a:r>
            <a:r>
              <a:rPr lang="cs-CZ" sz="4000" dirty="0" err="1" smtClean="0"/>
              <a:t>Rückenschmerzen</a:t>
            </a:r>
            <a:r>
              <a:rPr lang="cs-CZ" sz="4000" dirty="0" smtClean="0"/>
              <a:t> ?</a:t>
            </a:r>
            <a:endParaRPr lang="de-DE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4869160"/>
            <a:ext cx="8964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</a:t>
            </a:r>
            <a:r>
              <a:rPr lang="cs-CZ" sz="4000" dirty="0" err="1" smtClean="0"/>
              <a:t>Herr</a:t>
            </a:r>
            <a:r>
              <a:rPr lang="cs-CZ" sz="4000" dirty="0" smtClean="0"/>
              <a:t> </a:t>
            </a:r>
            <a:r>
              <a:rPr lang="cs-CZ" sz="4000" dirty="0" err="1" smtClean="0"/>
              <a:t>Meier</a:t>
            </a:r>
            <a:r>
              <a:rPr lang="cs-CZ" sz="4000" dirty="0" smtClean="0"/>
              <a:t>, ………      </a:t>
            </a:r>
            <a:r>
              <a:rPr lang="cs-CZ" sz="4000" dirty="0" err="1" smtClean="0"/>
              <a:t>Sie</a:t>
            </a:r>
            <a:r>
              <a:rPr lang="cs-CZ" sz="4000" dirty="0" smtClean="0"/>
              <a:t> </a:t>
            </a:r>
            <a:r>
              <a:rPr lang="cs-CZ" sz="4000" dirty="0" err="1" smtClean="0"/>
              <a:t>Zahnschmerzen</a:t>
            </a:r>
            <a:r>
              <a:rPr lang="cs-CZ" sz="4000" dirty="0" smtClean="0"/>
              <a:t> ? </a:t>
            </a:r>
            <a:endParaRPr lang="de-DE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198884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Hattest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285293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Hattest</a:t>
            </a:r>
            <a:endParaRPr lang="de-DE" sz="36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3861048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 </a:t>
            </a:r>
            <a:r>
              <a:rPr lang="cs-CZ" sz="4000" b="1" dirty="0" err="1" smtClean="0">
                <a:solidFill>
                  <a:srgbClr val="C00000"/>
                </a:solidFill>
              </a:rPr>
              <a:t>Hattest</a:t>
            </a:r>
            <a:endParaRPr lang="de-DE" sz="40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99792" y="4725144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 </a:t>
            </a:r>
            <a:r>
              <a:rPr lang="cs-CZ" sz="4000" b="1" dirty="0" err="1" smtClean="0">
                <a:solidFill>
                  <a:srgbClr val="C00000"/>
                </a:solidFill>
              </a:rPr>
              <a:t>hatten</a:t>
            </a:r>
            <a:endParaRPr lang="de-DE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137525" cy="12954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chemeClr val="bg1"/>
                </a:solidFill>
              </a:rPr>
              <a:t>Ověřování znalostí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064500" cy="4968875"/>
          </a:xfrm>
          <a:solidFill>
            <a:schemeClr val="accent4">
              <a:lumMod val="75000"/>
            </a:schemeClr>
          </a:solidFill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300" b="1" i="1" dirty="0" smtClean="0">
                <a:solidFill>
                  <a:schemeClr val="bg1"/>
                </a:solidFill>
              </a:rPr>
              <a:t>Doplň do vět sloveso „mít“ v préteritu a v náležitém tvaru:</a:t>
            </a:r>
          </a:p>
          <a:p>
            <a:pPr>
              <a:buFont typeface="Arial" charset="0"/>
              <a:buNone/>
            </a:pPr>
            <a:r>
              <a:rPr lang="cs-CZ" sz="2300" dirty="0" smtClean="0">
                <a:solidFill>
                  <a:schemeClr val="bg1"/>
                </a:solidFill>
              </a:rPr>
              <a:t>   </a:t>
            </a:r>
          </a:p>
          <a:p>
            <a:pPr>
              <a:buFont typeface="Arial" charset="0"/>
              <a:buNone/>
            </a:pPr>
            <a:r>
              <a:rPr lang="cs-CZ" sz="2300" dirty="0" smtClean="0">
                <a:solidFill>
                  <a:schemeClr val="bg1"/>
                </a:solidFill>
              </a:rPr>
              <a:t>     </a:t>
            </a:r>
            <a:r>
              <a:rPr lang="cs-CZ" sz="2800" dirty="0" err="1" smtClean="0">
                <a:solidFill>
                  <a:schemeClr val="bg1"/>
                </a:solidFill>
              </a:rPr>
              <a:t>Ich</a:t>
            </a:r>
            <a:r>
              <a:rPr lang="cs-CZ" sz="2800" dirty="0" smtClean="0">
                <a:solidFill>
                  <a:schemeClr val="bg1"/>
                </a:solidFill>
              </a:rPr>
              <a:t> ………………. </a:t>
            </a:r>
            <a:r>
              <a:rPr lang="cs-CZ" sz="2800" dirty="0" err="1" smtClean="0">
                <a:solidFill>
                  <a:schemeClr val="bg1"/>
                </a:solidFill>
              </a:rPr>
              <a:t>Grippe</a:t>
            </a:r>
            <a:r>
              <a:rPr lang="cs-CZ" sz="2800" dirty="0" smtClean="0">
                <a:solidFill>
                  <a:schemeClr val="bg1"/>
                </a:solidFill>
              </a:rPr>
              <a:t>.            </a:t>
            </a:r>
            <a:r>
              <a:rPr lang="cs-CZ" sz="2800" dirty="0" err="1" smtClean="0">
                <a:solidFill>
                  <a:schemeClr val="bg1"/>
                </a:solidFill>
              </a:rPr>
              <a:t>Wir</a:t>
            </a:r>
            <a:r>
              <a:rPr lang="cs-CZ" sz="2800" dirty="0" smtClean="0">
                <a:solidFill>
                  <a:schemeClr val="bg1"/>
                </a:solidFill>
              </a:rPr>
              <a:t> ……………… </a:t>
            </a:r>
            <a:r>
              <a:rPr lang="cs-CZ" sz="2800" dirty="0" err="1" smtClean="0">
                <a:solidFill>
                  <a:schemeClr val="bg1"/>
                </a:solidFill>
              </a:rPr>
              <a:t>Hunger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    Peter ……………… </a:t>
            </a:r>
            <a:r>
              <a:rPr lang="cs-CZ" sz="2800" dirty="0" err="1" smtClean="0">
                <a:solidFill>
                  <a:schemeClr val="bg1"/>
                </a:solidFill>
              </a:rPr>
              <a:t>Durst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    Andrea …………… </a:t>
            </a:r>
            <a:r>
              <a:rPr lang="cs-CZ" sz="2800" dirty="0" err="1" smtClean="0">
                <a:solidFill>
                  <a:schemeClr val="bg1"/>
                </a:solidFill>
              </a:rPr>
              <a:t>Angst</a:t>
            </a:r>
            <a:r>
              <a:rPr lang="cs-CZ" sz="2800" dirty="0" smtClean="0">
                <a:solidFill>
                  <a:schemeClr val="bg1"/>
                </a:solidFill>
              </a:rPr>
              <a:t>.            </a:t>
            </a:r>
            <a:r>
              <a:rPr lang="cs-CZ" sz="2800" dirty="0" err="1" smtClean="0">
                <a:solidFill>
                  <a:schemeClr val="bg1"/>
                </a:solidFill>
              </a:rPr>
              <a:t>Du</a:t>
            </a:r>
            <a:r>
              <a:rPr lang="cs-CZ" sz="2800" dirty="0" smtClean="0">
                <a:solidFill>
                  <a:schemeClr val="bg1"/>
                </a:solidFill>
              </a:rPr>
              <a:t> ……………… Pech.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    </a:t>
            </a:r>
            <a:r>
              <a:rPr lang="cs-CZ" sz="2800" dirty="0" err="1" smtClean="0">
                <a:solidFill>
                  <a:schemeClr val="bg1"/>
                </a:solidFill>
              </a:rPr>
              <a:t>Ihr</a:t>
            </a:r>
            <a:r>
              <a:rPr lang="cs-CZ" sz="2800" dirty="0" smtClean="0">
                <a:solidFill>
                  <a:schemeClr val="bg1"/>
                </a:solidFill>
              </a:rPr>
              <a:t> …………………. </a:t>
            </a:r>
            <a:r>
              <a:rPr lang="cs-CZ" sz="2800" dirty="0" err="1" smtClean="0">
                <a:solidFill>
                  <a:schemeClr val="bg1"/>
                </a:solidFill>
              </a:rPr>
              <a:t>Ferien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    </a:t>
            </a:r>
            <a:r>
              <a:rPr lang="cs-CZ" sz="2800" dirty="0" err="1" smtClean="0">
                <a:solidFill>
                  <a:schemeClr val="bg1"/>
                </a:solidFill>
              </a:rPr>
              <a:t>Sie</a:t>
            </a:r>
            <a:r>
              <a:rPr lang="cs-CZ" sz="2800" dirty="0" smtClean="0">
                <a:solidFill>
                  <a:schemeClr val="bg1"/>
                </a:solidFill>
              </a:rPr>
              <a:t> ………………. </a:t>
            </a:r>
            <a:r>
              <a:rPr lang="cs-CZ" sz="2800" dirty="0" err="1" smtClean="0">
                <a:solidFill>
                  <a:schemeClr val="bg1"/>
                </a:solidFill>
              </a:rPr>
              <a:t>ein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schönes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Haus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Frau</a:t>
            </a:r>
            <a:r>
              <a:rPr lang="cs-CZ" sz="2800" dirty="0" smtClean="0">
                <a:solidFill>
                  <a:schemeClr val="bg1"/>
                </a:solidFill>
              </a:rPr>
              <a:t> Wagner.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   ……………………… </a:t>
            </a:r>
            <a:r>
              <a:rPr lang="cs-CZ" sz="2800" dirty="0" err="1" smtClean="0">
                <a:solidFill>
                  <a:schemeClr val="bg1"/>
                </a:solidFill>
              </a:rPr>
              <a:t>ihr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Kinder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Durst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pPr>
              <a:buFont typeface="Arial" charset="0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    ……………………… </a:t>
            </a:r>
            <a:r>
              <a:rPr lang="cs-CZ" sz="2800" dirty="0" err="1" smtClean="0">
                <a:solidFill>
                  <a:schemeClr val="bg1"/>
                </a:solidFill>
              </a:rPr>
              <a:t>sie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Hausaufgaben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pPr algn="ctr">
              <a:buFont typeface="Arial" charset="0"/>
              <a:buNone/>
            </a:pPr>
            <a:endParaRPr lang="cs-CZ" sz="2400" b="1" dirty="0" smtClean="0"/>
          </a:p>
          <a:p>
            <a:pPr algn="ctr">
              <a:buFont typeface="Arial" charset="0"/>
              <a:buNone/>
            </a:pPr>
            <a:endParaRPr lang="cs-CZ" sz="2400" b="1" dirty="0" smtClean="0"/>
          </a:p>
          <a:p>
            <a:pPr algn="ctr">
              <a:buFont typeface="Arial" charset="0"/>
              <a:buNone/>
            </a:pPr>
            <a:endParaRPr lang="cs-CZ" b="1" dirty="0" smtClean="0"/>
          </a:p>
          <a:p>
            <a:pPr algn="ctr">
              <a:buFont typeface="Arial" charset="0"/>
              <a:buNone/>
            </a:pPr>
            <a:endParaRPr lang="cs-CZ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137525" cy="12954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pPr>
              <a:defRPr/>
            </a:pPr>
            <a:r>
              <a:rPr lang="cs-CZ" sz="4000" dirty="0" smtClean="0">
                <a:solidFill>
                  <a:schemeClr val="bg1"/>
                </a:solidFill>
              </a:rPr>
              <a:t>Ověřování znalostí – správné řešení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064500" cy="4968875"/>
          </a:xfrm>
          <a:gradFill rotWithShape="0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/>
          </a:gradFill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300" b="1" i="1" dirty="0" smtClean="0"/>
              <a:t>Doplň do vět sloveso „mít“ v préteritu a v náležitém tvaru:</a:t>
            </a:r>
          </a:p>
          <a:p>
            <a:pPr>
              <a:buFont typeface="Arial" charset="0"/>
              <a:buNone/>
            </a:pPr>
            <a:endParaRPr lang="cs-CZ" sz="2300" dirty="0" smtClean="0"/>
          </a:p>
          <a:p>
            <a:pPr>
              <a:buFont typeface="Arial" charset="0"/>
              <a:buNone/>
            </a:pPr>
            <a:r>
              <a:rPr lang="cs-CZ" sz="2800" dirty="0" smtClean="0"/>
              <a:t>  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b="1" dirty="0" err="1" smtClean="0"/>
              <a:t>hatte</a:t>
            </a:r>
            <a:r>
              <a:rPr lang="cs-CZ" sz="2800" b="1" dirty="0" smtClean="0"/>
              <a:t>  </a:t>
            </a:r>
            <a:r>
              <a:rPr lang="cs-CZ" sz="2800" dirty="0" err="1" smtClean="0"/>
              <a:t>Grippe</a:t>
            </a:r>
            <a:r>
              <a:rPr lang="cs-CZ" sz="2800" dirty="0" smtClean="0"/>
              <a:t>.                       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b="1" dirty="0" err="1" smtClean="0"/>
              <a:t>hatten</a:t>
            </a:r>
            <a:r>
              <a:rPr lang="cs-CZ" sz="2800" b="1" dirty="0" smtClean="0"/>
              <a:t> </a:t>
            </a:r>
            <a:r>
              <a:rPr lang="cs-CZ" sz="2800" dirty="0" err="1" smtClean="0"/>
              <a:t>Hunger</a:t>
            </a:r>
            <a:r>
              <a:rPr lang="cs-CZ" sz="2800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   Peter </a:t>
            </a:r>
            <a:r>
              <a:rPr lang="cs-CZ" sz="2800" b="1" dirty="0" err="1" smtClean="0"/>
              <a:t>hatte</a:t>
            </a:r>
            <a:r>
              <a:rPr lang="cs-CZ" sz="2800" dirty="0" smtClean="0"/>
              <a:t> </a:t>
            </a:r>
            <a:r>
              <a:rPr lang="cs-CZ" sz="2800" dirty="0" err="1" smtClean="0"/>
              <a:t>Durst</a:t>
            </a:r>
            <a:r>
              <a:rPr lang="cs-CZ" sz="2800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   Andrea </a:t>
            </a:r>
            <a:r>
              <a:rPr lang="cs-CZ" sz="2800" b="1" dirty="0" err="1" smtClean="0"/>
              <a:t>hatte</a:t>
            </a:r>
            <a:r>
              <a:rPr lang="cs-CZ" sz="2800" dirty="0" smtClean="0"/>
              <a:t> </a:t>
            </a:r>
            <a:r>
              <a:rPr lang="cs-CZ" sz="2800" dirty="0" err="1" smtClean="0"/>
              <a:t>Angst</a:t>
            </a:r>
            <a:r>
              <a:rPr lang="cs-CZ" sz="2800" dirty="0" smtClean="0"/>
              <a:t>.                    </a:t>
            </a: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b="1" dirty="0" err="1" smtClean="0"/>
              <a:t>hattest</a:t>
            </a:r>
            <a:r>
              <a:rPr lang="cs-CZ" sz="2800" dirty="0" smtClean="0"/>
              <a:t> Pech.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  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b="1" dirty="0" err="1" smtClean="0"/>
              <a:t>hattet</a:t>
            </a:r>
            <a:r>
              <a:rPr lang="cs-CZ" sz="2800" dirty="0" smtClean="0"/>
              <a:t> </a:t>
            </a:r>
            <a:r>
              <a:rPr lang="cs-CZ" sz="2800" dirty="0" err="1" smtClean="0"/>
              <a:t>Ferien</a:t>
            </a:r>
            <a:r>
              <a:rPr lang="cs-CZ" sz="2800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800" dirty="0" smtClean="0"/>
              <a:t>  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b="1" dirty="0" err="1" smtClean="0"/>
              <a:t>hatten</a:t>
            </a:r>
            <a:r>
              <a:rPr lang="cs-CZ" sz="2800" dirty="0" smtClean="0"/>
              <a:t>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schönes</a:t>
            </a:r>
            <a:r>
              <a:rPr lang="cs-CZ" sz="2800" dirty="0" smtClean="0"/>
              <a:t> </a:t>
            </a:r>
            <a:r>
              <a:rPr lang="cs-CZ" sz="2800" dirty="0" err="1" smtClean="0"/>
              <a:t>Haus</a:t>
            </a:r>
            <a:r>
              <a:rPr lang="cs-CZ" sz="2800" dirty="0" smtClean="0"/>
              <a:t>, </a:t>
            </a:r>
            <a:r>
              <a:rPr lang="cs-CZ" sz="2800" b="1" dirty="0" err="1" smtClean="0"/>
              <a:t>Frau</a:t>
            </a:r>
            <a:r>
              <a:rPr lang="cs-CZ" sz="2800" b="1" dirty="0" smtClean="0"/>
              <a:t> Wagner</a:t>
            </a:r>
            <a:r>
              <a:rPr lang="cs-CZ" sz="2800" dirty="0" smtClean="0"/>
              <a:t>.</a:t>
            </a:r>
          </a:p>
          <a:p>
            <a:pPr>
              <a:buFont typeface="Arial" charset="0"/>
              <a:buNone/>
            </a:pPr>
            <a:r>
              <a:rPr lang="cs-CZ" sz="2800" b="1" dirty="0" smtClean="0"/>
              <a:t>   </a:t>
            </a:r>
            <a:r>
              <a:rPr lang="cs-CZ" sz="2800" b="1" dirty="0" err="1" smtClean="0"/>
              <a:t>Hattet</a:t>
            </a:r>
            <a:r>
              <a:rPr lang="cs-CZ" sz="2800" dirty="0" smtClean="0"/>
              <a:t> </a:t>
            </a:r>
            <a:r>
              <a:rPr lang="cs-CZ" sz="2800" dirty="0" err="1" smtClean="0"/>
              <a:t>ihr</a:t>
            </a:r>
            <a:r>
              <a:rPr lang="cs-CZ" sz="2800" dirty="0" smtClean="0"/>
              <a:t>, </a:t>
            </a:r>
            <a:r>
              <a:rPr lang="cs-CZ" sz="2800" dirty="0" err="1" smtClean="0"/>
              <a:t>Kinder</a:t>
            </a:r>
            <a:r>
              <a:rPr lang="cs-CZ" sz="2800" dirty="0" smtClean="0"/>
              <a:t>, </a:t>
            </a:r>
            <a:r>
              <a:rPr lang="cs-CZ" sz="2800" dirty="0" err="1" smtClean="0"/>
              <a:t>Durst</a:t>
            </a:r>
            <a:r>
              <a:rPr lang="cs-CZ" sz="2800" dirty="0" smtClean="0"/>
              <a:t>?</a:t>
            </a:r>
          </a:p>
          <a:p>
            <a:pPr>
              <a:buFont typeface="Arial" charset="0"/>
              <a:buNone/>
            </a:pPr>
            <a:r>
              <a:rPr lang="cs-CZ" sz="2800" b="1" dirty="0" smtClean="0"/>
              <a:t>   </a:t>
            </a:r>
            <a:r>
              <a:rPr lang="cs-CZ" sz="2800" b="1" dirty="0" err="1" smtClean="0"/>
              <a:t>Hatten</a:t>
            </a:r>
            <a:r>
              <a:rPr lang="cs-CZ" sz="2800" dirty="0" smtClean="0"/>
              <a:t>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Hausaufgaben</a:t>
            </a:r>
            <a:r>
              <a:rPr lang="cs-CZ" sz="2800" dirty="0" smtClean="0"/>
              <a:t>?</a:t>
            </a:r>
          </a:p>
          <a:p>
            <a:pPr algn="ctr">
              <a:buFont typeface="Arial" charset="0"/>
              <a:buNone/>
            </a:pPr>
            <a:endParaRPr lang="cs-CZ" sz="2400" b="1" dirty="0" smtClean="0"/>
          </a:p>
          <a:p>
            <a:pPr algn="ctr">
              <a:buFont typeface="Arial" charset="0"/>
              <a:buNone/>
            </a:pPr>
            <a:endParaRPr lang="cs-CZ" sz="2400" b="1" dirty="0" smtClean="0"/>
          </a:p>
          <a:p>
            <a:pPr algn="ctr">
              <a:buFont typeface="Arial" charset="0"/>
              <a:buNone/>
            </a:pPr>
            <a:endParaRPr lang="cs-CZ" b="1" dirty="0" smtClean="0"/>
          </a:p>
          <a:p>
            <a:pPr algn="ctr">
              <a:buFont typeface="Arial" charset="0"/>
              <a:buNone/>
            </a:pPr>
            <a:endParaRPr lang="cs-CZ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622</TotalTime>
  <Words>368</Words>
  <Application>Microsoft Office PowerPoint</Application>
  <PresentationFormat>Předvádění na obrazovce (4:3)</PresentationFormat>
  <Paragraphs>89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Pomocné sloveso  haben</vt:lpstr>
      <vt:lpstr>Snímek 5</vt:lpstr>
      <vt:lpstr>Snímek 6</vt:lpstr>
      <vt:lpstr>Ověřování znalostí</vt:lpstr>
      <vt:lpstr>Ověřování znalostí – správné 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42</cp:revision>
  <dcterms:created xsi:type="dcterms:W3CDTF">2013-01-23T17:38:37Z</dcterms:created>
  <dcterms:modified xsi:type="dcterms:W3CDTF">2013-06-10T15:28:48Z</dcterms:modified>
</cp:coreProperties>
</file>