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417" r:id="rId2"/>
    <p:sldId id="401" r:id="rId3"/>
    <p:sldId id="294" r:id="rId4"/>
    <p:sldId id="295" r:id="rId5"/>
    <p:sldId id="296" r:id="rId6"/>
    <p:sldId id="331" r:id="rId7"/>
    <p:sldId id="300" r:id="rId8"/>
    <p:sldId id="402" r:id="rId9"/>
    <p:sldId id="403" r:id="rId10"/>
    <p:sldId id="313" r:id="rId11"/>
    <p:sldId id="314" r:id="rId12"/>
    <p:sldId id="315" r:id="rId13"/>
    <p:sldId id="316" r:id="rId14"/>
    <p:sldId id="41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CC00"/>
    <a:srgbClr val="3333FF"/>
    <a:srgbClr val="6600FF"/>
    <a:srgbClr val="FF0000"/>
    <a:srgbClr val="FFFF66"/>
    <a:srgbClr val="663300"/>
    <a:srgbClr val="FFFFCC"/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30" autoAdjust="0"/>
    <p:restoredTop sz="93930" autoAdjust="0"/>
  </p:normalViewPr>
  <p:slideViewPr>
    <p:cSldViewPr>
      <p:cViewPr>
        <p:scale>
          <a:sx n="80" d="100"/>
          <a:sy n="80" d="100"/>
        </p:scale>
        <p:origin x="-852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14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ABA950-00CF-4A9E-932D-0D788CFFC3F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817F6DE-99FF-441A-9328-403D3C54454F}">
      <dgm:prSet phldrT="[Text]" custT="1"/>
      <dgm:spPr/>
      <dgm:t>
        <a:bodyPr/>
        <a:lstStyle/>
        <a:p>
          <a:r>
            <a:rPr lang="cs-CZ" sz="4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ROD STŘEDNÍ</a:t>
          </a:r>
          <a:endParaRPr lang="cs-CZ" sz="4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C07B5B6-ECD6-4647-9C55-AB8E8DD9F4A4}" type="parTrans" cxnId="{959026B6-DDB2-477D-B803-F709C05447D9}">
      <dgm:prSet/>
      <dgm:spPr/>
      <dgm:t>
        <a:bodyPr/>
        <a:lstStyle/>
        <a:p>
          <a:endParaRPr lang="cs-CZ"/>
        </a:p>
      </dgm:t>
    </dgm:pt>
    <dgm:pt modelId="{BECF9B30-FBF5-4811-A133-0898A780A89E}" type="sibTrans" cxnId="{959026B6-DDB2-477D-B803-F709C05447D9}">
      <dgm:prSet/>
      <dgm:spPr/>
      <dgm:t>
        <a:bodyPr/>
        <a:lstStyle/>
        <a:p>
          <a:endParaRPr lang="cs-CZ"/>
        </a:p>
      </dgm:t>
    </dgm:pt>
    <dgm:pt modelId="{93554FB8-3C26-4D6D-9E30-8C9D4FC734DA}" type="pres">
      <dgm:prSet presAssocID="{0CABA950-00CF-4A9E-932D-0D788CFFC3F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6B953F9B-576F-4150-8370-1A930F4022C7}" type="pres">
      <dgm:prSet presAssocID="{4817F6DE-99FF-441A-9328-403D3C54454F}" presName="hierRoot1" presStyleCnt="0">
        <dgm:presLayoutVars>
          <dgm:hierBranch val="init"/>
        </dgm:presLayoutVars>
      </dgm:prSet>
      <dgm:spPr/>
    </dgm:pt>
    <dgm:pt modelId="{3B2C85B1-6898-41FE-9B59-9E385654823F}" type="pres">
      <dgm:prSet presAssocID="{4817F6DE-99FF-441A-9328-403D3C54454F}" presName="rootComposite1" presStyleCnt="0"/>
      <dgm:spPr/>
    </dgm:pt>
    <dgm:pt modelId="{39A8DB28-E97D-4BD7-91D8-6E5A0BDD30D9}" type="pres">
      <dgm:prSet presAssocID="{4817F6DE-99FF-441A-9328-403D3C54454F}" presName="rootText1" presStyleLbl="node0" presStyleIdx="0" presStyleCnt="1" custScaleX="60073" custScaleY="23631" custLinFactNeighborX="1110" custLinFactNeighborY="945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3357E58-B1A5-45FB-9004-31FBDC5423F6}" type="pres">
      <dgm:prSet presAssocID="{4817F6DE-99FF-441A-9328-403D3C54454F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DD394ED-8907-493C-B3D0-66A03FB6BC43}" type="pres">
      <dgm:prSet presAssocID="{4817F6DE-99FF-441A-9328-403D3C54454F}" presName="hierChild2" presStyleCnt="0"/>
      <dgm:spPr/>
    </dgm:pt>
    <dgm:pt modelId="{29E1F2B5-0E87-4D0F-9EDF-CD0CB134FBD7}" type="pres">
      <dgm:prSet presAssocID="{4817F6DE-99FF-441A-9328-403D3C54454F}" presName="hierChild3" presStyleCnt="0"/>
      <dgm:spPr/>
    </dgm:pt>
  </dgm:ptLst>
  <dgm:cxnLst>
    <dgm:cxn modelId="{68BD1770-EBDB-4F49-A0EC-0F41C7EEFE1A}" type="presOf" srcId="{4817F6DE-99FF-441A-9328-403D3C54454F}" destId="{39A8DB28-E97D-4BD7-91D8-6E5A0BDD30D9}" srcOrd="0" destOrd="0" presId="urn:microsoft.com/office/officeart/2005/8/layout/orgChart1"/>
    <dgm:cxn modelId="{959026B6-DDB2-477D-B803-F709C05447D9}" srcId="{0CABA950-00CF-4A9E-932D-0D788CFFC3F3}" destId="{4817F6DE-99FF-441A-9328-403D3C54454F}" srcOrd="0" destOrd="0" parTransId="{7C07B5B6-ECD6-4647-9C55-AB8E8DD9F4A4}" sibTransId="{BECF9B30-FBF5-4811-A133-0898A780A89E}"/>
    <dgm:cxn modelId="{96BD66A2-9392-4A26-91BB-939B80A7C846}" type="presOf" srcId="{4817F6DE-99FF-441A-9328-403D3C54454F}" destId="{43357E58-B1A5-45FB-9004-31FBDC5423F6}" srcOrd="1" destOrd="0" presId="urn:microsoft.com/office/officeart/2005/8/layout/orgChart1"/>
    <dgm:cxn modelId="{DE524C48-5928-4BDE-94A4-1A2942FF0F43}" type="presOf" srcId="{0CABA950-00CF-4A9E-932D-0D788CFFC3F3}" destId="{93554FB8-3C26-4D6D-9E30-8C9D4FC734DA}" srcOrd="0" destOrd="0" presId="urn:microsoft.com/office/officeart/2005/8/layout/orgChart1"/>
    <dgm:cxn modelId="{025DF9C3-90B5-48B4-9C88-17C708C2079B}" type="presParOf" srcId="{93554FB8-3C26-4D6D-9E30-8C9D4FC734DA}" destId="{6B953F9B-576F-4150-8370-1A930F4022C7}" srcOrd="0" destOrd="0" presId="urn:microsoft.com/office/officeart/2005/8/layout/orgChart1"/>
    <dgm:cxn modelId="{CCC4E72D-CCF4-4F68-8AC7-6D91DDA05D62}" type="presParOf" srcId="{6B953F9B-576F-4150-8370-1A930F4022C7}" destId="{3B2C85B1-6898-41FE-9B59-9E385654823F}" srcOrd="0" destOrd="0" presId="urn:microsoft.com/office/officeart/2005/8/layout/orgChart1"/>
    <dgm:cxn modelId="{6AD35BC2-2829-4797-88BA-88A8614ABCBA}" type="presParOf" srcId="{3B2C85B1-6898-41FE-9B59-9E385654823F}" destId="{39A8DB28-E97D-4BD7-91D8-6E5A0BDD30D9}" srcOrd="0" destOrd="0" presId="urn:microsoft.com/office/officeart/2005/8/layout/orgChart1"/>
    <dgm:cxn modelId="{389F0D67-6699-4FA6-9ABA-580884B8EC21}" type="presParOf" srcId="{3B2C85B1-6898-41FE-9B59-9E385654823F}" destId="{43357E58-B1A5-45FB-9004-31FBDC5423F6}" srcOrd="1" destOrd="0" presId="urn:microsoft.com/office/officeart/2005/8/layout/orgChart1"/>
    <dgm:cxn modelId="{6ED04BCF-C3D7-4A7A-A350-B636872ACE48}" type="presParOf" srcId="{6B953F9B-576F-4150-8370-1A930F4022C7}" destId="{4DD394ED-8907-493C-B3D0-66A03FB6BC43}" srcOrd="1" destOrd="0" presId="urn:microsoft.com/office/officeart/2005/8/layout/orgChart1"/>
    <dgm:cxn modelId="{5EA5BCC9-7043-4A42-BF0E-7B9C4191887F}" type="presParOf" srcId="{6B953F9B-576F-4150-8370-1A930F4022C7}" destId="{29E1F2B5-0E87-4D0F-9EDF-CD0CB134FBD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8DB28-E97D-4BD7-91D8-6E5A0BDD30D9}">
      <dsp:nvSpPr>
        <dsp:cNvPr id="0" name=""/>
        <dsp:cNvSpPr/>
      </dsp:nvSpPr>
      <dsp:spPr>
        <a:xfrm>
          <a:off x="1287223" y="862"/>
          <a:ext cx="3656685" cy="7192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ROD STŘEDNÍ</a:t>
          </a:r>
          <a:endParaRPr lang="cs-CZ" sz="4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287223" y="862"/>
        <a:ext cx="3656685" cy="7192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BE3F6-3759-4AB1-803C-AC387ADB8BBA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4D66F-0963-41E0-8DB5-8F7AE4DBB9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939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mb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jpeg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Word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Word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jpeg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Word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Word5.docx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audio1.wav"/><Relationship Id="rId1" Type="http://schemas.openxmlformats.org/officeDocument/2006/relationships/vmlDrawing" Target="../drawings/vmlDrawing6.vml"/><Relationship Id="rId6" Type="http://schemas.openxmlformats.org/officeDocument/2006/relationships/image" Target="../media/image15.png"/><Relationship Id="rId5" Type="http://schemas.openxmlformats.org/officeDocument/2006/relationships/image" Target="../media/image14.emf"/><Relationship Id="rId4" Type="http://schemas.openxmlformats.org/officeDocument/2006/relationships/package" Target="../embeddings/Dokument_aplikace_Microsoft_Word6.docx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smtClean="0">
                <a:latin typeface="Arial" pitchFamily="34" charset="0"/>
                <a:cs typeface="Arial" pitchFamily="34" charset="0"/>
              </a:rPr>
              <a:t>VY_32_INOVACE_11_04_podstatná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jména (vzory rodu středního)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 E S K Ý  J A Z Y K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7804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Popis prezentace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1. snímek – výčet vzorů rodu středního (výklad)</a:t>
            </a:r>
          </a:p>
          <a:p>
            <a:r>
              <a:rPr lang="cs-CZ" dirty="0" smtClean="0"/>
              <a:t>2. snímek – vzor město (výklad)</a:t>
            </a:r>
          </a:p>
          <a:p>
            <a:r>
              <a:rPr lang="cs-CZ" dirty="0" smtClean="0"/>
              <a:t>3. snímek – vzor moře (výklad)</a:t>
            </a:r>
          </a:p>
          <a:p>
            <a:r>
              <a:rPr lang="cs-CZ" dirty="0" smtClean="0"/>
              <a:t>4. snímek – vzor kuře (výklad)</a:t>
            </a:r>
          </a:p>
          <a:p>
            <a:r>
              <a:rPr lang="cs-CZ" dirty="0" smtClean="0"/>
              <a:t>5. snímek – vzor stavení (výklad)</a:t>
            </a:r>
          </a:p>
          <a:p>
            <a:r>
              <a:rPr lang="cs-CZ" dirty="0" smtClean="0"/>
              <a:t>6. snímek – správné řazení ke vzorům rodu středního</a:t>
            </a:r>
          </a:p>
          <a:p>
            <a:r>
              <a:rPr lang="cs-CZ" dirty="0" smtClean="0"/>
              <a:t>7. snímek – správné řešení snímku č</a:t>
            </a:r>
            <a:r>
              <a:rPr lang="cs-CZ" dirty="0" smtClean="0"/>
              <a:t>. 6</a:t>
            </a:r>
            <a:endParaRPr lang="cs-CZ" dirty="0" smtClean="0"/>
          </a:p>
          <a:p>
            <a:r>
              <a:rPr lang="cs-CZ" dirty="0" smtClean="0"/>
              <a:t>8. snímek – úkol č.11, vzory rodu středního podle barev</a:t>
            </a:r>
          </a:p>
          <a:p>
            <a:r>
              <a:rPr lang="cs-CZ" dirty="0" smtClean="0"/>
              <a:t>9. snímek – správné řešení úkolu č.11</a:t>
            </a:r>
          </a:p>
          <a:p>
            <a:r>
              <a:rPr lang="cs-CZ" dirty="0" smtClean="0"/>
              <a:t>10. snímek –úkol č</a:t>
            </a:r>
            <a:r>
              <a:rPr lang="cs-CZ" dirty="0" smtClean="0"/>
              <a:t>. 12</a:t>
            </a:r>
            <a:r>
              <a:rPr lang="cs-CZ" dirty="0" smtClean="0"/>
              <a:t>, spojování šipkou ke vzorům rodu středního</a:t>
            </a:r>
          </a:p>
          <a:p>
            <a:r>
              <a:rPr lang="cs-CZ" dirty="0" smtClean="0"/>
              <a:t>11. snímek – správné řešení úkolu č</a:t>
            </a:r>
            <a:r>
              <a:rPr lang="cs-CZ" dirty="0" smtClean="0"/>
              <a:t>. 12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Arial" pitchFamily="34" charset="0"/>
                <a:cs typeface="Arial" pitchFamily="34" charset="0"/>
              </a:rPr>
              <a:t>Podstatná jména a jejich vzory</a:t>
            </a:r>
            <a:endParaRPr lang="cs-CZ" sz="4800" b="1" dirty="0">
              <a:solidFill>
                <a:srgbClr val="66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     </a:t>
            </a:r>
          </a:p>
          <a:p>
            <a:pPr algn="ctr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47664" y="2132856"/>
          <a:ext cx="609600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Vývojový diagram: děrná páska 7"/>
          <p:cNvSpPr/>
          <p:nvPr/>
        </p:nvSpPr>
        <p:spPr>
          <a:xfrm>
            <a:off x="2555776" y="3284984"/>
            <a:ext cx="914400" cy="80467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Město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Vývojový diagram: děrná páska 8"/>
          <p:cNvSpPr/>
          <p:nvPr/>
        </p:nvSpPr>
        <p:spPr>
          <a:xfrm>
            <a:off x="5292080" y="3212976"/>
            <a:ext cx="914400" cy="80467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Moře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Vývojový diagram: děrná páska 9"/>
          <p:cNvSpPr/>
          <p:nvPr/>
        </p:nvSpPr>
        <p:spPr>
          <a:xfrm>
            <a:off x="3563888" y="4653136"/>
            <a:ext cx="914400" cy="80467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Kuře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6300192" y="4653136"/>
            <a:ext cx="1058416" cy="80467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Stavení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52226" name="Object 2"/>
          <p:cNvGraphicFramePr>
            <a:graphicFrameLocks noChangeAspect="1"/>
          </p:cNvGraphicFramePr>
          <p:nvPr/>
        </p:nvGraphicFramePr>
        <p:xfrm>
          <a:off x="4716016" y="2060848"/>
          <a:ext cx="7024688" cy="272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2" name="Dokument" r:id="rId3" imgW="5902020" imgH="2305201" progId="Word.Document.12">
                  <p:embed/>
                </p:oleObj>
              </mc:Choice>
              <mc:Fallback>
                <p:oleObj name="Dokument" r:id="rId3" imgW="5902020" imgH="2305201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2060848"/>
                        <a:ext cx="7024688" cy="2728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bdélník 4"/>
          <p:cNvSpPr/>
          <p:nvPr/>
        </p:nvSpPr>
        <p:spPr>
          <a:xfrm>
            <a:off x="971600" y="2132856"/>
            <a:ext cx="2600840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Město</a:t>
            </a: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 descr="měst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3284984"/>
            <a:ext cx="2880360" cy="155448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2226" name="Object 2"/>
          <p:cNvGraphicFramePr>
            <a:graphicFrameLocks noChangeAspect="1"/>
          </p:cNvGraphicFramePr>
          <p:nvPr/>
        </p:nvGraphicFramePr>
        <p:xfrm>
          <a:off x="4716016" y="2060848"/>
          <a:ext cx="7024688" cy="272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6" name="Dokument" r:id="rId3" imgW="5902020" imgH="2305201" progId="Word.Document.12">
                  <p:embed/>
                </p:oleObj>
              </mc:Choice>
              <mc:Fallback>
                <p:oleObj name="Dokument" r:id="rId3" imgW="5902020" imgH="2305201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2060848"/>
                        <a:ext cx="7024688" cy="2728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bdélník 4"/>
          <p:cNvSpPr/>
          <p:nvPr/>
        </p:nvSpPr>
        <p:spPr>
          <a:xfrm>
            <a:off x="1116094" y="2132856"/>
            <a:ext cx="2311851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MOŘE</a:t>
            </a: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2468880"/>
            <a:ext cx="8229600" cy="438912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 descr="moř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3356992"/>
            <a:ext cx="2743200" cy="1956816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208266" y="2132856"/>
            <a:ext cx="2127506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kuře</a:t>
            </a:r>
            <a:endParaRPr lang="cs-CZ" sz="5400" b="1" cap="all" spc="0" dirty="0" smtClean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100355" name="Object 3"/>
          <p:cNvGraphicFramePr>
            <a:graphicFrameLocks noChangeAspect="1"/>
          </p:cNvGraphicFramePr>
          <p:nvPr/>
        </p:nvGraphicFramePr>
        <p:xfrm>
          <a:off x="4716016" y="1988840"/>
          <a:ext cx="7026275" cy="272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1" name="Dokument" r:id="rId3" imgW="5902020" imgH="2305201" progId="Word.Document.12">
                  <p:embed/>
                </p:oleObj>
              </mc:Choice>
              <mc:Fallback>
                <p:oleObj name="Dokument" r:id="rId3" imgW="5902020" imgH="2305201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988840"/>
                        <a:ext cx="7026275" cy="2728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6" name="Obrázek 5" descr="kuř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3284984"/>
            <a:ext cx="2452421" cy="2419502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67889" y="2132856"/>
            <a:ext cx="300825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stavení</a:t>
            </a:r>
            <a:endParaRPr lang="cs-CZ" sz="5400" b="1" cap="all" spc="0" dirty="0" smtClean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58370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4716016" y="2060848"/>
          <a:ext cx="6264696" cy="2880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6" name="Dokument" r:id="rId3" imgW="5902020" imgH="2305201" progId="Word.Document.12">
                  <p:embed/>
                </p:oleObj>
              </mc:Choice>
              <mc:Fallback>
                <p:oleObj name="Dokument" r:id="rId3" imgW="5902020" imgH="2305201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2060848"/>
                        <a:ext cx="6264696" cy="28803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Obrázek 5" descr="stavení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3356992"/>
            <a:ext cx="3657600" cy="27432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/>
              <a:t>Přiřaď podstatná jména rodu středního ke </a:t>
            </a:r>
            <a:r>
              <a:rPr lang="cs-CZ" sz="2800" b="1" dirty="0" smtClean="0"/>
              <a:t>vzorům.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město 	moře 		kuře 		stavení </a:t>
            </a:r>
          </a:p>
          <a:p>
            <a:pPr algn="just">
              <a:buNone/>
            </a:pPr>
            <a:endParaRPr lang="cs-CZ" dirty="0" smtClean="0"/>
          </a:p>
          <a:p>
            <a:pPr algn="just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letadlo,  koště, ucho, srdce, počasí, letiště, uhlí,</a:t>
            </a:r>
          </a:p>
          <a:p>
            <a:pPr algn="ctr">
              <a:buNone/>
            </a:pPr>
            <a:r>
              <a:rPr lang="cs-CZ" dirty="0" smtClean="0"/>
              <a:t>zlo, povídání, klábosení, štěně, pondělí, medvídě </a:t>
            </a:r>
            <a:endParaRPr lang="cs-CZ" dirty="0"/>
          </a:p>
        </p:txBody>
      </p:sp>
    </p:spTree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143008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Máš to správně?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just">
              <a:buNone/>
            </a:pPr>
            <a:endParaRPr lang="cs-CZ" dirty="0" smtClean="0"/>
          </a:p>
          <a:p>
            <a:pPr algn="just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just">
              <a:buNone/>
            </a:pPr>
            <a:endParaRPr lang="cs-CZ" dirty="0" smtClean="0"/>
          </a:p>
          <a:p>
            <a:pPr algn="just">
              <a:buNone/>
            </a:pP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786182" y="4286256"/>
            <a:ext cx="92869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letadlo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072198" y="4572008"/>
            <a:ext cx="85725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koště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071670" y="4500570"/>
            <a:ext cx="71438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ucho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071802" y="5929330"/>
            <a:ext cx="78581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srdce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072198" y="5500702"/>
            <a:ext cx="85725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počasí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714876" y="4929198"/>
            <a:ext cx="85725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letiště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929190" y="5857892"/>
            <a:ext cx="64294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uhlí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143240" y="5000636"/>
            <a:ext cx="57150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zlo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00034" y="5000636"/>
            <a:ext cx="107157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povídání 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00034" y="5857892"/>
            <a:ext cx="114300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klábosení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000232" y="5500702"/>
            <a:ext cx="78581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štěně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429520" y="5857892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pondělí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7358082" y="5000636"/>
            <a:ext cx="107157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medvídě</a:t>
            </a:r>
            <a:endParaRPr lang="cs-CZ" dirty="0"/>
          </a:p>
        </p:txBody>
      </p:sp>
      <p:pic>
        <p:nvPicPr>
          <p:cNvPr id="20" name="Obrázek 19" descr="měs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785926"/>
            <a:ext cx="1728216" cy="932688"/>
          </a:xfrm>
          <a:prstGeom prst="rect">
            <a:avLst/>
          </a:prstGeom>
        </p:spPr>
      </p:pic>
      <p:pic>
        <p:nvPicPr>
          <p:cNvPr id="21" name="Obrázek 20" descr="moř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785926"/>
            <a:ext cx="1371600" cy="978408"/>
          </a:xfrm>
          <a:prstGeom prst="rect">
            <a:avLst/>
          </a:prstGeom>
        </p:spPr>
      </p:pic>
      <p:pic>
        <p:nvPicPr>
          <p:cNvPr id="22" name="Obrázek 21" descr="kuř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785926"/>
            <a:ext cx="1089965" cy="1075334"/>
          </a:xfrm>
          <a:prstGeom prst="rect">
            <a:avLst/>
          </a:prstGeom>
        </p:spPr>
      </p:pic>
      <p:pic>
        <p:nvPicPr>
          <p:cNvPr id="23" name="Obrázek 22" descr="stavení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1714488"/>
            <a:ext cx="1463040" cy="109728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8.57539E-6 L -0.2757 -0.20999 " pathEditMode="relative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2.77521E-7 L -0.14185 -0.25162 " pathEditMode="relative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72222E-6 5.60592E-6 L -0.07865 -0.15725 " pathEditMode="relative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5717E-6 L -0.17326 -0.30412 " pathEditMode="relative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6.47549E-6 L -0.18889 -0.15749 " pathEditMode="relative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8.59389E-6 L 0.0158 -0.37767 " pathEditMode="relative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5.64292E-6 L 0.31493 -0.31475 " pathEditMode="relative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68525 -0.30435 " pathEditMode="relative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56337E-6 L 0.68507 -0.35685 " pathEditMode="relative" ptsTypes="A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0611E-6 L 0.22049 -0.29371 " pathEditMode="relative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3.9408E-6 L 0.07083 -0.1679 " pathEditMode="relative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26549E-6 L -0.09445 -0.13621 " pathEditMode="relative" ptsTypes="AA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0.03445 L -0.30017 -0.18131 " pathEditMode="relative" ptsTypes="AA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Úkol č. 11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8219256" cy="1213712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Vybarvi podstatná jména, která se skloňují podle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vzoru město -modře,  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vzoru moře – zeleně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vzoru kuře – žlutě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vzoru stavení – červeně. 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3068960"/>
            <a:ext cx="8075240" cy="3291360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73730" name="Object 2"/>
          <p:cNvGraphicFramePr>
            <a:graphicFrameLocks noChangeAspect="1"/>
          </p:cNvGraphicFramePr>
          <p:nvPr/>
        </p:nvGraphicFramePr>
        <p:xfrm>
          <a:off x="467544" y="3717032"/>
          <a:ext cx="7920880" cy="2520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4" name="Dokument" r:id="rId3" imgW="5895909" imgH="1048800" progId="Word.Document.12">
                  <p:embed/>
                </p:oleObj>
              </mc:Choice>
              <mc:Fallback>
                <p:oleObj name="Dokument" r:id="rId3" imgW="5895909" imgH="1048800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717032"/>
                        <a:ext cx="7920880" cy="25202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Máš to správně?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8219256" cy="1213712"/>
          </a:xfrm>
        </p:spPr>
        <p:txBody>
          <a:bodyPr/>
          <a:lstStyle/>
          <a:p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74756" name="Object 4"/>
          <p:cNvGraphicFramePr>
            <a:graphicFrameLocks noChangeAspect="1"/>
          </p:cNvGraphicFramePr>
          <p:nvPr/>
        </p:nvGraphicFramePr>
        <p:xfrm>
          <a:off x="467544" y="3212976"/>
          <a:ext cx="8280920" cy="259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08" name="Dokument" r:id="rId4" imgW="5895909" imgH="1048800" progId="Word.Document.12">
                  <p:embed/>
                </p:oleObj>
              </mc:Choice>
              <mc:Fallback>
                <p:oleObj name="Dokument" r:id="rId4" imgW="5895909" imgH="1048800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212976"/>
                        <a:ext cx="8280920" cy="259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j0214098.wav">
            <a:hlinkClick r:id="" action="ppaction://media"/>
          </p:cNvPr>
          <p:cNvPicPr>
            <a:picLocks noGrp="1" noRot="1" noChangeAspect="1"/>
          </p:cNvPicPr>
          <p:nvPr>
            <p:ph sz="quarter" idx="2"/>
            <a:wavAudioFile r:embed="rId2" name="j0214098.wav"/>
          </p:nvPr>
        </p:nvPicPr>
        <p:blipFill>
          <a:blip r:embed="rId6" cstate="print"/>
          <a:stretch>
            <a:fillRect/>
          </a:stretch>
        </p:blipFill>
        <p:spPr>
          <a:xfrm>
            <a:off x="4139952" y="23488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3333CC"/>
                </a:solidFill>
                <a:latin typeface="Arial" pitchFamily="34" charset="0"/>
                <a:cs typeface="Arial" pitchFamily="34" charset="0"/>
              </a:rPr>
              <a:t>Úkol č. 12</a:t>
            </a:r>
            <a:endParaRPr lang="cs-CZ" b="1" dirty="0">
              <a:solidFill>
                <a:srgbClr val="33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8219256" cy="1213712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Spoj šipkou podstatná jména rodu středního podle jejich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vzoru.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3068960"/>
            <a:ext cx="8075240" cy="329136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MĚSTO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MOŘE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KUŘE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STAVENÍ</a:t>
            </a:r>
          </a:p>
          <a:p>
            <a:pPr algn="ctr">
              <a:buNone/>
            </a:pPr>
            <a:endParaRPr lang="cs-CZ" b="1" dirty="0" smtClean="0"/>
          </a:p>
          <a:p>
            <a:pPr algn="just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koření, lýko, batole, vejce, slunce, ovoce, pobřeží, dítě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3333CC"/>
                </a:solidFill>
                <a:latin typeface="Arial" pitchFamily="34" charset="0"/>
                <a:cs typeface="Arial" pitchFamily="34" charset="0"/>
              </a:rPr>
              <a:t>Máš to správně?</a:t>
            </a:r>
            <a:endParaRPr lang="cs-CZ" b="1" dirty="0">
              <a:solidFill>
                <a:srgbClr val="33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8219256" cy="1213712"/>
          </a:xfrm>
        </p:spPr>
        <p:txBody>
          <a:bodyPr/>
          <a:lstStyle/>
          <a:p>
            <a:pPr algn="just"/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3068960"/>
            <a:ext cx="8075240" cy="329136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MĚSTO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MOŘE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KUŘE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STAVENÍ</a:t>
            </a:r>
          </a:p>
          <a:p>
            <a:pPr algn="ctr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cs-CZ" b="1" dirty="0" smtClean="0"/>
          </a:p>
          <a:p>
            <a:pPr algn="just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koření, lýko, batole, vejce, slunce, ovoce, pobřeží, dítě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1043608" y="4293096"/>
            <a:ext cx="612068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H="1" flipV="1">
            <a:off x="1475656" y="4221088"/>
            <a:ext cx="504056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843808" y="4221088"/>
            <a:ext cx="2376264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 flipV="1">
            <a:off x="3419872" y="4293096"/>
            <a:ext cx="504056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 flipV="1">
            <a:off x="3203848" y="4293096"/>
            <a:ext cx="1656184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H="1" flipV="1">
            <a:off x="3635896" y="4221088"/>
            <a:ext cx="2304256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7164288" y="4293096"/>
            <a:ext cx="216024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 flipV="1">
            <a:off x="5436096" y="4221088"/>
            <a:ext cx="2736304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139952" y="22768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 fontScale="70000" lnSpcReduction="20000"/>
          </a:bodyPr>
          <a:lstStyle/>
          <a:p>
            <a:endParaRPr lang="cs-CZ" sz="2000" dirty="0" smtClean="0"/>
          </a:p>
          <a:p>
            <a:r>
              <a:rPr lang="cs-CZ" sz="2000" dirty="0" smtClean="0"/>
              <a:t>Microsoft PowerPoint_vložení_klipart_potlesk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Microsoft PowerPoint_vložení_tvary</a:t>
            </a:r>
          </a:p>
          <a:p>
            <a:endParaRPr lang="cs-CZ" sz="2000" dirty="0" smtClean="0"/>
          </a:p>
          <a:p>
            <a:r>
              <a:rPr lang="cs-CZ" sz="2000" dirty="0" smtClean="0"/>
              <a:t>Microsoft PowerPoint_vložení_</a:t>
            </a:r>
            <a:r>
              <a:rPr lang="cs-CZ" sz="2000" dirty="0" err="1" smtClean="0"/>
              <a:t>smartart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Microsoft Office Word_tabulka</a:t>
            </a:r>
            <a:endParaRPr lang="cs-CZ" sz="20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543" y="54997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395536" y="4581128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Mgr. Monika Nováková.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3719688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2381</TotalTime>
  <Words>259</Words>
  <Application>Microsoft Office PowerPoint</Application>
  <PresentationFormat>Předvádění na obrazovce (4:3)</PresentationFormat>
  <Paragraphs>108</Paragraphs>
  <Slides>14</Slides>
  <Notes>0</Notes>
  <HiddenSlides>0</HiddenSlides>
  <MMClips>2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Tok</vt:lpstr>
      <vt:lpstr>Dokument</vt:lpstr>
      <vt:lpstr>Prezentace aplikace PowerPoint</vt:lpstr>
      <vt:lpstr>Popis prezentace </vt:lpstr>
      <vt:lpstr>Podstatná jména a jejich vzory</vt:lpstr>
      <vt:lpstr>Prezentace aplikace PowerPoint</vt:lpstr>
      <vt:lpstr>Prezentace aplikace PowerPoint</vt:lpstr>
      <vt:lpstr>Prezentace aplikace PowerPoint</vt:lpstr>
      <vt:lpstr>Prezentace aplikace PowerPoint</vt:lpstr>
      <vt:lpstr>Přiřaď podstatná jména rodu středního ke vzorům.</vt:lpstr>
      <vt:lpstr>Máš to správně?</vt:lpstr>
      <vt:lpstr>Úkol č. 11</vt:lpstr>
      <vt:lpstr>Máš to správně?</vt:lpstr>
      <vt:lpstr>Úkol č. 12</vt:lpstr>
      <vt:lpstr>Máš to správně?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Monika Nováková</dc:creator>
  <cp:lastModifiedBy>Martin Králík</cp:lastModifiedBy>
  <cp:revision>426</cp:revision>
  <dcterms:created xsi:type="dcterms:W3CDTF">2011-09-22T16:20:35Z</dcterms:created>
  <dcterms:modified xsi:type="dcterms:W3CDTF">2012-03-15T05:30:45Z</dcterms:modified>
</cp:coreProperties>
</file>