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3" r:id="rId11"/>
    <p:sldId id="264" r:id="rId12"/>
    <p:sldId id="269" r:id="rId13"/>
    <p:sldId id="268" r:id="rId14"/>
    <p:sldId id="265" r:id="rId15"/>
    <p:sldId id="267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76" autoAdjust="0"/>
  </p:normalViewPr>
  <p:slideViewPr>
    <p:cSldViewPr>
      <p:cViewPr varScale="1">
        <p:scale>
          <a:sx n="107" d="100"/>
          <a:sy n="107" d="100"/>
        </p:scale>
        <p:origin x="-109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17E4-31ED-464D-A4D6-F59560DD53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95A5-E239-407F-A119-65A470BBD7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17E4-31ED-464D-A4D6-F59560DD53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95A5-E239-407F-A119-65A470BBD7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17E4-31ED-464D-A4D6-F59560DD53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95A5-E239-407F-A119-65A470BBD7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17E4-31ED-464D-A4D6-F59560DD53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95A5-E239-407F-A119-65A470BBD7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17E4-31ED-464D-A4D6-F59560DD53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95A5-E239-407F-A119-65A470BBD7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17E4-31ED-464D-A4D6-F59560DD53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1095A5-E239-407F-A119-65A470BBD7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17E4-31ED-464D-A4D6-F59560DD53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95A5-E239-407F-A119-65A470BBD7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17E4-31ED-464D-A4D6-F59560DD53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11095A5-E239-407F-A119-65A470BBD7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B24917E4-31ED-464D-A4D6-F59560DD53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95A5-E239-407F-A119-65A470BBD7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17E4-31ED-464D-A4D6-F59560DD53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95A5-E239-407F-A119-65A470BBD7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17E4-31ED-464D-A4D6-F59560DD53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95A5-E239-407F-A119-65A470BBD7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24917E4-31ED-464D-A4D6-F59560DD53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11095A5-E239-407F-A119-65A470BBD7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 dir="rd"/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ep%C3%A1lsk%C3%A1_hymn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hyperlink" Target="http://www.youtube.com/watch?v=sqY6mX_5AQ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04664"/>
            <a:ext cx="8183880" cy="4968552"/>
          </a:xfrm>
        </p:spPr>
        <p:txBody>
          <a:bodyPr>
            <a:normAutofit fontScale="92500" lnSpcReduction="20000"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Číslo projektu:</a:t>
            </a:r>
            <a:r>
              <a:rPr lang="cs-CZ" sz="1400" dirty="0" smtClean="0"/>
              <a:t>		                          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Autor</a:t>
            </a:r>
            <a:r>
              <a:rPr lang="cs-CZ" sz="1400" cap="all" dirty="0"/>
              <a:t>: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 Mgr. Jana </a:t>
            </a:r>
            <a:r>
              <a:rPr lang="cs-CZ" sz="1400" dirty="0" err="1" smtClean="0"/>
              <a:t>Neugebauerová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Název:			</a:t>
            </a:r>
            <a:r>
              <a:rPr lang="cs-CZ" sz="1400" cap="all" dirty="0" smtClean="0"/>
              <a:t>                            VY_32_INOVACE_07_jižní </a:t>
            </a:r>
            <a:r>
              <a:rPr lang="cs-CZ" sz="1400" cap="all" dirty="0" err="1" smtClean="0"/>
              <a:t>asie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Ročník:</a:t>
            </a:r>
            <a:r>
              <a:rPr lang="cs-CZ" sz="1400" dirty="0"/>
              <a:t>		 </a:t>
            </a:r>
            <a:r>
              <a:rPr lang="cs-CZ" sz="1400" dirty="0" smtClean="0"/>
              <a:t>                            7. </a:t>
            </a:r>
            <a:r>
              <a:rPr lang="cs-CZ" sz="14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oblast</a:t>
            </a:r>
            <a:r>
              <a:rPr lang="cs-CZ" sz="1400" cap="all" dirty="0" smtClean="0"/>
              <a:t>:</a:t>
            </a:r>
            <a:r>
              <a:rPr lang="cs-CZ" sz="1400" dirty="0"/>
              <a:t> </a:t>
            </a:r>
            <a:r>
              <a:rPr lang="cs-CZ" sz="1400" dirty="0" smtClean="0"/>
              <a:t>                                           Člověk </a:t>
            </a:r>
            <a:r>
              <a:rPr lang="cs-CZ" sz="1400" dirty="0"/>
              <a:t>a </a:t>
            </a:r>
            <a:r>
              <a:rPr lang="cs-CZ" sz="1400" dirty="0" smtClean="0"/>
              <a:t>příroda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obor:</a:t>
            </a:r>
            <a:r>
              <a:rPr lang="cs-CZ" sz="1400" dirty="0"/>
              <a:t>		 </a:t>
            </a:r>
            <a:r>
              <a:rPr lang="cs-CZ" sz="1400" dirty="0" smtClean="0"/>
              <a:t>       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Tematický okruh:</a:t>
            </a:r>
            <a:r>
              <a:rPr lang="cs-CZ" sz="1400" dirty="0"/>
              <a:t>		</a:t>
            </a:r>
            <a:r>
              <a:rPr lang="cs-CZ" sz="1400" dirty="0" smtClean="0"/>
              <a:t>         Asie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Téma</a:t>
            </a:r>
            <a:r>
              <a:rPr lang="cs-CZ" sz="1400" cap="all" dirty="0" smtClean="0"/>
              <a:t>:</a:t>
            </a:r>
            <a:r>
              <a:rPr lang="cs-CZ" sz="1400" cap="all" dirty="0"/>
              <a:t>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 Jižní Asie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Klíčová  slova:</a:t>
            </a:r>
            <a:r>
              <a:rPr lang="cs-CZ" sz="1400" cap="all" dirty="0"/>
              <a:t>	</a:t>
            </a:r>
            <a:r>
              <a:rPr lang="cs-CZ" sz="1400" dirty="0"/>
              <a:t>	</a:t>
            </a:r>
            <a:r>
              <a:rPr lang="cs-CZ" sz="1400" dirty="0" smtClean="0"/>
              <a:t>                             Indie, Bangladéš, Bhútán, Nepál, Pákistán, Maledivy,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                                                                                  </a:t>
            </a:r>
            <a:r>
              <a:rPr lang="cs-CZ" sz="1400" dirty="0" smtClean="0"/>
              <a:t>Srí Lanka</a:t>
            </a:r>
            <a:endParaRPr lang="cs-CZ" sz="14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Vytvořeno</a:t>
            </a:r>
            <a:r>
              <a:rPr lang="cs-CZ" sz="1400" cap="all" dirty="0"/>
              <a:t>:</a:t>
            </a:r>
            <a:r>
              <a:rPr lang="cs-CZ" sz="1400" dirty="0"/>
              <a:t> 		</a:t>
            </a:r>
            <a:r>
              <a:rPr lang="cs-CZ" sz="1400" dirty="0" smtClean="0"/>
              <a:t>                            11.5. 2013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ANOTACE:</a:t>
            </a:r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Prezentace slouží jako výklad k tématu Jižní Asie. 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Žáci vyhledávají pojmy v atlase. Obrazový materiál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slouží k lepší představě žáků o oblasti J Asie. 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Odkazy jsou vhodnou motivací k tématu. V závěru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žáci upevňují učivo vymýšlením pojmů, které se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 týkají J. Asie.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	</a:t>
            </a:r>
            <a:r>
              <a:rPr lang="cs-CZ" sz="1400" dirty="0"/>
              <a:t>	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45224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Nadpis 5"/>
          <p:cNvGrpSpPr>
            <a:grpSpLocks noGrp="1"/>
          </p:cNvGrpSpPr>
          <p:nvPr>
            <p:ph type="title"/>
          </p:nvPr>
        </p:nvGrpSpPr>
        <p:grpSpPr>
          <a:xfrm>
            <a:off x="467544" y="0"/>
            <a:ext cx="8067798" cy="1263618"/>
            <a:chOff x="3223978" y="1784388"/>
            <a:chExt cx="7229993" cy="1117798"/>
          </a:xfrm>
        </p:grpSpPr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3223978" y="1784388"/>
              <a:ext cx="7229993" cy="110799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88508" y="1848086"/>
              <a:ext cx="1766887" cy="10541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cover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Jižní Asie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</p:spTree>
  </p:cSld>
  <p:clrMapOvr>
    <a:masterClrMapping/>
  </p:clrMapOvr>
  <p:transition spd="slow">
    <p:cover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Indie</a:t>
            </a:r>
          </a:p>
          <a:p>
            <a:r>
              <a:rPr lang="cs-CZ" dirty="0" smtClean="0"/>
              <a:t>Bangladéš</a:t>
            </a:r>
          </a:p>
          <a:p>
            <a:r>
              <a:rPr lang="cs-CZ" dirty="0" smtClean="0"/>
              <a:t>Bhútán</a:t>
            </a:r>
          </a:p>
          <a:p>
            <a:r>
              <a:rPr lang="cs-CZ" dirty="0" smtClean="0"/>
              <a:t>Nepál</a:t>
            </a:r>
          </a:p>
          <a:p>
            <a:r>
              <a:rPr lang="cs-CZ" dirty="0" smtClean="0"/>
              <a:t>Pákistán</a:t>
            </a:r>
          </a:p>
          <a:p>
            <a:r>
              <a:rPr lang="cs-CZ" dirty="0" smtClean="0"/>
              <a:t>Maledivy</a:t>
            </a:r>
          </a:p>
          <a:p>
            <a:r>
              <a:rPr lang="cs-CZ" dirty="0" smtClean="0"/>
              <a:t>Srí Lanka</a:t>
            </a:r>
            <a:endParaRPr lang="cs-CZ" dirty="0"/>
          </a:p>
        </p:txBody>
      </p:sp>
    </p:spTree>
  </p:cSld>
  <p:clrMapOvr>
    <a:masterClrMapping/>
  </p:clrMapOvr>
  <p:transition spd="slow">
    <p:cover dir="r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3,3 mil. Km²</a:t>
            </a:r>
          </a:p>
          <a:p>
            <a:r>
              <a:rPr lang="cs-CZ" dirty="0" smtClean="0"/>
              <a:t>1,1 mld. obyvatel</a:t>
            </a:r>
          </a:p>
          <a:p>
            <a:r>
              <a:rPr lang="cs-CZ" dirty="0" smtClean="0"/>
              <a:t> ( 2. nejlidnatější stát světa)</a:t>
            </a:r>
          </a:p>
          <a:p>
            <a:r>
              <a:rPr lang="cs-CZ" dirty="0" smtClean="0"/>
              <a:t>Nové Dillí</a:t>
            </a:r>
          </a:p>
          <a:p>
            <a:endParaRPr lang="cs-CZ" dirty="0"/>
          </a:p>
        </p:txBody>
      </p:sp>
      <p:pic>
        <p:nvPicPr>
          <p:cNvPr id="8194" name="Picture 2" descr="C:\Users\Jana\AppData\Local\Microsoft\Windows\Temporary Internet Files\Content.IE5\ZRGF8HVX\MC9004353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836712"/>
            <a:ext cx="1631950" cy="1838325"/>
          </a:xfrm>
          <a:prstGeom prst="rect">
            <a:avLst/>
          </a:prstGeom>
          <a:noFill/>
        </p:spPr>
      </p:pic>
      <p:pic>
        <p:nvPicPr>
          <p:cNvPr id="8195" name="Picture 3" descr="C:\Users\Jana\AppData\Local\Microsoft\Windows\Temporary Internet Files\Content.IE5\6Z7BR86S\MC9004352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933056"/>
            <a:ext cx="1603375" cy="18383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Poloha: přímořský stát na </a:t>
            </a:r>
            <a:r>
              <a:rPr lang="cs-CZ" dirty="0" err="1" smtClean="0"/>
              <a:t>pol</a:t>
            </a:r>
            <a:r>
              <a:rPr lang="cs-CZ" dirty="0" smtClean="0"/>
              <a:t>. Přední Indie + Lakadivy, Andamany, Nikobary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Povrch: od severu- pohoří Himálaj (nejvyšší hora- </a:t>
            </a:r>
            <a:r>
              <a:rPr lang="cs-CZ" dirty="0" err="1" smtClean="0"/>
              <a:t>Kančendženga</a:t>
            </a:r>
            <a:r>
              <a:rPr lang="cs-CZ" dirty="0" smtClean="0"/>
              <a:t> 8586m), </a:t>
            </a:r>
            <a:r>
              <a:rPr lang="cs-CZ" dirty="0" err="1" smtClean="0"/>
              <a:t>Indoganžská</a:t>
            </a:r>
            <a:r>
              <a:rPr lang="cs-CZ" dirty="0" smtClean="0"/>
              <a:t> nížina, </a:t>
            </a:r>
            <a:r>
              <a:rPr lang="cs-CZ" dirty="0" err="1" smtClean="0"/>
              <a:t>Dekánská</a:t>
            </a:r>
            <a:r>
              <a:rPr lang="cs-CZ" dirty="0" smtClean="0"/>
              <a:t> plošina    </a:t>
            </a:r>
          </a:p>
          <a:p>
            <a:r>
              <a:rPr lang="cs-CZ" dirty="0" smtClean="0"/>
              <a:t> Vodstvo: řeky Brahmaputra a Ganga</a:t>
            </a:r>
          </a:p>
          <a:p>
            <a:r>
              <a:rPr lang="cs-CZ" dirty="0" smtClean="0"/>
              <a:t>Podnebí: tropické ( monzunové), v horách chladné                                                   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ZRGF8HVX\MC9003644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268760"/>
            <a:ext cx="1872208" cy="182697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Ekonomika: rozvojový stát s obrovským  nerostným bohatstvím ( uhlí, žel. ruda,…), hlavními průmyslovými obory jsou potravinářský a textilní.</a:t>
            </a:r>
          </a:p>
          <a:p>
            <a:r>
              <a:rPr lang="cs-CZ" dirty="0" smtClean="0"/>
              <a:t>Obyvatelstvo: 2. nejlidnatější stát světa, nejvyšší hustota zalidnění- </a:t>
            </a:r>
            <a:r>
              <a:rPr lang="cs-CZ" dirty="0" err="1" smtClean="0"/>
              <a:t>Indoganžská</a:t>
            </a:r>
            <a:r>
              <a:rPr lang="cs-CZ" dirty="0" smtClean="0"/>
              <a:t> nížina, celkem 18 miliónových měst</a:t>
            </a:r>
          </a:p>
          <a:p>
            <a:r>
              <a:rPr lang="cs-CZ" dirty="0" smtClean="0"/>
              <a:t>Města: Kalkata, </a:t>
            </a:r>
            <a:r>
              <a:rPr lang="cs-CZ" dirty="0" err="1" smtClean="0"/>
              <a:t>Mumbai</a:t>
            </a:r>
            <a:r>
              <a:rPr lang="cs-CZ" dirty="0" smtClean="0"/>
              <a:t>, </a:t>
            </a:r>
            <a:r>
              <a:rPr lang="cs-CZ" dirty="0" err="1" smtClean="0"/>
              <a:t>Mádras</a:t>
            </a:r>
            <a:r>
              <a:rPr lang="cs-CZ" dirty="0" smtClean="0"/>
              <a:t>, </a:t>
            </a:r>
            <a:r>
              <a:rPr lang="cs-CZ" dirty="0" err="1" smtClean="0"/>
              <a:t>Váránásí</a:t>
            </a:r>
            <a:endParaRPr lang="cs-CZ" dirty="0" smtClean="0"/>
          </a:p>
        </p:txBody>
      </p:sp>
      <p:pic>
        <p:nvPicPr>
          <p:cNvPr id="2050" name="Picture 2" descr="C:\Users\Jana\AppData\Local\Microsoft\Windows\Temporary Internet Files\Content.IE5\ZRGF8HVX\MC9004349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437112"/>
            <a:ext cx="1841500" cy="1397000"/>
          </a:xfrm>
          <a:prstGeom prst="rect">
            <a:avLst/>
          </a:prstGeom>
          <a:noFill/>
        </p:spPr>
      </p:pic>
      <p:pic>
        <p:nvPicPr>
          <p:cNvPr id="2051" name="Picture 3" descr="C:\Users\Jana\AppData\Local\Microsoft\Windows\Temporary Internet Files\Content.IE5\6Z7BR86S\MC9001954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4725144"/>
            <a:ext cx="1808683" cy="1653235"/>
          </a:xfrm>
          <a:prstGeom prst="rect">
            <a:avLst/>
          </a:prstGeom>
          <a:noFill/>
        </p:spPr>
      </p:pic>
      <p:pic>
        <p:nvPicPr>
          <p:cNvPr id="2053" name="Picture 5" descr="C:\Users\Jana\AppData\Local\Microsoft\Windows\Temporary Internet Files\Content.IE5\ICVKZ1D7\MC9004353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365104"/>
            <a:ext cx="1844675" cy="18415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Zajímavosti: posvátná řeka Ganga, </a:t>
            </a:r>
            <a:r>
              <a:rPr lang="cs-CZ" dirty="0" err="1" smtClean="0"/>
              <a:t>Tádž</a:t>
            </a:r>
            <a:r>
              <a:rPr lang="cs-CZ" dirty="0" smtClean="0"/>
              <a:t> </a:t>
            </a:r>
            <a:r>
              <a:rPr lang="cs-CZ" dirty="0" err="1" smtClean="0"/>
              <a:t>Mahal</a:t>
            </a:r>
            <a:r>
              <a:rPr lang="cs-CZ" dirty="0" smtClean="0"/>
              <a:t>, hinduismus, vlastní kosmický program, Mahátma </a:t>
            </a:r>
            <a:r>
              <a:rPr lang="cs-CZ" dirty="0" err="1" smtClean="0"/>
              <a:t>Gandí</a:t>
            </a:r>
            <a:r>
              <a:rPr lang="cs-CZ" dirty="0" smtClean="0"/>
              <a:t>, kvalitní čaj, koření, kastovnictví ( dnes oficiálně zakázáno), slon indický ( používá se i na práci)</a:t>
            </a:r>
            <a:endParaRPr lang="cs-CZ" dirty="0"/>
          </a:p>
        </p:txBody>
      </p:sp>
      <p:pic>
        <p:nvPicPr>
          <p:cNvPr id="3074" name="Picture 2" descr="C:\Users\Jana\AppData\Local\Microsoft\Windows\Temporary Internet Files\Content.IE5\ZRGF8HVX\MC9001954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068960"/>
            <a:ext cx="1822399" cy="1805940"/>
          </a:xfrm>
          <a:prstGeom prst="rect">
            <a:avLst/>
          </a:prstGeom>
          <a:noFill/>
        </p:spPr>
      </p:pic>
      <p:pic>
        <p:nvPicPr>
          <p:cNvPr id="3075" name="Picture 3" descr="C:\Users\Jana\AppData\Local\Microsoft\Windows\Temporary Internet Files\Content.IE5\6Z7BR86S\MC9004354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293096"/>
            <a:ext cx="1489075" cy="1854200"/>
          </a:xfrm>
          <a:prstGeom prst="rect">
            <a:avLst/>
          </a:prstGeom>
          <a:noFill/>
        </p:spPr>
      </p:pic>
      <p:pic>
        <p:nvPicPr>
          <p:cNvPr id="3076" name="Picture 4" descr="C:\Users\Jana\AppData\Local\Microsoft\Windows\Temporary Internet Files\Content.IE5\A2JD4J6F\MC900195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2996952"/>
            <a:ext cx="1751076" cy="1813255"/>
          </a:xfrm>
          <a:prstGeom prst="rect">
            <a:avLst/>
          </a:prstGeom>
          <a:noFill/>
        </p:spPr>
      </p:pic>
      <p:pic>
        <p:nvPicPr>
          <p:cNvPr id="3077" name="Picture 5" descr="C:\Users\Jana\AppData\Local\Microsoft\Windows\Temporary Internet Files\Content.IE5\ICVKZ1D7\MC9001954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5229200"/>
            <a:ext cx="1814170" cy="128381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140 tis. km²</a:t>
            </a:r>
          </a:p>
          <a:p>
            <a:r>
              <a:rPr lang="cs-CZ" dirty="0" smtClean="0"/>
              <a:t>22 milionů obyvatel</a:t>
            </a:r>
          </a:p>
          <a:p>
            <a:r>
              <a:rPr lang="cs-CZ" dirty="0" err="1" smtClean="0"/>
              <a:t>Káthmándů</a:t>
            </a:r>
            <a:endParaRPr lang="cs-CZ" dirty="0" smtClean="0"/>
          </a:p>
          <a:p>
            <a:r>
              <a:rPr lang="cs-CZ" dirty="0" smtClean="0"/>
              <a:t>Hymna: </a:t>
            </a:r>
            <a:r>
              <a:rPr lang="cs-CZ" dirty="0" smtClean="0">
                <a:hlinkClick r:id="rId2"/>
              </a:rPr>
              <a:t>http://cs.wikipedia.org/wiki/Nep%C3%A1lsk%C3%A1_hymna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cover dir="r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467600" cy="5649491"/>
          </a:xfrm>
        </p:spPr>
        <p:txBody>
          <a:bodyPr/>
          <a:lstStyle/>
          <a:p>
            <a:r>
              <a:rPr lang="cs-CZ" dirty="0" smtClean="0"/>
              <a:t>Poloha: vnitrozemský stát, severně od Indie a jižně od Číny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Povrch: hornatý stát,nížiny pouze na jihu, pohoří Himálaj ( nejvyšší hora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Mt</a:t>
            </a:r>
            <a:r>
              <a:rPr lang="cs-CZ" dirty="0" smtClean="0"/>
              <a:t>. Everest 8848 m)</a:t>
            </a:r>
          </a:p>
          <a:p>
            <a:endParaRPr lang="cs-CZ" dirty="0" smtClean="0"/>
          </a:p>
        </p:txBody>
      </p:sp>
      <p:pic>
        <p:nvPicPr>
          <p:cNvPr id="4098" name="Picture 2" descr="C:\Users\Jana\AppData\Local\Microsoft\Windows\Temporary Internet Files\Content.IE5\6Z7BR86S\MC9003644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908720"/>
            <a:ext cx="2711382" cy="1621902"/>
          </a:xfrm>
          <a:prstGeom prst="rect">
            <a:avLst/>
          </a:prstGeom>
          <a:noFill/>
        </p:spPr>
      </p:pic>
      <p:pic>
        <p:nvPicPr>
          <p:cNvPr id="4099" name="Picture 3" descr="C:\Users\Jana\AppData\Local\Microsoft\Windows\Temporary Internet Files\Content.IE5\ICVKZ1D7\MC9001955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509120"/>
            <a:ext cx="2831253" cy="164499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7467600" cy="5433467"/>
          </a:xfrm>
        </p:spPr>
        <p:txBody>
          <a:bodyPr/>
          <a:lstStyle/>
          <a:p>
            <a:r>
              <a:rPr lang="cs-CZ" dirty="0" smtClean="0"/>
              <a:t>Zajímavosti: základna horolezeckých výprav do Himálají</a:t>
            </a:r>
          </a:p>
          <a:p>
            <a:r>
              <a:rPr lang="cs-CZ" dirty="0" smtClean="0"/>
              <a:t>Nejvýznamnější horolezci:</a:t>
            </a:r>
          </a:p>
          <a:p>
            <a:pPr>
              <a:buNone/>
            </a:pPr>
            <a:r>
              <a:rPr lang="cs-CZ" dirty="0" smtClean="0"/>
              <a:t>    Edmund </a:t>
            </a:r>
            <a:r>
              <a:rPr lang="cs-CZ" dirty="0" err="1" smtClean="0"/>
              <a:t>Hillary</a:t>
            </a:r>
            <a:r>
              <a:rPr lang="cs-CZ" dirty="0" smtClean="0"/>
              <a:t>- první člověk na </a:t>
            </a:r>
            <a:r>
              <a:rPr lang="cs-CZ" dirty="0" err="1" smtClean="0"/>
              <a:t>Mt</a:t>
            </a:r>
            <a:r>
              <a:rPr lang="cs-CZ" dirty="0" smtClean="0"/>
              <a:t>. Everestu ( 1953)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Reinhold</a:t>
            </a:r>
            <a:r>
              <a:rPr lang="cs-CZ" dirty="0" smtClean="0"/>
              <a:t> </a:t>
            </a:r>
            <a:r>
              <a:rPr lang="cs-CZ" dirty="0" err="1" smtClean="0"/>
              <a:t>Messner</a:t>
            </a:r>
            <a:r>
              <a:rPr lang="cs-CZ" dirty="0" smtClean="0"/>
              <a:t>- první člověk na </a:t>
            </a:r>
            <a:r>
              <a:rPr lang="cs-CZ" dirty="0" err="1" smtClean="0"/>
              <a:t>Mt</a:t>
            </a:r>
            <a:r>
              <a:rPr lang="cs-CZ" dirty="0" smtClean="0"/>
              <a:t>. Everestu, který neměl kyslíkovou bombu, slezl všechny osmitisícovky</a:t>
            </a:r>
            <a:endParaRPr lang="cs-CZ" dirty="0"/>
          </a:p>
        </p:txBody>
      </p:sp>
    </p:spTree>
  </p:cSld>
  <p:clrMapOvr>
    <a:masterClrMapping/>
  </p:clrMapOvr>
  <p:transition spd="slow">
    <p:cover dir="r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Maledivy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0,3 tis. km²</a:t>
            </a:r>
          </a:p>
          <a:p>
            <a:r>
              <a:rPr lang="cs-CZ" dirty="0" smtClean="0"/>
              <a:t>300 tisíc obyvatel</a:t>
            </a:r>
          </a:p>
          <a:p>
            <a:r>
              <a:rPr lang="cs-CZ" dirty="0" smtClean="0"/>
              <a:t>Malé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?v=sqY6mX_5AQE</a:t>
            </a:r>
            <a:r>
              <a:rPr lang="cs-CZ" dirty="0" smtClean="0"/>
              <a:t> 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 descr="C:\Users\Jana\AppData\Local\Microsoft\Windows\Temporary Internet Files\Content.IE5\6Z7BR86S\MC9004076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340768"/>
            <a:ext cx="1649586" cy="37238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467600" cy="5649491"/>
          </a:xfrm>
        </p:spPr>
        <p:txBody>
          <a:bodyPr/>
          <a:lstStyle/>
          <a:p>
            <a:r>
              <a:rPr lang="cs-CZ" dirty="0" smtClean="0"/>
              <a:t>Poloha: ostrovní stát v Indickém oceánu</a:t>
            </a:r>
          </a:p>
          <a:p>
            <a:endParaRPr lang="cs-CZ" dirty="0" smtClean="0"/>
          </a:p>
          <a:p>
            <a:r>
              <a:rPr lang="cs-CZ" dirty="0" smtClean="0"/>
              <a:t>Povrch: plochý</a:t>
            </a:r>
          </a:p>
          <a:p>
            <a:pPr>
              <a:buNone/>
            </a:pPr>
            <a:r>
              <a:rPr lang="cs-CZ" dirty="0" smtClean="0"/>
              <a:t> ( nejvyšší místo- 2 m.</a:t>
            </a:r>
            <a:r>
              <a:rPr lang="cs-CZ" dirty="0" err="1" smtClean="0"/>
              <a:t>n.m</a:t>
            </a:r>
            <a:r>
              <a:rPr lang="cs-CZ" dirty="0" smtClean="0"/>
              <a:t>.), korálové ostrovy ( 1196 ostrovů, asi 200 obydleno)</a:t>
            </a:r>
          </a:p>
        </p:txBody>
      </p:sp>
      <p:pic>
        <p:nvPicPr>
          <p:cNvPr id="6147" name="Picture 3" descr="C:\Users\Jana\AppData\Local\Microsoft\Windows\Temporary Internet Files\Content.IE5\6Z7BR86S\MP9004004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212976"/>
            <a:ext cx="2771551" cy="277155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7467600" cy="5433467"/>
          </a:xfrm>
        </p:spPr>
        <p:txBody>
          <a:bodyPr/>
          <a:lstStyle/>
          <a:p>
            <a:r>
              <a:rPr lang="cs-CZ" dirty="0" smtClean="0"/>
              <a:t>Zajímavosti: turistický ráj, ideální podmínky pro potápění, hydroplány, korálové útesy, vlna tsunami ( 2004), muslimové</a:t>
            </a:r>
            <a:endParaRPr lang="cs-CZ" dirty="0"/>
          </a:p>
        </p:txBody>
      </p:sp>
      <p:pic>
        <p:nvPicPr>
          <p:cNvPr id="7170" name="Picture 2" descr="C:\Users\Jana\AppData\Local\Microsoft\Windows\Temporary Internet Files\Content.IE5\ZRGF8HVX\MC9003886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348880"/>
            <a:ext cx="3537359" cy="1913097"/>
          </a:xfrm>
          <a:prstGeom prst="rect">
            <a:avLst/>
          </a:prstGeom>
          <a:noFill/>
        </p:spPr>
      </p:pic>
      <p:pic>
        <p:nvPicPr>
          <p:cNvPr id="7172" name="Picture 4" descr="C:\Users\Jana\AppData\Local\Microsoft\Windows\Temporary Internet Files\Content.IE5\A2JD4J6F\MP9004074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636912"/>
            <a:ext cx="2081784" cy="3121152"/>
          </a:xfrm>
          <a:prstGeom prst="rect">
            <a:avLst/>
          </a:prstGeom>
          <a:noFill/>
        </p:spPr>
      </p:pic>
      <p:pic>
        <p:nvPicPr>
          <p:cNvPr id="7173" name="Picture 5" descr="C:\Users\Jana\AppData\Local\Microsoft\Windows\Temporary Internet Files\Content.IE5\ICVKZ1D7\MP9002554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4365104"/>
            <a:ext cx="2937520" cy="195345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Jmenuj pojem, který charakterizuje Jižní Asii.</a:t>
            </a:r>
            <a:endParaRPr lang="cs-CZ" dirty="0"/>
          </a:p>
        </p:txBody>
      </p:sp>
    </p:spTree>
  </p:cSld>
  <p:clrMapOvr>
    <a:masterClrMapping/>
  </p:clrMapOvr>
  <p:transition spd="slow">
    <p:cover dir="r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postaví a popořadě říkají pojmy ( např. místopisné názvy,…) týkající se Jižní Asie, limit na odpověď je 5 sekund. Pokud neodpoví, posadí se. Kdo zůstane stát nejdéle, ten získává + za práci v hodině.</a:t>
            </a:r>
            <a:endParaRPr lang="cs-CZ" dirty="0"/>
          </a:p>
        </p:txBody>
      </p:sp>
    </p:spTree>
  </p:cSld>
  <p:clrMapOvr>
    <a:masterClrMapping/>
  </p:clrMapOvr>
  <p:transition spd="slow">
    <p:cover dir="r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i="1" dirty="0" smtClean="0"/>
              <a:t>Školní atlas světa: II.</a:t>
            </a:r>
            <a:r>
              <a:rPr lang="cs-CZ" dirty="0" smtClean="0"/>
              <a:t> 1. </a:t>
            </a:r>
            <a:r>
              <a:rPr lang="cs-CZ" dirty="0" err="1" smtClean="0"/>
              <a:t>vyd</a:t>
            </a:r>
            <a:r>
              <a:rPr lang="cs-CZ" dirty="0" smtClean="0"/>
              <a:t>. Praha: Kartografie, 2004, 175 s. ISBN 80-701-1730-3. </a:t>
            </a:r>
          </a:p>
          <a:p>
            <a:r>
              <a:rPr lang="cs-CZ" dirty="0" smtClean="0"/>
              <a:t>ANDĚL, Jiří a Roman MAREŠ. </a:t>
            </a:r>
            <a:r>
              <a:rPr lang="cs-CZ" i="1" dirty="0" smtClean="0"/>
              <a:t>"Starý svět" Asie a Afrika: encyklopedický přehled zemí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Olomouc: Nakladatelství Olomouc, 1999, 399 s., [7] obr. </a:t>
            </a:r>
            <a:r>
              <a:rPr lang="cs-CZ" dirty="0" err="1" smtClean="0"/>
              <a:t>příl</a:t>
            </a:r>
            <a:r>
              <a:rPr lang="cs-CZ" dirty="0" smtClean="0"/>
              <a:t>. Země světa do kapsy, 2. ISBN 80-718-2085-7. </a:t>
            </a:r>
          </a:p>
          <a:p>
            <a:r>
              <a:rPr lang="cs-CZ" dirty="0" smtClean="0"/>
              <a:t>ANDĚL, Jiří, Jana PEŠTOVÁ a Ladislav SKOKAN. </a:t>
            </a:r>
            <a:r>
              <a:rPr lang="cs-CZ" i="1" dirty="0" smtClean="0"/>
              <a:t>Asie a Evropa: zeměpis pro základní školy a nižší ročníky osmiletých gymnázií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Prospektrum</a:t>
            </a:r>
            <a:r>
              <a:rPr lang="cs-CZ" dirty="0" smtClean="0"/>
              <a:t>, 1997, 111 s. Země světa do kapsy, 2. ISBN 80-854-3167-X. </a:t>
            </a:r>
          </a:p>
          <a:p>
            <a:r>
              <a:rPr lang="cs-CZ" sz="2800" dirty="0" smtClean="0"/>
              <a:t> Obrázky: www: </a:t>
            </a:r>
            <a:r>
              <a:rPr lang="cs-CZ" sz="2800" u="sng" dirty="0" smtClean="0">
                <a:hlinkClick r:id="rId2"/>
              </a:rPr>
              <a:t>http://office.</a:t>
            </a:r>
            <a:r>
              <a:rPr lang="cs-CZ" sz="2800" u="sng" dirty="0" err="1" smtClean="0">
                <a:hlinkClick r:id="rId2"/>
              </a:rPr>
              <a:t>microsoft.com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 spd="slow">
    <p:cover dir="rd"/>
  </p:transition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275</TotalTime>
  <Words>538</Words>
  <Application>Microsoft Office PowerPoint</Application>
  <PresentationFormat>Předvádění na obrazovce (4:3)</PresentationFormat>
  <Paragraphs>93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Technický</vt:lpstr>
      <vt:lpstr>Snímek 1</vt:lpstr>
      <vt:lpstr> Jižní Asie</vt:lpstr>
      <vt:lpstr>Státy</vt:lpstr>
      <vt:lpstr>Indie</vt:lpstr>
      <vt:lpstr>Snímek 5</vt:lpstr>
      <vt:lpstr>Snímek 6</vt:lpstr>
      <vt:lpstr>Snímek 7</vt:lpstr>
      <vt:lpstr>Nepál</vt:lpstr>
      <vt:lpstr>Snímek 9</vt:lpstr>
      <vt:lpstr>Snímek 10</vt:lpstr>
      <vt:lpstr>Maledivy</vt:lpstr>
      <vt:lpstr>Snímek 12</vt:lpstr>
      <vt:lpstr>Snímek 13</vt:lpstr>
      <vt:lpstr> Cvičení</vt:lpstr>
      <vt:lpstr>Návod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Jižní Asie</dc:title>
  <dc:creator>Jana</dc:creator>
  <cp:lastModifiedBy>pc</cp:lastModifiedBy>
  <cp:revision>33</cp:revision>
  <dcterms:created xsi:type="dcterms:W3CDTF">2013-05-11T12:10:17Z</dcterms:created>
  <dcterms:modified xsi:type="dcterms:W3CDTF">2013-06-11T13:15:57Z</dcterms:modified>
</cp:coreProperties>
</file>