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6" r:id="rId3"/>
    <p:sldId id="257" r:id="rId4"/>
    <p:sldId id="258" r:id="rId5"/>
    <p:sldId id="261" r:id="rId6"/>
    <p:sldId id="259" r:id="rId7"/>
    <p:sldId id="260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6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545FC03D-E1A5-4885-BDDE-21EFC8A8E79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23DA884A-3074-4686-937C-FBA6C42D7C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FC03D-E1A5-4885-BDDE-21EFC8A8E79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A884A-3074-4686-937C-FBA6C42D7C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FC03D-E1A5-4885-BDDE-21EFC8A8E79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A884A-3074-4686-937C-FBA6C42D7C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FC03D-E1A5-4885-BDDE-21EFC8A8E79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A884A-3074-4686-937C-FBA6C42D7C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45FC03D-E1A5-4885-BDDE-21EFC8A8E79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3DA884A-3074-4686-937C-FBA6C42D7C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545FC03D-E1A5-4885-BDDE-21EFC8A8E79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23DA884A-3074-4686-937C-FBA6C42D7C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FC03D-E1A5-4885-BDDE-21EFC8A8E79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A884A-3074-4686-937C-FBA6C42D7C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FC03D-E1A5-4885-BDDE-21EFC8A8E79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A884A-3074-4686-937C-FBA6C42D7C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FC03D-E1A5-4885-BDDE-21EFC8A8E79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A884A-3074-4686-937C-FBA6C42D7C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FC03D-E1A5-4885-BDDE-21EFC8A8E79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A884A-3074-4686-937C-FBA6C42D7C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FC03D-E1A5-4885-BDDE-21EFC8A8E79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A884A-3074-4686-937C-FBA6C42D7C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545FC03D-E1A5-4885-BDDE-21EFC8A8E79D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3DA884A-3074-4686-937C-FBA6C42D7CF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xtradovolena.com/15-nejnavstevovanejsich-atrakci-roku-2009/" TargetMode="External"/><Relationship Id="rId2" Type="http://schemas.openxmlformats.org/officeDocument/2006/relationships/hyperlink" Target="http://cs.wikipedia.org/wiki/Speci%C3%A1ln%C3%AD:Zdroje_knih/8024508583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836712"/>
            <a:ext cx="8183880" cy="4608512"/>
          </a:xfrm>
        </p:spPr>
        <p:txBody>
          <a:bodyPr>
            <a:normAutofit fontScale="92500" lnSpcReduction="10000"/>
          </a:bodyPr>
          <a:lstStyle/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endParaRPr lang="cs-CZ" sz="1400" cap="all" dirty="0" smtClean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endParaRPr lang="cs-CZ" sz="1400" cap="all" dirty="0" smtClean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endParaRPr lang="cs-CZ" sz="1400" cap="all" dirty="0" smtClean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endParaRPr lang="cs-CZ" sz="1400" cap="all" dirty="0" smtClean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endParaRPr lang="cs-CZ" sz="1400" cap="all" dirty="0" smtClean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Číslo projektu:</a:t>
            </a:r>
            <a:r>
              <a:rPr lang="cs-CZ" sz="1400" dirty="0" smtClean="0"/>
              <a:t>		                           1.4 OPVK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Autor</a:t>
            </a:r>
            <a:r>
              <a:rPr lang="cs-CZ" sz="1400" cap="all" dirty="0"/>
              <a:t>:	</a:t>
            </a:r>
            <a:r>
              <a:rPr lang="cs-CZ" sz="1400" dirty="0"/>
              <a:t>		</a:t>
            </a:r>
            <a:r>
              <a:rPr lang="cs-CZ" sz="1400" dirty="0" smtClean="0"/>
              <a:t>                           Mgr. Jana </a:t>
            </a:r>
            <a:r>
              <a:rPr lang="cs-CZ" sz="1400" dirty="0" err="1" smtClean="0"/>
              <a:t>Neugebauerová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Název:			</a:t>
            </a:r>
            <a:r>
              <a:rPr lang="cs-CZ" sz="1400" cap="all" dirty="0" smtClean="0"/>
              <a:t>                           VY_32_INOVACE_11_cestovní ruch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Ročník:</a:t>
            </a:r>
            <a:r>
              <a:rPr lang="cs-CZ" sz="1400" dirty="0"/>
              <a:t>		 </a:t>
            </a:r>
            <a:r>
              <a:rPr lang="cs-CZ" sz="1400" dirty="0" smtClean="0"/>
              <a:t>                           8. </a:t>
            </a:r>
            <a:r>
              <a:rPr lang="cs-CZ" sz="1400" dirty="0"/>
              <a:t>ročník ZŠ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Vzdělávací oblast</a:t>
            </a:r>
            <a:r>
              <a:rPr lang="cs-CZ" sz="1400" cap="all" dirty="0" smtClean="0"/>
              <a:t>:</a:t>
            </a:r>
            <a:r>
              <a:rPr lang="cs-CZ" sz="1400" dirty="0"/>
              <a:t> </a:t>
            </a:r>
            <a:r>
              <a:rPr lang="cs-CZ" sz="1400" dirty="0" smtClean="0"/>
              <a:t>                                            Člověk </a:t>
            </a:r>
            <a:r>
              <a:rPr lang="cs-CZ" sz="1400" dirty="0"/>
              <a:t>a </a:t>
            </a:r>
            <a:r>
              <a:rPr lang="cs-CZ" sz="1400" dirty="0" smtClean="0"/>
              <a:t>příroda 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Vzdělávací obor:</a:t>
            </a:r>
            <a:r>
              <a:rPr lang="cs-CZ" sz="1400" dirty="0"/>
              <a:t>		 </a:t>
            </a:r>
            <a:r>
              <a:rPr lang="cs-CZ" sz="1400" dirty="0" smtClean="0"/>
              <a:t>    Zeměpis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Tematický okruh:</a:t>
            </a:r>
            <a:r>
              <a:rPr lang="cs-CZ" sz="1400" dirty="0"/>
              <a:t>		</a:t>
            </a:r>
            <a:r>
              <a:rPr lang="cs-CZ" sz="1400" dirty="0" smtClean="0"/>
              <a:t>     Politický zeměpis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Téma</a:t>
            </a:r>
            <a:r>
              <a:rPr lang="cs-CZ" sz="1400" cap="all" dirty="0" smtClean="0"/>
              <a:t>:</a:t>
            </a:r>
            <a:r>
              <a:rPr lang="cs-CZ" sz="1400" cap="all" dirty="0"/>
              <a:t>	</a:t>
            </a:r>
            <a:r>
              <a:rPr lang="cs-CZ" sz="1400" dirty="0"/>
              <a:t>		</a:t>
            </a:r>
            <a:r>
              <a:rPr lang="cs-CZ" sz="1400" dirty="0" smtClean="0"/>
              <a:t>                            Cestovní ruch- všeobecný přehled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Klíčová  slova:</a:t>
            </a:r>
            <a:r>
              <a:rPr lang="cs-CZ" sz="1400" cap="all" dirty="0"/>
              <a:t>	</a:t>
            </a:r>
            <a:r>
              <a:rPr lang="cs-CZ" sz="1400" dirty="0"/>
              <a:t>	</a:t>
            </a:r>
            <a:r>
              <a:rPr lang="cs-CZ" sz="1400" dirty="0" smtClean="0"/>
              <a:t>                            Cestovní ruch, turismus, turistické cíle, památky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Vytvořeno</a:t>
            </a:r>
            <a:r>
              <a:rPr lang="cs-CZ" sz="1400" cap="all" dirty="0"/>
              <a:t>:</a:t>
            </a:r>
            <a:r>
              <a:rPr lang="cs-CZ" sz="1400" dirty="0"/>
              <a:t> 		</a:t>
            </a:r>
            <a:r>
              <a:rPr lang="cs-CZ" sz="1400" dirty="0" smtClean="0"/>
              <a:t>                            14.1. 2013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1400" dirty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Anotace:</a:t>
            </a:r>
            <a:r>
              <a:rPr lang="cs-CZ" sz="1400" dirty="0" smtClean="0"/>
              <a:t>		                        Prezentace slouží jako výklad k tématu cestovní ruch. Žáci 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                                                                                      se seznamují s pojmem cestovní ruch, jeho odvětvími ,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                                                                                      turistickými cíli. Prezentace je prokládána  obrázky a 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                                                                                      úkoly, které jsou vhodnou motivací k tématu</a:t>
            </a:r>
            <a:r>
              <a:rPr lang="cs-CZ" sz="1400" smtClean="0"/>
              <a:t>. </a:t>
            </a:r>
            <a:endParaRPr lang="cs-CZ" sz="1400" dirty="0"/>
          </a:p>
        </p:txBody>
      </p:sp>
      <p:pic>
        <p:nvPicPr>
          <p:cNvPr id="512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5805264"/>
            <a:ext cx="8280400" cy="1052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Nadpis 5"/>
          <p:cNvGrpSpPr>
            <a:grpSpLocks noGrp="1"/>
          </p:cNvGrpSpPr>
          <p:nvPr>
            <p:ph type="title"/>
          </p:nvPr>
        </p:nvGrpSpPr>
        <p:grpSpPr>
          <a:xfrm>
            <a:off x="467544" y="620687"/>
            <a:ext cx="8067798" cy="1263618"/>
            <a:chOff x="3223978" y="1784388"/>
            <a:chExt cx="7229993" cy="1117798"/>
          </a:xfrm>
        </p:grpSpPr>
        <p:sp>
          <p:nvSpPr>
            <p:cNvPr id="8" name="Rectangle 5"/>
            <p:cNvSpPr>
              <a:spLocks noChangeArrowheads="1"/>
            </p:cNvSpPr>
            <p:nvPr/>
          </p:nvSpPr>
          <p:spPr bwMode="auto">
            <a:xfrm>
              <a:off x="3223978" y="1784388"/>
              <a:ext cx="7229993" cy="1107996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/>
              <a:r>
                <a:rPr lang="cs-CZ" dirty="0"/>
                <a:t>                                     </a:t>
              </a:r>
              <a:r>
                <a:rPr lang="cs-CZ" sz="1600" b="1" dirty="0"/>
                <a:t>Základní  škola a mateřská škola </a:t>
              </a:r>
              <a:r>
                <a:rPr lang="cs-CZ" sz="1600" b="1" dirty="0" err="1"/>
                <a:t>J.A.Komenského</a:t>
              </a:r>
              <a:endParaRPr lang="cs-CZ" sz="1600" dirty="0"/>
            </a:p>
            <a:p>
              <a:pPr algn="ctr"/>
              <a:r>
                <a:rPr lang="cs-CZ" sz="1600" b="1" dirty="0"/>
                <a:t>                                                          v Novém  </a:t>
              </a:r>
              <a:r>
                <a:rPr lang="cs-CZ" sz="1600" b="1" dirty="0" err="1"/>
                <a:t>Strašecí</a:t>
              </a:r>
              <a:r>
                <a:rPr lang="cs-CZ" sz="1600" dirty="0"/>
                <a:t>                     </a:t>
              </a:r>
            </a:p>
            <a:p>
              <a:pPr algn="ctr"/>
              <a:r>
                <a:rPr lang="cs-CZ" sz="1600" dirty="0"/>
                <a:t>                                                  Komenského nám. 209, 271 01 Nové </a:t>
              </a:r>
              <a:r>
                <a:rPr lang="cs-CZ" sz="1600" dirty="0" err="1"/>
                <a:t>Strašecí</a:t>
              </a:r>
              <a:endParaRPr lang="cs-CZ" sz="1600" dirty="0"/>
            </a:p>
            <a:p>
              <a:pPr algn="ctr"/>
              <a:r>
                <a:rPr lang="cs-CZ" sz="1600" dirty="0" smtClean="0"/>
                <a:t>                                                tel. 311 240 401, 311 240 400, email: </a:t>
              </a:r>
              <a:r>
                <a:rPr lang="cs-CZ" sz="1600" dirty="0" err="1" smtClean="0"/>
                <a:t>zsnovstra</a:t>
              </a:r>
              <a:r>
                <a:rPr lang="cs-CZ" sz="1600" dirty="0" smtClean="0"/>
                <a:t>@email.</a:t>
              </a:r>
              <a:r>
                <a:rPr lang="cs-CZ" sz="1600" dirty="0" err="1" smtClean="0"/>
                <a:t>cz</a:t>
              </a:r>
              <a:r>
                <a:rPr lang="cs-CZ" sz="1600" dirty="0" smtClean="0"/>
                <a:t> </a:t>
              </a:r>
              <a:endParaRPr lang="cs-CZ" sz="1600" dirty="0"/>
            </a:p>
          </p:txBody>
        </p:sp>
        <p:pic>
          <p:nvPicPr>
            <p:cNvPr id="7" name="Picture 4" descr="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288508" y="1848086"/>
              <a:ext cx="1766887" cy="10541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Cestovní ruch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Všeobecný přehled, opakování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r>
              <a:rPr lang="cs-CZ" dirty="0" smtClean="0"/>
              <a:t> turismus</a:t>
            </a:r>
          </a:p>
          <a:p>
            <a:r>
              <a:rPr lang="cs-CZ" dirty="0" smtClean="0"/>
              <a:t> terciérní sektor (patří do služeb)</a:t>
            </a:r>
          </a:p>
          <a:p>
            <a:r>
              <a:rPr lang="cs-CZ" dirty="0" smtClean="0"/>
              <a:t> tvoří významnou součást příjmů státu</a:t>
            </a:r>
          </a:p>
          <a:p>
            <a:r>
              <a:rPr lang="cs-CZ" dirty="0" smtClean="0"/>
              <a:t> nejvyšší ruch je v létě (v horských státech v zimě)</a:t>
            </a:r>
          </a:p>
          <a:p>
            <a:r>
              <a:rPr lang="cs-CZ" dirty="0" smtClean="0"/>
              <a:t> počet turistů ovlivňují přírodní podmínky, ubytovací kapacity, kvalita dopravy, historické památky, kulturní akce, ekonomické podmínky ( v období </a:t>
            </a:r>
            <a:r>
              <a:rPr lang="cs-CZ" dirty="0" err="1" smtClean="0"/>
              <a:t>hosp</a:t>
            </a:r>
            <a:r>
              <a:rPr lang="cs-CZ" dirty="0" smtClean="0"/>
              <a:t>. krize se turismus snižuje), politická situace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r>
              <a:rPr lang="cs-CZ" dirty="0" smtClean="0"/>
              <a:t> cestovní ruch můžeme rozdělit na mezinárodní a vnitrostátní </a:t>
            </a:r>
          </a:p>
          <a:p>
            <a:r>
              <a:rPr lang="cs-CZ" dirty="0" smtClean="0"/>
              <a:t> turisté cestují buď individuálně nebo skupinově, většina českých turistů využívá služeb cestovních kanceláří </a:t>
            </a:r>
          </a:p>
          <a:p>
            <a:r>
              <a:rPr lang="cs-CZ" dirty="0" smtClean="0"/>
              <a:t> turisté můžou volit mezi aktivní (poznávací) a pasivní (pobytovou) rekreací</a:t>
            </a:r>
          </a:p>
          <a:p>
            <a:endParaRPr lang="cs-CZ" dirty="0" smtClean="0"/>
          </a:p>
          <a:p>
            <a:r>
              <a:rPr lang="cs-CZ" dirty="0" smtClean="0"/>
              <a:t>Úkol: Najdi alespoň 5 českých cestovních kanceláří.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Nejnavštěvovanější místa světa (2009)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1628800"/>
          <a:ext cx="7787208" cy="48965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6336"/>
                <a:gridCol w="6030872"/>
              </a:tblGrid>
              <a:tr h="423516">
                <a:tc>
                  <a:txBody>
                    <a:bodyPr/>
                    <a:lstStyle/>
                    <a:p>
                      <a:r>
                        <a:rPr lang="cs-CZ" dirty="0" smtClean="0"/>
                        <a:t>pořadí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stát</a:t>
                      </a:r>
                      <a:endParaRPr lang="cs-CZ" dirty="0"/>
                    </a:p>
                  </a:txBody>
                  <a:tcPr/>
                </a:tc>
              </a:tr>
              <a:tr h="423516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1" dirty="0" smtClean="0"/>
                        <a:t> Times Square, New York, USA</a:t>
                      </a:r>
                      <a:endParaRPr lang="cs-CZ" sz="1600" dirty="0"/>
                    </a:p>
                  </a:txBody>
                  <a:tcPr/>
                </a:tc>
              </a:tr>
              <a:tr h="423516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1" dirty="0" smtClean="0"/>
                        <a:t>National Mall, Memorial Parks, Washington, D.C., USA</a:t>
                      </a:r>
                      <a:endParaRPr lang="cs-CZ" sz="1600" dirty="0"/>
                    </a:p>
                  </a:txBody>
                  <a:tcPr/>
                </a:tc>
              </a:tr>
              <a:tr h="423516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sz="1600" b="1" dirty="0" smtClean="0"/>
                        <a:t>Disneyland Florida, jezero Buena Vista, Florida, USA</a:t>
                      </a:r>
                      <a:endParaRPr lang="cs-CZ" sz="1600" dirty="0"/>
                    </a:p>
                  </a:txBody>
                  <a:tcPr/>
                </a:tc>
              </a:tr>
              <a:tr h="423516"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err="1" smtClean="0"/>
                        <a:t>Trafalgar</a:t>
                      </a:r>
                      <a:r>
                        <a:rPr lang="cs-CZ" sz="1600" b="1" dirty="0" smtClean="0"/>
                        <a:t> Square, Londýn, Anglie</a:t>
                      </a:r>
                      <a:endParaRPr lang="cs-CZ" sz="1600" dirty="0"/>
                    </a:p>
                  </a:txBody>
                  <a:tcPr/>
                </a:tc>
              </a:tr>
              <a:tr h="423516"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Disneyland </a:t>
                      </a:r>
                      <a:r>
                        <a:rPr lang="cs-CZ" sz="1600" b="1" dirty="0" err="1" smtClean="0"/>
                        <a:t>Anaheim</a:t>
                      </a:r>
                      <a:r>
                        <a:rPr lang="cs-CZ" sz="1600" b="1" dirty="0" smtClean="0"/>
                        <a:t>, </a:t>
                      </a:r>
                      <a:r>
                        <a:rPr lang="cs-CZ" sz="1600" b="1" dirty="0" err="1" smtClean="0"/>
                        <a:t>Anaheim</a:t>
                      </a:r>
                      <a:r>
                        <a:rPr lang="cs-CZ" sz="1600" b="1" dirty="0" smtClean="0"/>
                        <a:t>, Kalifornie</a:t>
                      </a:r>
                      <a:endParaRPr lang="cs-CZ" sz="1600" dirty="0"/>
                    </a:p>
                  </a:txBody>
                  <a:tcPr/>
                </a:tc>
              </a:tr>
              <a:tr h="423516"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1" dirty="0" err="1" smtClean="0"/>
                        <a:t>Niagárské</a:t>
                      </a:r>
                      <a:r>
                        <a:rPr lang="en-US" sz="1600" b="1" dirty="0" smtClean="0"/>
                        <a:t> </a:t>
                      </a:r>
                      <a:r>
                        <a:rPr lang="en-US" sz="1600" b="1" dirty="0" err="1" smtClean="0"/>
                        <a:t>vodopády</a:t>
                      </a:r>
                      <a:r>
                        <a:rPr lang="en-US" sz="1600" b="1" dirty="0" smtClean="0"/>
                        <a:t>, New York a Ontario</a:t>
                      </a:r>
                      <a:endParaRPr lang="cs-CZ" sz="1600" dirty="0"/>
                    </a:p>
                  </a:txBody>
                  <a:tcPr/>
                </a:tc>
              </a:tr>
              <a:tr h="661382"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1" dirty="0" smtClean="0"/>
                        <a:t>Fisherman’s Wharf/Golden Gate National Recreation Area, San Francisco, </a:t>
                      </a:r>
                      <a:r>
                        <a:rPr lang="en-US" sz="1600" b="1" dirty="0" err="1" smtClean="0"/>
                        <a:t>Kalifornie</a:t>
                      </a:r>
                      <a:endParaRPr lang="cs-CZ" sz="1600" dirty="0"/>
                    </a:p>
                  </a:txBody>
                  <a:tcPr/>
                </a:tc>
              </a:tr>
              <a:tr h="423516"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err="1" smtClean="0"/>
                        <a:t>Tokyo</a:t>
                      </a:r>
                      <a:r>
                        <a:rPr lang="cs-CZ" sz="1600" b="1" dirty="0" smtClean="0"/>
                        <a:t> Disneyland, </a:t>
                      </a:r>
                      <a:r>
                        <a:rPr lang="cs-CZ" sz="1600" b="1" dirty="0" err="1" smtClean="0"/>
                        <a:t>Tokyo</a:t>
                      </a:r>
                      <a:r>
                        <a:rPr lang="cs-CZ" sz="1600" b="1" dirty="0" smtClean="0"/>
                        <a:t>, Japonsko</a:t>
                      </a:r>
                      <a:endParaRPr lang="cs-CZ" sz="1600" dirty="0"/>
                    </a:p>
                  </a:txBody>
                  <a:tcPr/>
                </a:tc>
              </a:tr>
              <a:tr h="423516"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fr-FR" sz="1600" b="1" dirty="0" smtClean="0"/>
                        <a:t>Notre Dame de Paris, Paříž, Francie</a:t>
                      </a:r>
                      <a:endParaRPr lang="cs-CZ" sz="1600" dirty="0"/>
                    </a:p>
                  </a:txBody>
                  <a:tcPr/>
                </a:tc>
              </a:tr>
              <a:tr h="423516"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Disneyland Paříž, </a:t>
                      </a:r>
                      <a:r>
                        <a:rPr lang="cs-CZ" sz="1600" b="1" dirty="0" err="1" smtClean="0"/>
                        <a:t>Marne</a:t>
                      </a:r>
                      <a:r>
                        <a:rPr lang="cs-CZ" sz="1600" b="1" dirty="0" smtClean="0"/>
                        <a:t>-La-</a:t>
                      </a:r>
                      <a:r>
                        <a:rPr lang="cs-CZ" sz="1600" b="1" dirty="0" err="1" smtClean="0"/>
                        <a:t>Vallee</a:t>
                      </a:r>
                      <a:r>
                        <a:rPr lang="cs-CZ" sz="1600" b="1" dirty="0" smtClean="0"/>
                        <a:t>, Francie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Turistické cíle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kulturní památky</a:t>
            </a:r>
          </a:p>
          <a:p>
            <a:r>
              <a:rPr lang="cs-CZ" dirty="0" smtClean="0"/>
              <a:t> přírodní památky</a:t>
            </a:r>
          </a:p>
          <a:p>
            <a:r>
              <a:rPr lang="cs-CZ" dirty="0" smtClean="0"/>
              <a:t> rekreace u moře</a:t>
            </a:r>
          </a:p>
          <a:p>
            <a:r>
              <a:rPr lang="cs-CZ" dirty="0" smtClean="0"/>
              <a:t> lyžování</a:t>
            </a:r>
          </a:p>
          <a:p>
            <a:r>
              <a:rPr lang="cs-CZ" dirty="0" smtClean="0"/>
              <a:t> lázně</a:t>
            </a:r>
          </a:p>
          <a:p>
            <a:r>
              <a:rPr lang="cs-CZ" dirty="0" smtClean="0"/>
              <a:t> sportovní rekreace a akce (např. olympiády, mistrovství)</a:t>
            </a:r>
          </a:p>
          <a:p>
            <a:r>
              <a:rPr lang="cs-CZ" dirty="0" smtClean="0"/>
              <a:t> náboženské cíle, kulturní akce a zábavní cíle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Kulturní památky- k obrázkům doplň stát</a:t>
            </a:r>
            <a:endParaRPr lang="cs-CZ" dirty="0"/>
          </a:p>
        </p:txBody>
      </p:sp>
      <p:pic>
        <p:nvPicPr>
          <p:cNvPr id="1026" name="Picture 2" descr="C:\Users\Jana\AppData\Local\Microsoft\Windows\Temporary Internet Files\Content.IE5\ICVKZ1D7\MP900403207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628800"/>
            <a:ext cx="1681007" cy="2520280"/>
          </a:xfrm>
          <a:prstGeom prst="rect">
            <a:avLst/>
          </a:prstGeom>
          <a:noFill/>
        </p:spPr>
      </p:pic>
      <p:pic>
        <p:nvPicPr>
          <p:cNvPr id="1027" name="Picture 3" descr="C:\Users\Jana\AppData\Local\Microsoft\Windows\Temporary Internet Files\Content.IE5\A2JD4J6F\MP90042552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437112"/>
            <a:ext cx="2803744" cy="1826815"/>
          </a:xfrm>
          <a:prstGeom prst="rect">
            <a:avLst/>
          </a:prstGeom>
          <a:noFill/>
        </p:spPr>
      </p:pic>
      <p:pic>
        <p:nvPicPr>
          <p:cNvPr id="1028" name="Picture 4" descr="C:\Users\Jana\AppData\Local\Microsoft\Windows\Temporary Internet Files\Content.IE5\6Z7BR86S\MP90040075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1268760"/>
            <a:ext cx="2031009" cy="2880320"/>
          </a:xfrm>
          <a:prstGeom prst="rect">
            <a:avLst/>
          </a:prstGeom>
          <a:noFill/>
        </p:spPr>
      </p:pic>
      <p:pic>
        <p:nvPicPr>
          <p:cNvPr id="1029" name="Picture 5" descr="C:\Users\Jana\AppData\Local\Microsoft\Windows\Temporary Internet Files\Content.IE5\ICVKZ1D7\MP90040381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800" y="1412776"/>
            <a:ext cx="3240360" cy="2159396"/>
          </a:xfrm>
          <a:prstGeom prst="rect">
            <a:avLst/>
          </a:prstGeom>
          <a:noFill/>
        </p:spPr>
      </p:pic>
      <p:pic>
        <p:nvPicPr>
          <p:cNvPr id="1031" name="Picture 7" descr="C:\Users\Jana\AppData\Local\Microsoft\Windows\Temporary Internet Files\Content.IE5\6Z7BR86S\MP90040330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48264" y="4175290"/>
            <a:ext cx="1965368" cy="2457309"/>
          </a:xfrm>
          <a:prstGeom prst="rect">
            <a:avLst/>
          </a:prstGeom>
          <a:noFill/>
        </p:spPr>
      </p:pic>
      <p:pic>
        <p:nvPicPr>
          <p:cNvPr id="1032" name="Picture 8" descr="C:\Users\Jana\AppData\Local\Microsoft\Windows\Temporary Internet Files\Content.IE5\ICVKZ1D7\MP90040146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31840" y="4365104"/>
            <a:ext cx="3457735" cy="230425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066800"/>
          </a:xfrm>
        </p:spPr>
        <p:txBody>
          <a:bodyPr/>
          <a:lstStyle/>
          <a:p>
            <a:r>
              <a:rPr lang="cs-CZ" dirty="0" smtClean="0"/>
              <a:t>Přírodní památky</a:t>
            </a:r>
            <a:endParaRPr lang="cs-CZ" dirty="0"/>
          </a:p>
        </p:txBody>
      </p:sp>
      <p:pic>
        <p:nvPicPr>
          <p:cNvPr id="2062" name="Picture 14" descr="C:\Users\Jana\AppData\Local\Microsoft\Windows\Temporary Internet Files\Content.IE5\6Z7BR86S\MP900423052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6270160" y="4797152"/>
            <a:ext cx="2589080" cy="1707175"/>
          </a:xfrm>
          <a:prstGeom prst="rect">
            <a:avLst/>
          </a:prstGeom>
          <a:noFill/>
        </p:spPr>
      </p:pic>
      <p:pic>
        <p:nvPicPr>
          <p:cNvPr id="2053" name="Picture 5" descr="C:\Users\Jana\AppData\Local\Microsoft\Windows\Temporary Internet Files\Content.IE5\A2JD4J6F\MP90044225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3" y="1628800"/>
            <a:ext cx="2088231" cy="2860735"/>
          </a:xfrm>
          <a:prstGeom prst="rect">
            <a:avLst/>
          </a:prstGeom>
          <a:noFill/>
        </p:spPr>
      </p:pic>
      <p:pic>
        <p:nvPicPr>
          <p:cNvPr id="2054" name="Picture 6" descr="C:\Users\Jana\AppData\Local\Microsoft\Windows\Temporary Internet Files\Content.IE5\A2JD4J6F\MP90044251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1700808"/>
            <a:ext cx="2699792" cy="1809435"/>
          </a:xfrm>
          <a:prstGeom prst="rect">
            <a:avLst/>
          </a:prstGeom>
          <a:noFill/>
        </p:spPr>
      </p:pic>
      <p:pic>
        <p:nvPicPr>
          <p:cNvPr id="2060" name="Picture 12" descr="C:\Users\Jana\AppData\Local\Microsoft\Windows\Temporary Internet Files\Content.IE5\A2JD4J6F\MP90040333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4725144"/>
            <a:ext cx="2814816" cy="1875811"/>
          </a:xfrm>
          <a:prstGeom prst="rect">
            <a:avLst/>
          </a:prstGeom>
          <a:noFill/>
        </p:spPr>
      </p:pic>
      <p:pic>
        <p:nvPicPr>
          <p:cNvPr id="2061" name="Picture 13" descr="C:\Users\Jana\AppData\Local\Microsoft\Windows\Temporary Internet Files\Content.IE5\A2JD4J6F\MP90040332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4005064"/>
            <a:ext cx="2520280" cy="2520280"/>
          </a:xfrm>
          <a:prstGeom prst="rect">
            <a:avLst/>
          </a:prstGeom>
          <a:noFill/>
        </p:spPr>
      </p:pic>
      <p:pic>
        <p:nvPicPr>
          <p:cNvPr id="2063" name="Picture 15" descr="C:\Users\Jana\AppData\Local\Microsoft\Windows\Temporary Internet Files\Content.IE5\ICVKZ1D7\MP90042313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00192" y="1628800"/>
            <a:ext cx="2592288" cy="2615274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539552" y="162880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USA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635896" y="40050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Francie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987824" y="170080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Island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39552" y="472514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Austrálie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6372200" y="393305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Borneo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516216" y="5949280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n>
                  <a:solidFill>
                    <a:schemeClr val="tx1"/>
                  </a:solidFill>
                </a:ln>
              </a:rPr>
              <a:t>Havajské ostrovy</a:t>
            </a:r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Rekreace u moře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nejoblíbenější oblasti: Středozemní moře, Mexický záliv, Karibské moře, Rudé moře, Tichý oceán ( Havajské o.), Indický oceán</a:t>
            </a:r>
          </a:p>
          <a:p>
            <a:pPr>
              <a:buNone/>
            </a:pPr>
            <a:r>
              <a:rPr lang="cs-CZ" dirty="0" smtClean="0"/>
              <a:t>    ( </a:t>
            </a:r>
            <a:r>
              <a:rPr lang="cs-CZ" dirty="0" err="1" smtClean="0"/>
              <a:t>Seychelly</a:t>
            </a:r>
            <a:r>
              <a:rPr lang="cs-CZ" dirty="0" smtClean="0"/>
              <a:t>, Mauricius, Maledivy)</a:t>
            </a:r>
            <a:endParaRPr lang="cs-CZ" dirty="0"/>
          </a:p>
        </p:txBody>
      </p:sp>
      <p:pic>
        <p:nvPicPr>
          <p:cNvPr id="3074" name="Picture 2" descr="C:\Users\Jana\AppData\Local\Microsoft\Windows\Temporary Internet Files\Content.IE5\ZRGF8HVX\MP90017744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4149080"/>
            <a:ext cx="3657600" cy="2401824"/>
          </a:xfrm>
          <a:prstGeom prst="rect">
            <a:avLst/>
          </a:prstGeom>
          <a:noFill/>
        </p:spPr>
      </p:pic>
      <p:pic>
        <p:nvPicPr>
          <p:cNvPr id="3075" name="Picture 3" descr="C:\Users\Jana\AppData\Local\Microsoft\Windows\Temporary Internet Files\Content.IE5\ICVKZ1D7\MP90042665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3212976"/>
            <a:ext cx="2191057" cy="328498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Lyžování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nejoblíbenější oblasti: Rakousko, Itálie, Francie, Švýcarsko, Slovinsko, Norsko, Švédsko, USA, Kanada</a:t>
            </a:r>
            <a:endParaRPr lang="cs-CZ" dirty="0"/>
          </a:p>
        </p:txBody>
      </p:sp>
      <p:pic>
        <p:nvPicPr>
          <p:cNvPr id="4098" name="Picture 2" descr="C:\Users\Jana\AppData\Local\Microsoft\Windows\Temporary Internet Files\Content.IE5\6Z7BR86S\MP9004229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3140968"/>
            <a:ext cx="4932040" cy="325591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Lázně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nejoblíbenější oblasti: Česká republika, Slovensko, Maďarsko, Thajsko, Indonésie, Tichomořské ostrovy </a:t>
            </a:r>
          </a:p>
          <a:p>
            <a:pPr>
              <a:buNone/>
            </a:pPr>
            <a:r>
              <a:rPr lang="cs-CZ" dirty="0" smtClean="0"/>
              <a:t>    </a:t>
            </a:r>
          </a:p>
        </p:txBody>
      </p:sp>
      <p:pic>
        <p:nvPicPr>
          <p:cNvPr id="5122" name="Picture 2" descr="C:\Users\Jana\AppData\Local\Microsoft\Windows\Temporary Internet Files\Content.IE5\ICVKZ1D7\MP90043111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3356992"/>
            <a:ext cx="3501008" cy="35010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/>
              <a:t>Sportovní rekreace a akce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801720"/>
          </a:xfrm>
        </p:spPr>
        <p:txBody>
          <a:bodyPr/>
          <a:lstStyle/>
          <a:p>
            <a:r>
              <a:rPr lang="cs-CZ" dirty="0" smtClean="0"/>
              <a:t> např. vysokohorská turistika,horolezectví, cyklistika, vodní sporty</a:t>
            </a:r>
          </a:p>
          <a:p>
            <a:r>
              <a:rPr lang="cs-CZ" dirty="0" smtClean="0"/>
              <a:t> Olympijské hry, mistrovství světa, Evropy</a:t>
            </a:r>
            <a:endParaRPr lang="cs-CZ" dirty="0"/>
          </a:p>
        </p:txBody>
      </p:sp>
      <p:pic>
        <p:nvPicPr>
          <p:cNvPr id="6146" name="Picture 2" descr="C:\Users\Jana\AppData\Local\Microsoft\Windows\Temporary Internet Files\Content.IE5\ICVKZ1D7\MP90043060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3401616"/>
            <a:ext cx="3240360" cy="3240360"/>
          </a:xfrm>
          <a:prstGeom prst="rect">
            <a:avLst/>
          </a:prstGeom>
          <a:noFill/>
        </p:spPr>
      </p:pic>
      <p:pic>
        <p:nvPicPr>
          <p:cNvPr id="6147" name="Picture 3" descr="C:\Users\Jana\AppData\Local\Microsoft\Windows\Temporary Internet Files\Content.IE5\ZRGF8HVX\MP90043071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717032"/>
            <a:ext cx="3635896" cy="244854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Náboženské cíle, kulturní akce a zábavní cíle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nejnavštěvovanější náboženské oblasti: Mekka, Medina, řeka Ganga, Jeruzalém, Betlém, Vatikán, Lurdy, Santiago de </a:t>
            </a:r>
            <a:r>
              <a:rPr lang="cs-CZ" dirty="0" err="1" smtClean="0"/>
              <a:t>Compostela</a:t>
            </a:r>
            <a:r>
              <a:rPr lang="cs-CZ" dirty="0" smtClean="0"/>
              <a:t>, chrám </a:t>
            </a:r>
            <a:r>
              <a:rPr lang="cs-CZ" dirty="0" err="1" smtClean="0"/>
              <a:t>Angkor</a:t>
            </a:r>
            <a:endParaRPr lang="cs-CZ" dirty="0" smtClean="0"/>
          </a:p>
          <a:p>
            <a:r>
              <a:rPr lang="cs-CZ" dirty="0" smtClean="0"/>
              <a:t> nejnavštěvovanější kulturní akce: karneval v Rio de </a:t>
            </a:r>
            <a:r>
              <a:rPr lang="cs-CZ" dirty="0" err="1" smtClean="0"/>
              <a:t>Janeiru</a:t>
            </a:r>
            <a:r>
              <a:rPr lang="cs-CZ" dirty="0" smtClean="0"/>
              <a:t>, Love </a:t>
            </a:r>
            <a:r>
              <a:rPr lang="cs-CZ" dirty="0" err="1" smtClean="0"/>
              <a:t>Parade</a:t>
            </a:r>
            <a:r>
              <a:rPr lang="cs-CZ" dirty="0" smtClean="0"/>
              <a:t> (Německo), korida (Španělsko), ples ve vídeňské opeře</a:t>
            </a:r>
          </a:p>
          <a:p>
            <a:r>
              <a:rPr lang="cs-CZ" dirty="0" smtClean="0"/>
              <a:t> zábavní cíle: Disneyland (USA, Francie), </a:t>
            </a:r>
            <a:r>
              <a:rPr lang="cs-CZ" dirty="0" err="1" smtClean="0"/>
              <a:t>Tivoli</a:t>
            </a:r>
            <a:r>
              <a:rPr lang="cs-CZ" dirty="0" smtClean="0"/>
              <a:t> (Kodaň), </a:t>
            </a:r>
            <a:r>
              <a:rPr lang="cs-CZ" dirty="0" err="1" smtClean="0"/>
              <a:t>Prater</a:t>
            </a:r>
            <a:r>
              <a:rPr lang="cs-CZ" dirty="0" smtClean="0"/>
              <a:t> (Vídeň), </a:t>
            </a:r>
            <a:r>
              <a:rPr lang="cs-CZ" dirty="0" err="1" smtClean="0"/>
              <a:t>Legoland</a:t>
            </a:r>
            <a:r>
              <a:rPr lang="cs-CZ" dirty="0" smtClean="0"/>
              <a:t> (Německo, Dánsko)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Řešení: Kulturní památky- k obrázkům doplň stát</a:t>
            </a:r>
            <a:endParaRPr lang="cs-CZ" dirty="0"/>
          </a:p>
        </p:txBody>
      </p:sp>
      <p:pic>
        <p:nvPicPr>
          <p:cNvPr id="1026" name="Picture 2" descr="C:\Users\Jana\AppData\Local\Microsoft\Windows\Temporary Internet Files\Content.IE5\ICVKZ1D7\MP900403207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700808"/>
            <a:ext cx="1681007" cy="2520280"/>
          </a:xfrm>
          <a:prstGeom prst="rect">
            <a:avLst/>
          </a:prstGeom>
          <a:noFill/>
        </p:spPr>
      </p:pic>
      <p:pic>
        <p:nvPicPr>
          <p:cNvPr id="1027" name="Picture 3" descr="C:\Users\Jana\AppData\Local\Microsoft\Windows\Temporary Internet Files\Content.IE5\A2JD4J6F\MP90042552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437112"/>
            <a:ext cx="2803744" cy="1826815"/>
          </a:xfrm>
          <a:prstGeom prst="rect">
            <a:avLst/>
          </a:prstGeom>
          <a:noFill/>
        </p:spPr>
      </p:pic>
      <p:pic>
        <p:nvPicPr>
          <p:cNvPr id="1028" name="Picture 4" descr="C:\Users\Jana\AppData\Local\Microsoft\Windows\Temporary Internet Files\Content.IE5\6Z7BR86S\MP90040075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1268760"/>
            <a:ext cx="2031009" cy="2880320"/>
          </a:xfrm>
          <a:prstGeom prst="rect">
            <a:avLst/>
          </a:prstGeom>
          <a:noFill/>
        </p:spPr>
      </p:pic>
      <p:pic>
        <p:nvPicPr>
          <p:cNvPr id="1029" name="Picture 5" descr="C:\Users\Jana\AppData\Local\Microsoft\Windows\Temporary Internet Files\Content.IE5\ICVKZ1D7\MP90040381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800" y="1412776"/>
            <a:ext cx="3240360" cy="2159396"/>
          </a:xfrm>
          <a:prstGeom prst="rect">
            <a:avLst/>
          </a:prstGeom>
          <a:noFill/>
        </p:spPr>
      </p:pic>
      <p:pic>
        <p:nvPicPr>
          <p:cNvPr id="1031" name="Picture 7" descr="C:\Users\Jana\AppData\Local\Microsoft\Windows\Temporary Internet Files\Content.IE5\6Z7BR86S\MP90040330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48264" y="4175290"/>
            <a:ext cx="1965368" cy="2457309"/>
          </a:xfrm>
          <a:prstGeom prst="rect">
            <a:avLst/>
          </a:prstGeom>
          <a:noFill/>
        </p:spPr>
      </p:pic>
      <p:pic>
        <p:nvPicPr>
          <p:cNvPr id="1032" name="Picture 8" descr="C:\Users\Jana\AppData\Local\Microsoft\Windows\Temporary Internet Files\Content.IE5\ICVKZ1D7\MP90040146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31840" y="4365104"/>
            <a:ext cx="3457735" cy="230425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83568" y="1628800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Francie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48264" y="4149080"/>
            <a:ext cx="7777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Egypt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28184" y="1268760"/>
            <a:ext cx="6447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USA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71800" y="1412776"/>
            <a:ext cx="811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Řecko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131840" y="4365104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Čína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9512" y="4437112"/>
            <a:ext cx="7168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Itálie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HRALA, Václav: </a:t>
            </a:r>
            <a:r>
              <a:rPr lang="cs-CZ" i="1" dirty="0" smtClean="0"/>
              <a:t>Geografie cestovního ruchu</a:t>
            </a:r>
            <a:r>
              <a:rPr lang="cs-CZ" dirty="0" smtClean="0"/>
              <a:t>. Praha : </a:t>
            </a:r>
            <a:r>
              <a:rPr lang="cs-CZ" dirty="0" err="1" smtClean="0"/>
              <a:t>Oeconomica</a:t>
            </a:r>
            <a:r>
              <a:rPr lang="cs-CZ" dirty="0" smtClean="0"/>
              <a:t>, 2005, 109 s. </a:t>
            </a:r>
            <a:r>
              <a:rPr lang="cs-CZ" dirty="0" smtClean="0">
                <a:hlinkClick r:id="rId2"/>
              </a:rPr>
              <a:t>ISBN 80-245-0858-3</a:t>
            </a:r>
            <a:endParaRPr lang="cs-CZ" dirty="0" smtClean="0"/>
          </a:p>
          <a:p>
            <a:r>
              <a:rPr lang="cs-CZ" dirty="0" smtClean="0"/>
              <a:t>Nejnavštěvovanější atrakce světa. In: [online]. </a:t>
            </a:r>
            <a:r>
              <a:rPr lang="cs-CZ" dirty="0" err="1" smtClean="0"/>
              <a:t>extradovolená</a:t>
            </a:r>
            <a:r>
              <a:rPr lang="cs-CZ" dirty="0" smtClean="0"/>
              <a:t> [cit. 2013-01-14]. Dostupné z: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extradovolena.com</a:t>
            </a:r>
            <a:r>
              <a:rPr lang="cs-CZ" dirty="0" smtClean="0">
                <a:hlinkClick r:id="rId3"/>
              </a:rPr>
              <a:t>/15-</a:t>
            </a:r>
            <a:r>
              <a:rPr lang="cs-CZ" dirty="0" err="1" smtClean="0">
                <a:hlinkClick r:id="rId3"/>
              </a:rPr>
              <a:t>nejnavstevovanejsich</a:t>
            </a:r>
            <a:r>
              <a:rPr lang="cs-CZ" dirty="0" smtClean="0">
                <a:hlinkClick r:id="rId3"/>
              </a:rPr>
              <a:t>-atrakci-roku-2009/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 smtClean="0"/>
              <a:t>Obrázky:  www: </a:t>
            </a:r>
            <a:r>
              <a:rPr lang="cs-CZ" u="sng" dirty="0" smtClean="0">
                <a:hlinkClick r:id="rId4"/>
              </a:rPr>
              <a:t>http://office.</a:t>
            </a:r>
            <a:r>
              <a:rPr lang="cs-CZ" u="sng" dirty="0" err="1" smtClean="0">
                <a:hlinkClick r:id="rId4"/>
              </a:rPr>
              <a:t>microsoft.com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395</TotalTime>
  <Words>507</Words>
  <Application>Microsoft Office PowerPoint</Application>
  <PresentationFormat>Předvádění na obrazovce (4:3)</PresentationFormat>
  <Paragraphs>103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Urbanistický</vt:lpstr>
      <vt:lpstr>Snímek 1</vt:lpstr>
      <vt:lpstr>Cestovní ruch</vt:lpstr>
      <vt:lpstr>Snímek 3</vt:lpstr>
      <vt:lpstr>Snímek 4</vt:lpstr>
      <vt:lpstr>Nejnavštěvovanější místa světa (2009)</vt:lpstr>
      <vt:lpstr>Turistické cíle</vt:lpstr>
      <vt:lpstr>Kulturní památky- k obrázkům doplň stát</vt:lpstr>
      <vt:lpstr>Přírodní památky</vt:lpstr>
      <vt:lpstr>Rekreace u moře</vt:lpstr>
      <vt:lpstr>Lyžování</vt:lpstr>
      <vt:lpstr>Lázně</vt:lpstr>
      <vt:lpstr>Sportovní rekreace a akce</vt:lpstr>
      <vt:lpstr>Náboženské cíle, kulturní akce a zábavní cíle</vt:lpstr>
      <vt:lpstr>Řešení: Kulturní památky- k obrázkům doplň stát</vt:lpstr>
      <vt:lpstr>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CESTOVNÍ RUCH SVĚTA</dc:title>
  <dc:creator>Jana</dc:creator>
  <cp:lastModifiedBy>pc</cp:lastModifiedBy>
  <cp:revision>44</cp:revision>
  <dcterms:created xsi:type="dcterms:W3CDTF">2013-01-14T17:40:06Z</dcterms:created>
  <dcterms:modified xsi:type="dcterms:W3CDTF">2013-06-11T13:18:13Z</dcterms:modified>
</cp:coreProperties>
</file>