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270" r:id="rId2"/>
    <p:sldId id="256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B86D3CC-3202-4E3A-A958-8F06FCE8C4C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D445DE-00A3-4DF8-9E82-C41CF141FA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 spd="slow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rtugal%C5%A1tina" TargetMode="External"/><Relationship Id="rId3" Type="http://schemas.openxmlformats.org/officeDocument/2006/relationships/hyperlink" Target="http://cs.wikipedia.org/wiki/%C5%A0pan%C4%9Bl%C5%A1tina" TargetMode="External"/><Relationship Id="rId7" Type="http://schemas.openxmlformats.org/officeDocument/2006/relationships/hyperlink" Target="http://cs.wikipedia.org/wiki/Beng%C3%A1l%C5%A1tina" TargetMode="External"/><Relationship Id="rId2" Type="http://schemas.openxmlformats.org/officeDocument/2006/relationships/hyperlink" Target="http://cs.wikipedia.org/wiki/%C4%8C%C3%ADn%C5%A1tina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cs.wikipedia.org/wiki/Hind%C5%A1tina" TargetMode="External"/><Relationship Id="rId11" Type="http://schemas.openxmlformats.org/officeDocument/2006/relationships/hyperlink" Target="http://cs.wikipedia.org/wiki/N%C4%9Bm%C4%8Dina" TargetMode="External"/><Relationship Id="rId5" Type="http://schemas.openxmlformats.org/officeDocument/2006/relationships/hyperlink" Target="http://cs.wikipedia.org/wiki/Arab%C5%A1tina" TargetMode="External"/><Relationship Id="rId10" Type="http://schemas.openxmlformats.org/officeDocument/2006/relationships/hyperlink" Target="http://cs.wikipedia.org/wiki/Japon%C5%A1tina" TargetMode="External"/><Relationship Id="rId4" Type="http://schemas.openxmlformats.org/officeDocument/2006/relationships/hyperlink" Target="http://cs.wikipedia.org/wiki/Angli%C4%8Dtina" TargetMode="External"/><Relationship Id="rId9" Type="http://schemas.openxmlformats.org/officeDocument/2006/relationships/hyperlink" Target="http://cs.wikipedia.org/wiki/Ru%C5%A1tina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s.wikipedia.org/wiki/Seznam_jazyk%C5%AF_podle_po%C4%8Dtu_mluv%C4%8D%C3%ADch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4752528"/>
          </a:xfrm>
        </p:spPr>
        <p:txBody>
          <a:bodyPr>
            <a:normAutofit fontScale="77500" lnSpcReduction="20000"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Číslo projektu:</a:t>
            </a:r>
            <a:r>
              <a:rPr lang="cs-CZ" sz="1400" dirty="0" smtClean="0"/>
              <a:t>		                           1.4 OPVK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Autor</a:t>
            </a:r>
            <a:r>
              <a:rPr lang="cs-CZ" sz="1400" cap="all" dirty="0"/>
              <a:t>:	</a:t>
            </a:r>
            <a:r>
              <a:rPr lang="cs-CZ" sz="1400" dirty="0"/>
              <a:t>		</a:t>
            </a:r>
            <a:r>
              <a:rPr lang="cs-CZ" sz="1400" dirty="0" smtClean="0"/>
              <a:t>                           Mgr. Jana </a:t>
            </a:r>
            <a:r>
              <a:rPr lang="cs-CZ" sz="1400" dirty="0" err="1" smtClean="0"/>
              <a:t>Neugebauerová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Název:			</a:t>
            </a:r>
            <a:r>
              <a:rPr lang="cs-CZ" sz="1400" cap="all" dirty="0" smtClean="0"/>
              <a:t>                           VY_32_INOVACE_12_světové jazyky a náboženství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Ročník: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                          8. </a:t>
            </a:r>
            <a:r>
              <a:rPr lang="cs-CZ" sz="14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oblast</a:t>
            </a:r>
            <a:r>
              <a:rPr lang="cs-CZ" sz="1400" cap="all" dirty="0" smtClean="0"/>
              <a:t>:</a:t>
            </a:r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Člověk </a:t>
            </a:r>
            <a:r>
              <a:rPr lang="cs-CZ" sz="1400" dirty="0"/>
              <a:t>a </a:t>
            </a:r>
            <a:r>
              <a:rPr lang="cs-CZ" sz="1400" dirty="0" smtClean="0"/>
              <a:t>příroda 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obor: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  Zeměpis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Tematický okruh:</a:t>
            </a:r>
            <a:r>
              <a:rPr lang="cs-CZ" sz="1400" dirty="0"/>
              <a:t>		</a:t>
            </a:r>
            <a:r>
              <a:rPr lang="cs-CZ" sz="1400" dirty="0" smtClean="0"/>
              <a:t>                            Politický zeměpis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Téma</a:t>
            </a:r>
            <a:r>
              <a:rPr lang="cs-CZ" sz="1400" cap="all" dirty="0" smtClean="0"/>
              <a:t>:</a:t>
            </a:r>
            <a:r>
              <a:rPr lang="cs-CZ" sz="1400" cap="all" dirty="0"/>
              <a:t>	</a:t>
            </a:r>
            <a:r>
              <a:rPr lang="cs-CZ" sz="1400" dirty="0"/>
              <a:t>		</a:t>
            </a:r>
            <a:r>
              <a:rPr lang="cs-CZ" sz="1400" dirty="0" smtClean="0"/>
              <a:t>                            Světové jazyky a náboženství- výklad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Klíčová  slova:</a:t>
            </a:r>
            <a:r>
              <a:rPr lang="cs-CZ" sz="1400" cap="all" dirty="0"/>
              <a:t>	</a:t>
            </a:r>
            <a:r>
              <a:rPr lang="cs-CZ" sz="1400" dirty="0"/>
              <a:t>	</a:t>
            </a:r>
            <a:r>
              <a:rPr lang="cs-CZ" sz="1400" dirty="0" smtClean="0"/>
              <a:t>                             Světové jazyky, křesťanství, judaismus, hinduismus, </a:t>
            </a:r>
            <a:r>
              <a:rPr lang="cs-CZ" sz="1400" dirty="0" err="1" smtClean="0"/>
              <a:t>budhismus</a:t>
            </a:r>
            <a:r>
              <a:rPr lang="cs-CZ" sz="1400" dirty="0" smtClean="0"/>
              <a:t>, islám</a:t>
            </a:r>
            <a:endParaRPr lang="cs-CZ" sz="14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Vytvořeno</a:t>
            </a:r>
            <a:r>
              <a:rPr lang="cs-CZ" sz="1400" cap="all" dirty="0"/>
              <a:t>:</a:t>
            </a:r>
            <a:r>
              <a:rPr lang="cs-CZ" sz="1400" dirty="0"/>
              <a:t> 		</a:t>
            </a:r>
            <a:r>
              <a:rPr lang="cs-CZ" sz="1400" dirty="0" smtClean="0"/>
              <a:t>                            26.5. 2013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400" dirty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Anotace:</a:t>
            </a:r>
            <a:r>
              <a:rPr lang="cs-CZ" sz="1400" dirty="0" smtClean="0"/>
              <a:t>		                        Prezentace slouží jako výklad k tématu světové jazyky a náboženství .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                                                                                         Žáci získávají základní poznatky o světových jazycích, jejich rozšíření,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                                                                                         o hlavních světových náboženstvích, náboženských symbolech a rozšíření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                                                                                         jednotlivých náboženství na Zemi.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/>
              <a:t>		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45224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Nadpis 5"/>
          <p:cNvGrpSpPr>
            <a:grpSpLocks noGrp="1"/>
          </p:cNvGrpSpPr>
          <p:nvPr>
            <p:ph type="title"/>
          </p:nvPr>
        </p:nvGrpSpPr>
        <p:grpSpPr>
          <a:xfrm>
            <a:off x="395536" y="332656"/>
            <a:ext cx="8067798" cy="1263618"/>
            <a:chOff x="3223978" y="1784388"/>
            <a:chExt cx="7229993" cy="1117798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3223978" y="1784388"/>
              <a:ext cx="7229993" cy="110799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88508" y="1848086"/>
              <a:ext cx="1766887" cy="10541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Světové jazyky a náboženství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cs-CZ" baseline="0" dirty="0" smtClean="0">
                <a:latin typeface="Times New Roman"/>
              </a:rPr>
              <a:t>Světové jazyky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dle odhadu je na Zemi kolem 7000 používaných jazyků</a:t>
            </a:r>
          </a:p>
          <a:p>
            <a:r>
              <a:rPr lang="cs-CZ" dirty="0"/>
              <a:t> </a:t>
            </a:r>
            <a:r>
              <a:rPr lang="cs-CZ" dirty="0" smtClean="0"/>
              <a:t>v některých státech se mluví více jazyky           (např. Indie, Švýcarsko) nebo ve více státech se mluvím stejným jazykem (např. USA, VB, Kanada, Austrálie…)</a:t>
            </a:r>
          </a:p>
          <a:p>
            <a:r>
              <a:rPr lang="cs-CZ" dirty="0" smtClean="0"/>
              <a:t> jazyky se dělí na 27 jazykových rodin</a:t>
            </a:r>
          </a:p>
          <a:p>
            <a:r>
              <a:rPr lang="cs-CZ" dirty="0"/>
              <a:t> </a:t>
            </a:r>
            <a:r>
              <a:rPr lang="cs-CZ" dirty="0" smtClean="0"/>
              <a:t>většina jazyků má svá nářečí ( např. italština- </a:t>
            </a:r>
            <a:r>
              <a:rPr lang="cs-CZ" dirty="0" err="1" smtClean="0"/>
              <a:t>sicilština</a:t>
            </a:r>
            <a:r>
              <a:rPr lang="cs-CZ" dirty="0" smtClean="0"/>
              <a:t>, </a:t>
            </a:r>
            <a:r>
              <a:rPr lang="cs-CZ" dirty="0" err="1" smtClean="0"/>
              <a:t>benátština</a:t>
            </a:r>
            <a:r>
              <a:rPr lang="cs-CZ" dirty="0" smtClean="0"/>
              <a:t>,…)</a:t>
            </a:r>
          </a:p>
          <a:p>
            <a:endParaRPr lang="cs-CZ" dirty="0" smtClean="0"/>
          </a:p>
        </p:txBody>
      </p:sp>
    </p:spTree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dirty="0" smtClean="0">
                <a:latin typeface="Calibri"/>
              </a:rPr>
              <a:t>Evropa</a:t>
            </a:r>
            <a:endParaRPr lang="cs-CZ" baseline="0" dirty="0" smtClean="0">
              <a:latin typeface="Calibri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Evropa patří převážně k indoevropské jazykové rodině</a:t>
            </a:r>
          </a:p>
          <a:p>
            <a:r>
              <a:rPr lang="cs-CZ" dirty="0"/>
              <a:t> </a:t>
            </a:r>
            <a:r>
              <a:rPr lang="cs-CZ" dirty="0" smtClean="0"/>
              <a:t> hlavní evropské jazyky:</a:t>
            </a:r>
          </a:p>
          <a:p>
            <a:pPr marL="514350" indent="-514350">
              <a:buAutoNum type="arabicPeriod"/>
            </a:pPr>
            <a:r>
              <a:rPr lang="cs-CZ" dirty="0" smtClean="0"/>
              <a:t>slovanské ( čeština, slovenština, polština, ruština,..)</a:t>
            </a:r>
          </a:p>
          <a:p>
            <a:pPr marL="514350" indent="-514350">
              <a:buAutoNum type="arabicPeriod"/>
            </a:pPr>
            <a:r>
              <a:rPr lang="cs-CZ" dirty="0"/>
              <a:t> </a:t>
            </a:r>
            <a:r>
              <a:rPr lang="cs-CZ" dirty="0" smtClean="0"/>
              <a:t>germánské ( němčina, angličtina, švédština,…)</a:t>
            </a:r>
          </a:p>
          <a:p>
            <a:pPr marL="514350" indent="-514350">
              <a:buAutoNum type="arabicPeriod"/>
            </a:pPr>
            <a:r>
              <a:rPr lang="cs-CZ" dirty="0"/>
              <a:t> </a:t>
            </a:r>
            <a:r>
              <a:rPr lang="cs-CZ" dirty="0" smtClean="0"/>
              <a:t>románské ( italština, španělština, francouzština,…)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cs-CZ" dirty="0" smtClean="0">
                <a:latin typeface="Calibri"/>
              </a:rPr>
              <a:t>Nejpoužívanější jazyky jednotlivých světadílů</a:t>
            </a:r>
            <a:endParaRPr lang="cs-CZ" baseline="0" dirty="0" smtClean="0">
              <a:latin typeface="Calibri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Asie- čínština, hindština, bengálština, </a:t>
            </a:r>
            <a:r>
              <a:rPr lang="cs-CZ" dirty="0" err="1" smtClean="0"/>
              <a:t>bahasa</a:t>
            </a:r>
            <a:r>
              <a:rPr lang="cs-CZ" dirty="0" smtClean="0"/>
              <a:t>, arabština</a:t>
            </a:r>
          </a:p>
          <a:p>
            <a:r>
              <a:rPr lang="cs-CZ" dirty="0"/>
              <a:t> </a:t>
            </a:r>
            <a:r>
              <a:rPr lang="cs-CZ" dirty="0" smtClean="0"/>
              <a:t>Austrálie- angličtina</a:t>
            </a:r>
          </a:p>
          <a:p>
            <a:r>
              <a:rPr lang="cs-CZ" dirty="0"/>
              <a:t> </a:t>
            </a:r>
            <a:r>
              <a:rPr lang="cs-CZ" dirty="0" smtClean="0"/>
              <a:t>Afrika- arabština, afrikánština, francouzština, holandština</a:t>
            </a:r>
          </a:p>
          <a:p>
            <a:r>
              <a:rPr lang="cs-CZ" dirty="0"/>
              <a:t> </a:t>
            </a:r>
            <a:r>
              <a:rPr lang="cs-CZ" dirty="0" smtClean="0"/>
              <a:t>Severní Amerika- angličtina, francouzština</a:t>
            </a:r>
          </a:p>
          <a:p>
            <a:r>
              <a:rPr lang="cs-CZ" dirty="0"/>
              <a:t> </a:t>
            </a:r>
            <a:r>
              <a:rPr lang="cs-CZ" dirty="0" smtClean="0"/>
              <a:t>Jižní Amerika- španělština, portugalština, </a:t>
            </a:r>
            <a:r>
              <a:rPr lang="cs-CZ" dirty="0" err="1" smtClean="0"/>
              <a:t>kečuánština</a:t>
            </a: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cs-CZ" baseline="0" dirty="0" smtClean="0">
                <a:latin typeface="Calibri"/>
              </a:rPr>
              <a:t>Nejpoužívanější jazyky světa ( 2010)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hlinkClick r:id="rId2" tooltip="Čínština"/>
              </a:rPr>
              <a:t>čínština</a:t>
            </a:r>
            <a:r>
              <a:rPr lang="cs-CZ" dirty="0" smtClean="0"/>
              <a:t>    12,65 % (856 milionů)</a:t>
            </a:r>
            <a:endParaRPr lang="cs-CZ" dirty="0"/>
          </a:p>
          <a:p>
            <a:pPr marL="514350" indent="-514350">
              <a:buAutoNum type="arabicPeriod"/>
            </a:pPr>
            <a:r>
              <a:rPr lang="cs-CZ" dirty="0" smtClean="0">
                <a:hlinkClick r:id="rId3" tooltip="Španělština"/>
              </a:rPr>
              <a:t>španělština</a:t>
            </a:r>
            <a:r>
              <a:rPr lang="cs-CZ" dirty="0" smtClean="0"/>
              <a:t>  4,93 % (334 miliony)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4" tooltip="Angličtina"/>
              </a:rPr>
              <a:t>angličtina</a:t>
            </a:r>
            <a:r>
              <a:rPr lang="cs-CZ" dirty="0" smtClean="0"/>
              <a:t>     4,91 % (332 miliony)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5" tooltip="Arabština"/>
              </a:rPr>
              <a:t>arabština</a:t>
            </a:r>
            <a:r>
              <a:rPr lang="cs-CZ" dirty="0" smtClean="0"/>
              <a:t>      3,31 % (224 miliony)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6" tooltip="Hindština"/>
              </a:rPr>
              <a:t>hindština</a:t>
            </a:r>
            <a:r>
              <a:rPr lang="cs-CZ" dirty="0" smtClean="0"/>
              <a:t>      2,73 % (185 milionů)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7" tooltip="Bengálština"/>
              </a:rPr>
              <a:t>bengálština</a:t>
            </a:r>
            <a:r>
              <a:rPr lang="cs-CZ" dirty="0" smtClean="0"/>
              <a:t>  2,71 % (183 miliony)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8" tooltip="Portugalština"/>
              </a:rPr>
              <a:t>portugalština</a:t>
            </a:r>
            <a:r>
              <a:rPr lang="cs-CZ" dirty="0" smtClean="0"/>
              <a:t> 2,67 % (181 milion)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9" tooltip="Ruština"/>
              </a:rPr>
              <a:t>ruština</a:t>
            </a:r>
            <a:r>
              <a:rPr lang="cs-CZ" dirty="0" smtClean="0"/>
              <a:t>            2,16 % (146 milionů)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10" tooltip="Japonština"/>
              </a:rPr>
              <a:t>japonština</a:t>
            </a:r>
            <a:r>
              <a:rPr lang="cs-CZ" dirty="0" smtClean="0"/>
              <a:t>      1,83 % (124 miliony)</a:t>
            </a:r>
          </a:p>
          <a:p>
            <a:pPr marL="514350" indent="-514350">
              <a:buAutoNum type="arabicPeriod"/>
            </a:pPr>
            <a:r>
              <a:rPr lang="cs-CZ" dirty="0" smtClean="0">
                <a:hlinkClick r:id="rId11" tooltip="Němčina"/>
              </a:rPr>
              <a:t>němčina</a:t>
            </a:r>
            <a:r>
              <a:rPr lang="cs-CZ" dirty="0" smtClean="0"/>
              <a:t>         1,35 % (91 milion)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baseline="0" dirty="0" smtClean="0">
                <a:latin typeface="Calibri"/>
              </a:rPr>
              <a:t>Světová náboženství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v minulosti bylo příčinou světových sporů</a:t>
            </a:r>
          </a:p>
          <a:p>
            <a:r>
              <a:rPr lang="cs-CZ" dirty="0"/>
              <a:t> </a:t>
            </a:r>
            <a:r>
              <a:rPr lang="cs-CZ" dirty="0" smtClean="0"/>
              <a:t>nejvýznamnějšími náboženstvími jsou: </a:t>
            </a:r>
          </a:p>
          <a:p>
            <a:pPr marL="514350" indent="-514350">
              <a:buAutoNum type="arabicPeriod"/>
            </a:pPr>
            <a:r>
              <a:rPr lang="cs-CZ" dirty="0"/>
              <a:t>k</a:t>
            </a:r>
            <a:r>
              <a:rPr lang="cs-CZ" dirty="0" smtClean="0"/>
              <a:t>řesťanství</a:t>
            </a:r>
          </a:p>
          <a:p>
            <a:pPr marL="514350" indent="-514350">
              <a:buAutoNum type="arabicPeriod"/>
            </a:pPr>
            <a:r>
              <a:rPr lang="cs-CZ" dirty="0" smtClean="0"/>
              <a:t> islám</a:t>
            </a:r>
          </a:p>
          <a:p>
            <a:pPr marL="514350" indent="-514350">
              <a:buAutoNum type="arabicPeriod"/>
            </a:pPr>
            <a:r>
              <a:rPr lang="cs-CZ" dirty="0"/>
              <a:t> </a:t>
            </a:r>
            <a:r>
              <a:rPr lang="cs-CZ" dirty="0" smtClean="0"/>
              <a:t>judaismus</a:t>
            </a:r>
          </a:p>
          <a:p>
            <a:pPr marL="514350" indent="-514350">
              <a:buAutoNum type="arabicPeriod"/>
            </a:pPr>
            <a:r>
              <a:rPr lang="cs-CZ" dirty="0"/>
              <a:t> </a:t>
            </a:r>
            <a:r>
              <a:rPr lang="cs-CZ" dirty="0" err="1" smtClean="0"/>
              <a:t>budhismus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/>
              <a:t> </a:t>
            </a:r>
            <a:r>
              <a:rPr lang="cs-CZ" dirty="0" smtClean="0"/>
              <a:t>hinduismus</a:t>
            </a:r>
          </a:p>
          <a:p>
            <a:pPr marL="514350" indent="-514350"/>
            <a:r>
              <a:rPr lang="cs-CZ" dirty="0" smtClean="0"/>
              <a:t> nevěřící lidé se nazývají ateisté </a:t>
            </a:r>
          </a:p>
        </p:txBody>
      </p:sp>
    </p:spTree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baseline="0" dirty="0" smtClean="0">
                <a:latin typeface="Calibri"/>
              </a:rPr>
              <a:t>Křesťanství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vyznává Boha</a:t>
            </a:r>
          </a:p>
          <a:p>
            <a:r>
              <a:rPr lang="cs-CZ" dirty="0"/>
              <a:t> </a:t>
            </a:r>
            <a:r>
              <a:rPr lang="cs-CZ" dirty="0" smtClean="0"/>
              <a:t>hlavní kniha- Bible </a:t>
            </a:r>
          </a:p>
          <a:p>
            <a:r>
              <a:rPr lang="cs-CZ" dirty="0"/>
              <a:t> </a:t>
            </a:r>
            <a:r>
              <a:rPr lang="cs-CZ" dirty="0" smtClean="0"/>
              <a:t>církve: </a:t>
            </a:r>
          </a:p>
          <a:p>
            <a:pPr marL="514350" indent="-514350">
              <a:buAutoNum type="arabicPeriod"/>
            </a:pPr>
            <a:r>
              <a:rPr lang="cs-CZ" dirty="0" smtClean="0"/>
              <a:t>katolická ( Evropa, Severní a Jižní Amerika, Austrálie)</a:t>
            </a:r>
          </a:p>
          <a:p>
            <a:pPr marL="514350" indent="-514350">
              <a:buAutoNum type="arabicPeriod"/>
            </a:pPr>
            <a:r>
              <a:rPr lang="cs-CZ" dirty="0" smtClean="0"/>
              <a:t>Pravoslavná ( Východní Evropa,  Rusko)</a:t>
            </a:r>
          </a:p>
          <a:p>
            <a:pPr marL="514350" indent="-514350">
              <a:buAutoNum type="arabicPeriod"/>
            </a:pPr>
            <a:r>
              <a:rPr lang="cs-CZ" dirty="0" smtClean="0"/>
              <a:t>Protestantská ( Severní Amerika, Austrálie, Severní Evropa, Jižní Afrika)</a:t>
            </a:r>
          </a:p>
        </p:txBody>
      </p:sp>
      <p:pic>
        <p:nvPicPr>
          <p:cNvPr id="1026" name="Picture 2" descr="C:\Users\Jana\AppData\Local\Microsoft\Windows\Temporary Internet Files\Content.IE5\ZRGF8HVX\MC9003103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268760"/>
            <a:ext cx="1580083" cy="18123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baseline="0" dirty="0" smtClean="0">
                <a:latin typeface="Calibri"/>
              </a:rPr>
              <a:t>Islám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muslimové nejí vepřové maso a nepijí alkohol</a:t>
            </a:r>
          </a:p>
          <a:p>
            <a:r>
              <a:rPr lang="cs-CZ" dirty="0"/>
              <a:t> </a:t>
            </a:r>
            <a:r>
              <a:rPr lang="cs-CZ" dirty="0" smtClean="0"/>
              <a:t>vyznává Alláha</a:t>
            </a:r>
          </a:p>
          <a:p>
            <a:r>
              <a:rPr lang="cs-CZ" dirty="0"/>
              <a:t> </a:t>
            </a:r>
            <a:r>
              <a:rPr lang="cs-CZ" dirty="0" smtClean="0"/>
              <a:t>hlavní kniha- Korán</a:t>
            </a:r>
          </a:p>
          <a:p>
            <a:r>
              <a:rPr lang="cs-CZ" dirty="0"/>
              <a:t> </a:t>
            </a:r>
            <a:r>
              <a:rPr lang="cs-CZ" dirty="0" smtClean="0"/>
              <a:t>rozšíření: Z, JZ Asie, Severní Afrika, Indonésie</a:t>
            </a:r>
            <a:endParaRPr lang="cs-CZ" dirty="0"/>
          </a:p>
        </p:txBody>
      </p:sp>
      <p:pic>
        <p:nvPicPr>
          <p:cNvPr id="2050" name="Picture 2" descr="C:\Users\Jana\AppData\Local\Microsoft\Windows\Temporary Internet Files\Content.IE5\A2JD4J6F\MC9004342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204864"/>
            <a:ext cx="1971675" cy="1238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baseline="0" dirty="0" smtClean="0">
                <a:latin typeface="Calibri"/>
              </a:rPr>
              <a:t>Judaismus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židovství uznává pouze košer </a:t>
            </a:r>
          </a:p>
          <a:p>
            <a:r>
              <a:rPr lang="cs-CZ" dirty="0"/>
              <a:t> </a:t>
            </a:r>
            <a:r>
              <a:rPr lang="cs-CZ" dirty="0" smtClean="0"/>
              <a:t>uctívá Boha</a:t>
            </a:r>
          </a:p>
          <a:p>
            <a:r>
              <a:rPr lang="cs-CZ" dirty="0" smtClean="0"/>
              <a:t> hlavní kniha- Starý zákon (</a:t>
            </a:r>
            <a:r>
              <a:rPr lang="cs-CZ" dirty="0" err="1" smtClean="0"/>
              <a:t>Tanach</a:t>
            </a:r>
            <a:r>
              <a:rPr lang="cs-CZ" dirty="0" smtClean="0"/>
              <a:t>)</a:t>
            </a:r>
          </a:p>
          <a:p>
            <a:r>
              <a:rPr lang="cs-CZ" dirty="0"/>
              <a:t> </a:t>
            </a:r>
            <a:r>
              <a:rPr lang="cs-CZ" dirty="0" smtClean="0"/>
              <a:t>rozšíření: Izrael, USA, Rusko, Francie</a:t>
            </a:r>
            <a:endParaRPr lang="cs-CZ" dirty="0"/>
          </a:p>
        </p:txBody>
      </p:sp>
      <p:pic>
        <p:nvPicPr>
          <p:cNvPr id="3074" name="Picture 2" descr="C:\Users\Jana\AppData\Local\Microsoft\Windows\Temporary Internet Files\Content.IE5\6Z7BR86S\MM9100011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077072"/>
            <a:ext cx="1545134" cy="15451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baseline="0" dirty="0" err="1" smtClean="0">
                <a:latin typeface="Times New Roman"/>
              </a:rPr>
              <a:t>Budhismus</a:t>
            </a:r>
            <a:endParaRPr lang="cs-CZ" baseline="0" dirty="0" smtClean="0">
              <a:latin typeface="Times New Roman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vyznává </a:t>
            </a:r>
            <a:r>
              <a:rPr lang="cs-CZ" dirty="0" err="1" smtClean="0"/>
              <a:t>Budhu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4 základní školy</a:t>
            </a:r>
          </a:p>
          <a:p>
            <a:r>
              <a:rPr lang="cs-CZ" dirty="0"/>
              <a:t> </a:t>
            </a:r>
            <a:r>
              <a:rPr lang="cs-CZ" dirty="0" smtClean="0"/>
              <a:t>rozšíření: J a JV Asie, Mongolsko, Japonsko</a:t>
            </a:r>
            <a:endParaRPr lang="cs-CZ" dirty="0"/>
          </a:p>
        </p:txBody>
      </p:sp>
      <p:pic>
        <p:nvPicPr>
          <p:cNvPr id="4098" name="Picture 2" descr="C:\Users\Jana\AppData\Local\Microsoft\Windows\Temporary Internet Files\Content.IE5\ICVKZ1D7\MC90033292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980728"/>
            <a:ext cx="1673352" cy="18132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cs-CZ" baseline="0" dirty="0" smtClean="0">
                <a:latin typeface="Calibri"/>
              </a:rPr>
              <a:t>Hinduismus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vyznává </a:t>
            </a:r>
            <a:r>
              <a:rPr lang="cs-CZ" dirty="0" err="1" smtClean="0"/>
              <a:t>Brahmu</a:t>
            </a:r>
            <a:r>
              <a:rPr lang="cs-CZ" dirty="0" smtClean="0"/>
              <a:t>, </a:t>
            </a:r>
            <a:r>
              <a:rPr lang="cs-CZ" dirty="0" err="1" smtClean="0"/>
              <a:t>Višnu</a:t>
            </a:r>
            <a:r>
              <a:rPr lang="cs-CZ" dirty="0" smtClean="0"/>
              <a:t> a Šivu</a:t>
            </a:r>
          </a:p>
          <a:p>
            <a:r>
              <a:rPr lang="cs-CZ" dirty="0" smtClean="0"/>
              <a:t> spisy- védy</a:t>
            </a:r>
          </a:p>
          <a:p>
            <a:r>
              <a:rPr lang="cs-CZ" dirty="0"/>
              <a:t> </a:t>
            </a:r>
            <a:r>
              <a:rPr lang="cs-CZ" dirty="0" smtClean="0"/>
              <a:t>rozšíření: Indie, Bangladéš, Srí Lanka</a:t>
            </a:r>
          </a:p>
        </p:txBody>
      </p:sp>
      <p:pic>
        <p:nvPicPr>
          <p:cNvPr id="5122" name="Picture 2" descr="C:\Users\Jana\AppData\Local\Microsoft\Windows\Temporary Internet Files\Content.IE5\6Z7BR86S\MC9001955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73016"/>
            <a:ext cx="1794053" cy="18260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i="1" dirty="0" smtClean="0"/>
              <a:t>Náboženství světa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Brno: Masarykova univerzita, 2009, 55 s. ISBN 978-802-1049-611. </a:t>
            </a:r>
          </a:p>
          <a:p>
            <a:r>
              <a:rPr lang="cs-CZ" dirty="0" smtClean="0"/>
              <a:t>Seznam jazyků podle počtu mluvčích.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1. 4. 2013 v 18:10. [cit. 2013-05-26]. Dostupné z: </a:t>
            </a:r>
            <a:r>
              <a:rPr lang="cs-CZ" dirty="0" smtClean="0">
                <a:hlinkClick r:id="rId2"/>
              </a:rPr>
              <a:t>http://cs.wikipedia.org/wiki/Seznam_jazyk%C5%AF_podle_po%C4%8Dtu_mluv%C4%8D%C3%ADch</a:t>
            </a:r>
            <a:r>
              <a:rPr lang="cs-CZ" dirty="0" smtClean="0"/>
              <a:t> </a:t>
            </a:r>
          </a:p>
          <a:p>
            <a:r>
              <a:rPr lang="cs-CZ" dirty="0" smtClean="0"/>
              <a:t>Obrázky:  www: </a:t>
            </a:r>
            <a:r>
              <a:rPr lang="cs-CZ" u="sng" dirty="0" smtClean="0">
                <a:hlinkClick r:id="rId3"/>
              </a:rPr>
              <a:t>http://office.</a:t>
            </a:r>
            <a:r>
              <a:rPr lang="cs-CZ" u="sng" dirty="0" err="1" smtClean="0">
                <a:hlinkClick r:id="rId3"/>
              </a:rPr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201</TotalTime>
  <Words>438</Words>
  <Application>Microsoft Office PowerPoint</Application>
  <PresentationFormat>Předvádění na obrazovce (4:3)</PresentationFormat>
  <Paragraphs>95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Slunovrat</vt:lpstr>
      <vt:lpstr>Snímek 1</vt:lpstr>
      <vt:lpstr>Světové jazyky a náboženství</vt:lpstr>
      <vt:lpstr>Světové jazyky</vt:lpstr>
      <vt:lpstr>Evropa</vt:lpstr>
      <vt:lpstr>Nejpoužívanější jazyky jednotlivých světadílů</vt:lpstr>
      <vt:lpstr>Nejpoužívanější jazyky světa ( 2010)</vt:lpstr>
      <vt:lpstr>Světová náboženství</vt:lpstr>
      <vt:lpstr>Křesťanství</vt:lpstr>
      <vt:lpstr>Islám</vt:lpstr>
      <vt:lpstr>Judaismus</vt:lpstr>
      <vt:lpstr>Budhismus</vt:lpstr>
      <vt:lpstr>Hinduismus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SVĚTOVÉ JAZYKY A NÁBOŽENSTVÍ</dc:title>
  <dc:creator>Jana</dc:creator>
  <cp:lastModifiedBy>pc</cp:lastModifiedBy>
  <cp:revision>24</cp:revision>
  <dcterms:created xsi:type="dcterms:W3CDTF">2013-05-26T14:42:07Z</dcterms:created>
  <dcterms:modified xsi:type="dcterms:W3CDTF">2013-06-11T13:18:42Z</dcterms:modified>
</cp:coreProperties>
</file>