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60" r:id="rId6"/>
    <p:sldId id="261" r:id="rId7"/>
    <p:sldId id="259" r:id="rId8"/>
    <p:sldId id="263" r:id="rId9"/>
    <p:sldId id="262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94F5F39-9A55-4163-AC6B-98BEADABC78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189DEA97-186E-4B42-8D0A-4813956B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F5F39-9A55-4163-AC6B-98BEADABC78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DEA97-186E-4B42-8D0A-4813956B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94F5F39-9A55-4163-AC6B-98BEADABC78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189DEA97-186E-4B42-8D0A-4813956B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F5F39-9A55-4163-AC6B-98BEADABC78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DEA97-186E-4B42-8D0A-4813956B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F5F39-9A55-4163-AC6B-98BEADABC78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DEA97-186E-4B42-8D0A-4813956B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F5F39-9A55-4163-AC6B-98BEADABC78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DEA97-186E-4B42-8D0A-4813956B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F5F39-9A55-4163-AC6B-98BEADABC78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DEA97-186E-4B42-8D0A-4813956B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F5F39-9A55-4163-AC6B-98BEADABC78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DEA97-186E-4B42-8D0A-4813956B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F5F39-9A55-4163-AC6B-98BEADABC78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DEA97-186E-4B42-8D0A-4813956B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F5F39-9A55-4163-AC6B-98BEADABC78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DEA97-186E-4B42-8D0A-4813956B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4F5F39-9A55-4163-AC6B-98BEADABC78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9DEA97-186E-4B42-8D0A-4813956B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94F5F39-9A55-4163-AC6B-98BEADABC789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9DEA97-186E-4B42-8D0A-4813956B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s.wikipedia.org/wiki/Soubor:Meyers_b11_s0476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Číslo projektu:</a:t>
            </a:r>
            <a:r>
              <a:rPr lang="cs-CZ" sz="1400" dirty="0" smtClean="0"/>
              <a:t>		                           1.4 OPVK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Autor</a:t>
            </a:r>
            <a:r>
              <a:rPr lang="cs-CZ" sz="1400" cap="all" dirty="0"/>
              <a:t>: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Mgr. Jana </a:t>
            </a:r>
            <a:r>
              <a:rPr lang="cs-CZ" sz="1400" dirty="0" err="1" smtClean="0"/>
              <a:t>Neugebauerová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Název:			</a:t>
            </a:r>
            <a:r>
              <a:rPr lang="cs-CZ" sz="1400" cap="all" dirty="0" smtClean="0"/>
              <a:t>                           VY_32_INOVACE_19_lidské rasy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Ročník:</a:t>
            </a:r>
            <a:r>
              <a:rPr lang="cs-CZ" sz="1400" dirty="0"/>
              <a:t>		 </a:t>
            </a:r>
            <a:r>
              <a:rPr lang="cs-CZ" sz="1400" dirty="0" smtClean="0"/>
              <a:t>                          8. </a:t>
            </a:r>
            <a:r>
              <a:rPr lang="cs-CZ" sz="1400" dirty="0"/>
              <a:t>ročník ZŠ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oblast</a:t>
            </a:r>
            <a:r>
              <a:rPr lang="cs-CZ" sz="1400" cap="all" dirty="0" smtClean="0"/>
              <a:t>:</a:t>
            </a:r>
            <a:r>
              <a:rPr lang="cs-CZ" sz="1400" dirty="0"/>
              <a:t> </a:t>
            </a:r>
            <a:r>
              <a:rPr lang="cs-CZ" sz="1400" dirty="0" smtClean="0"/>
              <a:t>                                         Člověk </a:t>
            </a:r>
            <a:r>
              <a:rPr lang="cs-CZ" sz="1400" dirty="0"/>
              <a:t>a </a:t>
            </a:r>
            <a:r>
              <a:rPr lang="cs-CZ" sz="1400" dirty="0" smtClean="0"/>
              <a:t>příroda 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Vzdělávací obor:</a:t>
            </a:r>
            <a:r>
              <a:rPr lang="cs-CZ" sz="1400" dirty="0"/>
              <a:t>		 </a:t>
            </a:r>
            <a:r>
              <a:rPr lang="cs-CZ" sz="1400" dirty="0" smtClean="0"/>
              <a:t>        Zeměpis</a:t>
            </a:r>
            <a:endParaRPr lang="cs-CZ" sz="1400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Tematický okruh:</a:t>
            </a:r>
            <a:r>
              <a:rPr lang="cs-CZ" sz="1400" dirty="0"/>
              <a:t>		</a:t>
            </a:r>
            <a:r>
              <a:rPr lang="cs-CZ" sz="1400" dirty="0" smtClean="0"/>
              <a:t>         Politický zeměpis</a:t>
            </a:r>
            <a:endParaRPr lang="cs-CZ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Téma</a:t>
            </a:r>
            <a:r>
              <a:rPr lang="cs-CZ" sz="1400" cap="all" dirty="0" smtClean="0"/>
              <a:t>:</a:t>
            </a:r>
            <a:r>
              <a:rPr lang="cs-CZ" sz="1400" cap="all" dirty="0"/>
              <a:t>	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 Lidské rasy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Klíčová  slova:</a:t>
            </a:r>
            <a:r>
              <a:rPr lang="cs-CZ" sz="1400" cap="all" dirty="0"/>
              <a:t>	</a:t>
            </a:r>
            <a:r>
              <a:rPr lang="cs-CZ" sz="1400" dirty="0"/>
              <a:t>	</a:t>
            </a:r>
            <a:r>
              <a:rPr lang="cs-CZ" sz="1400" dirty="0" smtClean="0"/>
              <a:t>                            Lidské rasy, europoidní rasa, mongoloidní rasa,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negroidní rasa, míšenci, rozšíření</a:t>
            </a:r>
            <a:endParaRPr lang="cs-CZ" sz="1400" cap="all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 smtClean="0"/>
              <a:t>Vytvořeno</a:t>
            </a:r>
            <a:r>
              <a:rPr lang="cs-CZ" sz="1400" cap="all" dirty="0"/>
              <a:t>:</a:t>
            </a:r>
            <a:r>
              <a:rPr lang="cs-CZ" sz="1400" dirty="0"/>
              <a:t> 		</a:t>
            </a:r>
            <a:r>
              <a:rPr lang="cs-CZ" sz="1400" dirty="0" smtClean="0"/>
              <a:t>                            19.5. 2013</a:t>
            </a:r>
            <a:endParaRPr lang="cs-CZ" sz="1400" dirty="0"/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cap="all" dirty="0"/>
              <a:t>Anotace:</a:t>
            </a:r>
            <a:r>
              <a:rPr lang="cs-CZ" sz="1400" dirty="0"/>
              <a:t>		</a:t>
            </a:r>
            <a:r>
              <a:rPr lang="cs-CZ" sz="1400" dirty="0" smtClean="0"/>
              <a:t>                            Prezentace slouží jako výklad k tématu lidské rasy.  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Žáci získávají povědomí o rozložení lidských ras na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400" dirty="0" smtClean="0"/>
              <a:t>                                                                              Zemi</a:t>
            </a:r>
            <a:r>
              <a:rPr lang="cs-CZ" sz="1400" smtClean="0"/>
              <a:t>. </a:t>
            </a:r>
            <a:endParaRPr lang="cs-CZ" sz="1400" dirty="0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229200"/>
            <a:ext cx="82804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Nadpis 5"/>
          <p:cNvGrpSpPr>
            <a:grpSpLocks noGrp="1"/>
          </p:cNvGrpSpPr>
          <p:nvPr>
            <p:ph type="title"/>
          </p:nvPr>
        </p:nvGrpSpPr>
        <p:grpSpPr>
          <a:xfrm>
            <a:off x="611560" y="155575"/>
            <a:ext cx="7992888" cy="1041177"/>
            <a:chOff x="965418" y="510421"/>
            <a:chExt cx="7236662" cy="1107996"/>
          </a:xfrm>
        </p:grpSpPr>
        <p:sp>
          <p:nvSpPr>
            <p:cNvPr id="8" name="Rectangle 5"/>
            <p:cNvSpPr>
              <a:spLocks noChangeArrowheads="1"/>
            </p:cNvSpPr>
            <p:nvPr/>
          </p:nvSpPr>
          <p:spPr bwMode="auto">
            <a:xfrm>
              <a:off x="972087" y="510421"/>
              <a:ext cx="7229993" cy="1107996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/>
              <a:r>
                <a:rPr lang="cs-CZ" dirty="0"/>
                <a:t>                                     </a:t>
              </a:r>
              <a:r>
                <a:rPr lang="cs-CZ" sz="1600" b="1" dirty="0"/>
                <a:t>Základní  škola a mateřská škola </a:t>
              </a:r>
              <a:r>
                <a:rPr lang="cs-CZ" sz="1600" b="1" dirty="0" err="1"/>
                <a:t>J.A.Komenského</a:t>
              </a:r>
              <a:endParaRPr lang="cs-CZ" sz="1600" dirty="0"/>
            </a:p>
            <a:p>
              <a:pPr algn="ctr"/>
              <a:r>
                <a:rPr lang="cs-CZ" sz="1600" b="1" dirty="0"/>
                <a:t>                                                          v Novém  </a:t>
              </a:r>
              <a:r>
                <a:rPr lang="cs-CZ" sz="1600" b="1" dirty="0" err="1"/>
                <a:t>Strašecí</a:t>
              </a:r>
              <a:r>
                <a:rPr lang="cs-CZ" sz="1600" dirty="0"/>
                <a:t>                     </a:t>
              </a:r>
            </a:p>
            <a:p>
              <a:pPr algn="ctr"/>
              <a:r>
                <a:rPr lang="cs-CZ" sz="1600" dirty="0"/>
                <a:t>                                                  Komenského nám. 209, 271 01 Nové </a:t>
              </a:r>
              <a:r>
                <a:rPr lang="cs-CZ" sz="1600" dirty="0" err="1"/>
                <a:t>Strašecí</a:t>
              </a:r>
              <a:endParaRPr lang="cs-CZ" sz="1600" dirty="0"/>
            </a:p>
            <a:p>
              <a:pPr algn="ctr"/>
              <a:r>
                <a:rPr lang="cs-CZ" sz="1600" dirty="0" smtClean="0"/>
                <a:t>                                                tel. 311 240 401, 311 240 400, email: </a:t>
              </a:r>
              <a:r>
                <a:rPr lang="cs-CZ" sz="1600" dirty="0" err="1" smtClean="0"/>
                <a:t>zsnovstra</a:t>
              </a:r>
              <a:r>
                <a:rPr lang="cs-CZ" sz="1600" dirty="0" smtClean="0"/>
                <a:t>@email.</a:t>
              </a:r>
              <a:r>
                <a:rPr lang="cs-CZ" sz="1600" dirty="0" err="1" smtClean="0"/>
                <a:t>cz</a:t>
              </a:r>
              <a:r>
                <a:rPr lang="cs-CZ" sz="1600" dirty="0" smtClean="0"/>
                <a:t> </a:t>
              </a:r>
              <a:endParaRPr lang="cs-CZ" sz="1600" dirty="0"/>
            </a:p>
          </p:txBody>
        </p:sp>
        <p:pic>
          <p:nvPicPr>
            <p:cNvPr id="7" name="Picture 4" descr="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965418" y="539670"/>
              <a:ext cx="1766887" cy="10541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Lidské rasy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Lidské rasy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 základní:</a:t>
            </a:r>
          </a:p>
          <a:p>
            <a:pPr marL="514350" indent="-514350">
              <a:buAutoNum type="arabicPeriod"/>
            </a:pPr>
            <a:r>
              <a:rPr lang="cs-CZ" dirty="0"/>
              <a:t>e</a:t>
            </a:r>
            <a:r>
              <a:rPr lang="cs-CZ" dirty="0" smtClean="0"/>
              <a:t>uropoidní (bílá)</a:t>
            </a:r>
          </a:p>
          <a:p>
            <a:pPr marL="514350" indent="-514350">
              <a:buAutoNum type="arabicPeriod"/>
            </a:pPr>
            <a:r>
              <a:rPr lang="cs-CZ" dirty="0"/>
              <a:t>n</a:t>
            </a:r>
            <a:r>
              <a:rPr lang="cs-CZ" dirty="0" smtClean="0"/>
              <a:t>egroidní (černá)</a:t>
            </a:r>
          </a:p>
          <a:p>
            <a:pPr marL="514350" indent="-514350">
              <a:buAutoNum type="arabicPeriod"/>
            </a:pPr>
            <a:r>
              <a:rPr lang="cs-CZ" dirty="0"/>
              <a:t>m</a:t>
            </a:r>
            <a:r>
              <a:rPr lang="cs-CZ" dirty="0" smtClean="0"/>
              <a:t>ongoloidní </a:t>
            </a:r>
            <a:r>
              <a:rPr lang="cs-CZ" dirty="0"/>
              <a:t>(</a:t>
            </a:r>
            <a:r>
              <a:rPr lang="cs-CZ" dirty="0" smtClean="0"/>
              <a:t>žlutá) </a:t>
            </a:r>
          </a:p>
          <a:p>
            <a:pPr marL="514350" indent="-514350"/>
            <a:r>
              <a:rPr lang="cs-CZ" dirty="0" smtClean="0"/>
              <a:t>Míšenci </a:t>
            </a:r>
          </a:p>
          <a:p>
            <a:pPr marL="514350" indent="-514350">
              <a:buAutoNum type="arabicPeriod"/>
            </a:pPr>
            <a:r>
              <a:rPr lang="cs-CZ" dirty="0"/>
              <a:t>m</a:t>
            </a:r>
            <a:r>
              <a:rPr lang="cs-CZ" dirty="0" smtClean="0"/>
              <a:t>ulati ( bílá+černá)</a:t>
            </a:r>
          </a:p>
          <a:p>
            <a:pPr marL="514350" indent="-514350">
              <a:buAutoNum type="arabicPeriod"/>
            </a:pPr>
            <a:r>
              <a:rPr lang="cs-CZ" dirty="0"/>
              <a:t>m</a:t>
            </a:r>
            <a:r>
              <a:rPr lang="cs-CZ" dirty="0" smtClean="0"/>
              <a:t>estici ( bílá+žlutá)</a:t>
            </a:r>
          </a:p>
          <a:p>
            <a:pPr marL="514350" indent="-514350">
              <a:buAutoNum type="arabicPeriod"/>
            </a:pPr>
            <a:r>
              <a:rPr lang="cs-CZ" dirty="0" err="1"/>
              <a:t>z</a:t>
            </a:r>
            <a:r>
              <a:rPr lang="cs-CZ" dirty="0" err="1" smtClean="0"/>
              <a:t>ambové</a:t>
            </a:r>
            <a:r>
              <a:rPr lang="cs-CZ" dirty="0" smtClean="0"/>
              <a:t> (žlutá+černá)</a:t>
            </a:r>
          </a:p>
          <a:p>
            <a:pPr marL="514350" indent="-514350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Europoidní rasa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Charakteristika:</a:t>
            </a:r>
          </a:p>
          <a:p>
            <a:r>
              <a:rPr lang="cs-CZ" dirty="0" smtClean="0"/>
              <a:t>úzký nos</a:t>
            </a:r>
          </a:p>
          <a:p>
            <a:r>
              <a:rPr lang="cs-CZ" dirty="0" smtClean="0"/>
              <a:t>úzké rty</a:t>
            </a:r>
          </a:p>
          <a:p>
            <a:r>
              <a:rPr lang="cs-CZ" dirty="0" smtClean="0"/>
              <a:t>světlá pokožka</a:t>
            </a:r>
          </a:p>
          <a:p>
            <a:r>
              <a:rPr lang="cs-CZ" dirty="0" smtClean="0"/>
              <a:t>jemné vlasy</a:t>
            </a:r>
            <a:endParaRPr lang="cs-CZ" dirty="0"/>
          </a:p>
        </p:txBody>
      </p:sp>
      <p:pic>
        <p:nvPicPr>
          <p:cNvPr id="3076" name="Picture 4" descr="C:\Users\Jana\AppData\Local\Microsoft\Windows\Temporary Internet Files\Content.IE5\ICVKZ1D7\MP9004393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556792"/>
            <a:ext cx="4264155" cy="37524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Negroidní rasa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Charakteristika:</a:t>
            </a:r>
          </a:p>
          <a:p>
            <a:r>
              <a:rPr lang="cs-CZ" dirty="0" smtClean="0"/>
              <a:t>černé, vlnité vlasy</a:t>
            </a:r>
          </a:p>
          <a:p>
            <a:r>
              <a:rPr lang="cs-CZ" dirty="0" smtClean="0"/>
              <a:t>výrazná ústa</a:t>
            </a:r>
          </a:p>
          <a:p>
            <a:r>
              <a:rPr lang="cs-CZ" dirty="0" smtClean="0"/>
              <a:t>široký nos</a:t>
            </a:r>
          </a:p>
          <a:p>
            <a:r>
              <a:rPr lang="cs-CZ" dirty="0" smtClean="0"/>
              <a:t>tmavé oči</a:t>
            </a:r>
          </a:p>
          <a:p>
            <a:r>
              <a:rPr lang="cs-CZ" dirty="0" smtClean="0"/>
              <a:t>snědá pokožka</a:t>
            </a:r>
            <a:endParaRPr lang="cs-CZ" dirty="0"/>
          </a:p>
        </p:txBody>
      </p:sp>
      <p:pic>
        <p:nvPicPr>
          <p:cNvPr id="4099" name="Picture 3" descr="C:\Users\Jana\AppData\Local\Microsoft\Windows\Temporary Internet Files\Content.IE5\ZRGF8HVX\MP9004393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1628800"/>
            <a:ext cx="3020143" cy="45100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Mongoloidní rasa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Charakteristika:</a:t>
            </a:r>
          </a:p>
          <a:p>
            <a:r>
              <a:rPr lang="cs-CZ" dirty="0" smtClean="0"/>
              <a:t>černé, rovné vlasy</a:t>
            </a:r>
          </a:p>
          <a:p>
            <a:r>
              <a:rPr lang="cs-CZ" dirty="0" smtClean="0"/>
              <a:t>šikmé oči</a:t>
            </a:r>
          </a:p>
          <a:p>
            <a:r>
              <a:rPr lang="cs-CZ" dirty="0" smtClean="0"/>
              <a:t>plochý obličej</a:t>
            </a:r>
          </a:p>
          <a:p>
            <a:r>
              <a:rPr lang="cs-CZ" dirty="0" smtClean="0"/>
              <a:t>drobná postava</a:t>
            </a:r>
          </a:p>
          <a:p>
            <a:r>
              <a:rPr lang="cs-CZ" dirty="0" smtClean="0"/>
              <a:t>žlutá až snědá pleť</a:t>
            </a:r>
          </a:p>
          <a:p>
            <a:r>
              <a:rPr lang="cs-CZ" dirty="0" err="1" smtClean="0"/>
              <a:t>nejzastoupenější</a:t>
            </a:r>
            <a:r>
              <a:rPr lang="cs-CZ" dirty="0" smtClean="0"/>
              <a:t> rasa</a:t>
            </a:r>
          </a:p>
          <a:p>
            <a:endParaRPr lang="cs-CZ" dirty="0"/>
          </a:p>
        </p:txBody>
      </p:sp>
      <p:pic>
        <p:nvPicPr>
          <p:cNvPr id="5123" name="Picture 3" descr="C:\Users\Jana\AppData\Local\Microsoft\Windows\Temporary Internet Files\Content.IE5\ICVKZ1D7\MP9004425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556792"/>
            <a:ext cx="3054085" cy="458112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Rozložení lidských ras na Zemi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Dnes jsou všechny rasy, díky migraci obyvatel, zastoupeny na všech kontinentech </a:t>
            </a:r>
          </a:p>
          <a:p>
            <a:r>
              <a:rPr lang="cs-CZ" dirty="0" smtClean="0"/>
              <a:t>Původní rozložení: </a:t>
            </a:r>
          </a:p>
          <a:p>
            <a:pPr marL="514350" indent="-514350">
              <a:buAutoNum type="arabicPeriod"/>
            </a:pPr>
            <a:r>
              <a:rPr lang="cs-CZ" dirty="0" smtClean="0"/>
              <a:t>europoidní (bílá)- Evropa, Arabský svět, Indie</a:t>
            </a:r>
          </a:p>
          <a:p>
            <a:pPr marL="514350" indent="-514350">
              <a:buAutoNum type="arabicPeriod"/>
            </a:pPr>
            <a:r>
              <a:rPr lang="cs-CZ" dirty="0" smtClean="0"/>
              <a:t>negroidní (černá)- Afrika</a:t>
            </a:r>
          </a:p>
          <a:p>
            <a:pPr marL="514350" indent="-514350">
              <a:buAutoNum type="arabicPeriod"/>
            </a:pPr>
            <a:r>
              <a:rPr lang="cs-CZ" dirty="0" smtClean="0"/>
              <a:t>mongoloidní (žlutá)- Asie, Amerika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Rozložení lidských ras na Zemi</a:t>
            </a:r>
            <a:endParaRPr lang="cs-CZ" dirty="0"/>
          </a:p>
        </p:txBody>
      </p:sp>
      <p:pic>
        <p:nvPicPr>
          <p:cNvPr id="2050" name="Picture 2" descr="C:\Users\Jana\Pictures\Meyers_b11_s0476a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720734" y="1424622"/>
            <a:ext cx="5702531" cy="45262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1. Jak a ve kterém období se dostalo negroidní obyvatelstvo do Ameriky, když je původem z Afriky?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2. K jaké rase patří Indové (na obrázku)?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Jana\AppData\Local\Microsoft\Windows\Temporary Internet Files\Content.IE5\ZRGF8HVX\MC9004349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293096"/>
            <a:ext cx="19685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 Od 16. století byli černoši dováženi do Ameriky jako otroci. </a:t>
            </a:r>
          </a:p>
          <a:p>
            <a:endParaRPr lang="cs-CZ" dirty="0" smtClean="0"/>
          </a:p>
          <a:p>
            <a:r>
              <a:rPr lang="cs-CZ" dirty="0" smtClean="0"/>
              <a:t>2. Europoidní rasa.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Rozložení lidských ras na Zemi.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27. 9. 2011, 14:33 [cit. 2013-05-19]. Dostupné z: </a:t>
            </a:r>
            <a:r>
              <a:rPr lang="cs-CZ" dirty="0" smtClean="0">
                <a:hlinkClick r:id="rId2"/>
              </a:rPr>
              <a:t>http://cs.wikipedia.org/wiki/Soubor:Meyers_b11_s0476a.jpg</a:t>
            </a:r>
            <a:r>
              <a:rPr lang="cs-CZ" dirty="0" smtClean="0"/>
              <a:t>  </a:t>
            </a:r>
          </a:p>
          <a:p>
            <a:r>
              <a:rPr lang="cs-CZ" i="1" dirty="0" smtClean="0"/>
              <a:t>Školní atlas světa: II.</a:t>
            </a:r>
            <a:r>
              <a:rPr lang="cs-CZ" dirty="0" smtClean="0"/>
              <a:t> 1. </a:t>
            </a:r>
            <a:r>
              <a:rPr lang="cs-CZ" dirty="0" err="1" smtClean="0"/>
              <a:t>vyd</a:t>
            </a:r>
            <a:r>
              <a:rPr lang="cs-CZ" dirty="0" smtClean="0"/>
              <a:t>. Praha: Kartografie, 2004, 175 s. ISBN 80-701-1730-3. </a:t>
            </a:r>
          </a:p>
          <a:p>
            <a:r>
              <a:rPr lang="cs-CZ" dirty="0" smtClean="0"/>
              <a:t>KAŠPAROVSKÝ, Karel. </a:t>
            </a:r>
            <a:r>
              <a:rPr lang="cs-CZ" i="1" dirty="0" smtClean="0"/>
              <a:t>Zeměpis v kostce: II.</a:t>
            </a:r>
            <a:r>
              <a:rPr lang="cs-CZ" dirty="0" smtClean="0"/>
              <a:t> </a:t>
            </a:r>
            <a:r>
              <a:rPr lang="cs-CZ" dirty="0" err="1" smtClean="0"/>
              <a:t>Vyd</a:t>
            </a:r>
            <a:r>
              <a:rPr lang="cs-CZ" dirty="0" smtClean="0"/>
              <a:t>. 1. Havlíčkův Brod: Fragment, 2002, 159 s. ISBN 80-720-0480-8</a:t>
            </a:r>
          </a:p>
          <a:p>
            <a:r>
              <a:rPr lang="cs-CZ" dirty="0" smtClean="0"/>
              <a:t>Obrázky:  www: </a:t>
            </a:r>
            <a:r>
              <a:rPr lang="cs-CZ" u="sng" dirty="0" smtClean="0">
                <a:hlinkClick r:id="rId3"/>
              </a:rPr>
              <a:t>http://office.</a:t>
            </a:r>
            <a:r>
              <a:rPr lang="cs-CZ" u="sng" dirty="0" err="1" smtClean="0">
                <a:hlinkClick r:id="rId3"/>
              </a:rPr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165</TotalTime>
  <Words>321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Původ</vt:lpstr>
      <vt:lpstr>Snímek 1</vt:lpstr>
      <vt:lpstr>Lidské rasy</vt:lpstr>
      <vt:lpstr>Lidské rasy</vt:lpstr>
      <vt:lpstr>Europoidní rasa</vt:lpstr>
      <vt:lpstr>Negroidní rasa</vt:lpstr>
      <vt:lpstr>Mongoloidní rasa</vt:lpstr>
      <vt:lpstr>Rozložení lidských ras na Zemi</vt:lpstr>
      <vt:lpstr>Rozložení lidských ras na Zemi</vt:lpstr>
      <vt:lpstr>Odpověz:</vt:lpstr>
      <vt:lpstr>Odpověď: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Rasy a náboženství</dc:title>
  <dc:creator>Jana</dc:creator>
  <cp:lastModifiedBy>pc</cp:lastModifiedBy>
  <cp:revision>22</cp:revision>
  <dcterms:created xsi:type="dcterms:W3CDTF">2013-05-19T14:00:34Z</dcterms:created>
  <dcterms:modified xsi:type="dcterms:W3CDTF">2013-06-11T13:22:09Z</dcterms:modified>
</cp:coreProperties>
</file>