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9"/>
  </p:notesMasterIdLst>
  <p:sldIdLst>
    <p:sldId id="257" r:id="rId2"/>
    <p:sldId id="258" r:id="rId3"/>
    <p:sldId id="256" r:id="rId4"/>
    <p:sldId id="259" r:id="rId5"/>
    <p:sldId id="260" r:id="rId6"/>
    <p:sldId id="261" r:id="rId7"/>
    <p:sldId id="272" r:id="rId8"/>
    <p:sldId id="269" r:id="rId9"/>
    <p:sldId id="262" r:id="rId10"/>
    <p:sldId id="263" r:id="rId11"/>
    <p:sldId id="264" r:id="rId12"/>
    <p:sldId id="265" r:id="rId13"/>
    <p:sldId id="266" r:id="rId14"/>
    <p:sldId id="271" r:id="rId15"/>
    <p:sldId id="267" r:id="rId16"/>
    <p:sldId id="270" r:id="rId17"/>
    <p:sldId id="328" r:id="rId18"/>
    <p:sldId id="273" r:id="rId19"/>
    <p:sldId id="274" r:id="rId20"/>
    <p:sldId id="275" r:id="rId21"/>
    <p:sldId id="284" r:id="rId22"/>
    <p:sldId id="314" r:id="rId23"/>
    <p:sldId id="285" r:id="rId24"/>
    <p:sldId id="318" r:id="rId25"/>
    <p:sldId id="276" r:id="rId26"/>
    <p:sldId id="311" r:id="rId27"/>
    <p:sldId id="325" r:id="rId28"/>
    <p:sldId id="324" r:id="rId29"/>
    <p:sldId id="320" r:id="rId30"/>
    <p:sldId id="278" r:id="rId31"/>
    <p:sldId id="319" r:id="rId32"/>
    <p:sldId id="323" r:id="rId33"/>
    <p:sldId id="329" r:id="rId34"/>
    <p:sldId id="330" r:id="rId35"/>
    <p:sldId id="331" r:id="rId36"/>
    <p:sldId id="332" r:id="rId37"/>
    <p:sldId id="333" r:id="rId38"/>
    <p:sldId id="334" r:id="rId39"/>
    <p:sldId id="335" r:id="rId40"/>
    <p:sldId id="336" r:id="rId41"/>
    <p:sldId id="337" r:id="rId42"/>
    <p:sldId id="338" r:id="rId43"/>
    <p:sldId id="339" r:id="rId44"/>
    <p:sldId id="340" r:id="rId45"/>
    <p:sldId id="341" r:id="rId46"/>
    <p:sldId id="342" r:id="rId47"/>
    <p:sldId id="343" r:id="rId48"/>
    <p:sldId id="344" r:id="rId49"/>
    <p:sldId id="345" r:id="rId50"/>
    <p:sldId id="346" r:id="rId51"/>
    <p:sldId id="347" r:id="rId52"/>
    <p:sldId id="281" r:id="rId53"/>
    <p:sldId id="293" r:id="rId54"/>
    <p:sldId id="294" r:id="rId55"/>
    <p:sldId id="295" r:id="rId56"/>
    <p:sldId id="327" r:id="rId57"/>
    <p:sldId id="268" r:id="rId5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463" autoAdjust="0"/>
    <p:restoredTop sz="94681" autoAdjust="0"/>
  </p:normalViewPr>
  <p:slideViewPr>
    <p:cSldViewPr>
      <p:cViewPr varScale="1">
        <p:scale>
          <a:sx n="70" d="100"/>
          <a:sy n="70" d="100"/>
        </p:scale>
        <p:origin x="-52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1351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35E9CC-03A4-4564-8CE8-333FD3D8BBD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740164-C0D3-46E5-9730-A765C05DAC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20936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440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B6794FF-2F8F-4083-8416-47918006971C}" type="slidenum">
              <a:rPr lang="cs-CZ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740164-C0D3-46E5-9730-A765C05DAC9A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průduch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740164-C0D3-46E5-9730-A765C05DAC9A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740164-C0D3-46E5-9730-A765C05DAC9A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7095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740164-C0D3-46E5-9730-A765C05DAC9A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7095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740164-C0D3-46E5-9730-A765C05DAC9A}" type="slidenum">
              <a:rPr lang="cs-CZ" smtClean="0"/>
              <a:pPr/>
              <a:t>26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>
            <a:alpha val="3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hyperlink" Target="http://www.google.cz/url?sa=i&amp;rct=j&amp;q=Cordaites&amp;source=images&amp;cd=&amp;cad=rja&amp;docid=2w8ho2-Y_VppbM&amp;tbnid=FZPAcJ1sRDINvM:&amp;ved=0CAUQjRw&amp;url=http://images.botany.org/set-18/png2.html&amp;ei=lYCrUcObFMaQswbDloCwBg&amp;bvm=bv.47244034,d.bGE&amp;psig=AFQjCNG9SW7VJsVYSOkt--hr1DFEx0eSbw&amp;ust=1370280422494932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jpe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url?sa=i&amp;source=images&amp;cd=&amp;cad=rja&amp;docid=Y7keCEnQJpAT8M&amp;tbnid=EDr6LeJHMMM5kM:&amp;ved=0CAgQjRwwAA&amp;url=http://botany.cz/cs/pinus-mugo/&amp;ei=u1G2UercC5Ov7AaBtYH4AQ&amp;psig=AFQjCNFfXFVhFXRmiVUVbADIGqKigAS0rg&amp;ust=1370989371280269" TargetMode="External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56.jpe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eg"/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4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botany.org/set-18/cordaites-2-h.png" TargetMode="External"/><Relationship Id="rId7" Type="http://schemas.openxmlformats.org/officeDocument/2006/relationships/hyperlink" Target="http://www.uspza.cz/obrazky5/01-sekvojec_06_big.jpg" TargetMode="External"/><Relationship Id="rId2" Type="http://schemas.openxmlformats.org/officeDocument/2006/relationships/hyperlink" Target="http://nahosemennerostliny.chytrak.cz/kordait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uspza.cz/obrazky2/sequoiadendron6_big.jpg" TargetMode="External"/><Relationship Id="rId5" Type="http://schemas.openxmlformats.org/officeDocument/2006/relationships/hyperlink" Target="http://www.treking.cz/galerie/kosodrevinav.jpg" TargetMode="External"/><Relationship Id="rId4" Type="http://schemas.openxmlformats.org/officeDocument/2006/relationships/hyperlink" Target="http://botany.cz/foto/pinusmugoherb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333389"/>
              </p:ext>
            </p:extLst>
          </p:nvPr>
        </p:nvGraphicFramePr>
        <p:xfrm>
          <a:off x="614363" y="2816225"/>
          <a:ext cx="8137525" cy="26924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77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RNDr. Lenka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Hráčková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19380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VY_32_INOVACE_01C_18_Jehličnany</a:t>
                      </a: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VY_32_INOVACE_01C_Biologie rostlin</a:t>
                      </a: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10.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6. 2013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</a:tbl>
          </a:graphicData>
        </a:graphic>
      </p:graphicFrame>
      <p:pic>
        <p:nvPicPr>
          <p:cNvPr id="2073" name="Obrázek 2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58430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Anotace 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Význam jehličnanů, příčiny jejich rozšíření (evoluční úspěšnost) – stavba jehlice, rodozměna (žáci porovnají s výtrusnými rostlinami).</a:t>
            </a:r>
          </a:p>
          <a:p>
            <a:r>
              <a:rPr lang="cs-CZ" sz="2800" dirty="0" smtClean="0"/>
              <a:t>Významné druhy jehličnanů a jejich využití.</a:t>
            </a:r>
          </a:p>
          <a:p>
            <a:r>
              <a:rPr lang="cs-CZ" sz="2800" dirty="0" smtClean="0"/>
              <a:t>Žáci doplňují odpovědi na kontrolní otázky na interaktivní tabuli s následnou kontrolou správných odpovědí. Lze použít i jako pracovní list.</a:t>
            </a:r>
          </a:p>
          <a:p>
            <a:r>
              <a:rPr lang="cs-CZ" sz="2800" dirty="0" smtClean="0"/>
              <a:t>Pro žáky 1. ročníku G4 a 3. ročníku G6</a:t>
            </a:r>
          </a:p>
          <a:p>
            <a:r>
              <a:rPr lang="cs-CZ" sz="2800" dirty="0" smtClean="0"/>
              <a:t>Materiál je určen k interaktivní výuce</a:t>
            </a:r>
          </a:p>
        </p:txBody>
      </p:sp>
    </p:spTree>
    <p:extLst>
      <p:ext uri="{BB962C8B-B14F-4D97-AF65-F5344CB8AC3E}">
        <p14:creationId xmlns:p14="http://schemas.microsoft.com/office/powerpoint/2010/main" val="1537393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4. oddělení:   JEHLIČNANY </a:t>
            </a:r>
            <a:r>
              <a:rPr lang="cs-CZ" i="1" dirty="0" smtClean="0">
                <a:solidFill>
                  <a:srgbClr val="C00000"/>
                </a:solidFill>
              </a:rPr>
              <a:t>(</a:t>
            </a:r>
            <a:r>
              <a:rPr lang="cs-CZ" i="1" dirty="0" err="1" smtClean="0">
                <a:solidFill>
                  <a:srgbClr val="C00000"/>
                </a:solidFill>
              </a:rPr>
              <a:t>Pinophyta</a:t>
            </a:r>
            <a:r>
              <a:rPr lang="cs-CZ" i="1" dirty="0" smtClean="0">
                <a:solidFill>
                  <a:srgbClr val="C00000"/>
                </a:solidFill>
              </a:rPr>
              <a:t>)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Vývojový stupeň nahosemenné rostliny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Charakteristika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Od karbonu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Převážně severní polokoule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Většinou stálezelené dřeviny</a:t>
            </a:r>
          </a:p>
          <a:p>
            <a:pPr>
              <a:buFont typeface="Wingdings" pitchFamily="2" charset="2"/>
              <a:buChar char="Ø"/>
            </a:pPr>
            <a:r>
              <a:rPr lang="cs-CZ" b="1" dirty="0" err="1" smtClean="0"/>
              <a:t>Mikrofylní</a:t>
            </a:r>
            <a:r>
              <a:rPr lang="cs-CZ" b="1" dirty="0" smtClean="0"/>
              <a:t> větev, listy: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C00000"/>
                </a:solidFill>
              </a:rPr>
              <a:t>      šupinovité</a:t>
            </a: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C00000"/>
                </a:solidFill>
              </a:rPr>
              <a:t>      jehlicovité</a:t>
            </a:r>
          </a:p>
        </p:txBody>
      </p:sp>
      <p:grpSp>
        <p:nvGrpSpPr>
          <p:cNvPr id="10" name="Skupina 9"/>
          <p:cNvGrpSpPr/>
          <p:nvPr/>
        </p:nvGrpSpPr>
        <p:grpSpPr>
          <a:xfrm>
            <a:off x="3419872" y="476672"/>
            <a:ext cx="5596769" cy="3528392"/>
            <a:chOff x="3419872" y="476672"/>
            <a:chExt cx="5596769" cy="3528392"/>
          </a:xfrm>
        </p:grpSpPr>
        <p:pic>
          <p:nvPicPr>
            <p:cNvPr id="1027" name="Picture 3" descr="I:\113_PANA\Přípravy 1.C\dum\fotky\P1060128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444208" y="476672"/>
              <a:ext cx="2572433" cy="2952328"/>
            </a:xfrm>
            <a:prstGeom prst="rect">
              <a:avLst/>
            </a:prstGeom>
            <a:noFill/>
          </p:spPr>
        </p:pic>
        <p:cxnSp>
          <p:nvCxnSpPr>
            <p:cNvPr id="7" name="Přímá spojovací šipka 6"/>
            <p:cNvCxnSpPr/>
            <p:nvPr/>
          </p:nvCxnSpPr>
          <p:spPr>
            <a:xfrm flipV="1">
              <a:off x="3419872" y="2996952"/>
              <a:ext cx="3312368" cy="1008112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Skupina 10"/>
          <p:cNvGrpSpPr/>
          <p:nvPr/>
        </p:nvGrpSpPr>
        <p:grpSpPr>
          <a:xfrm>
            <a:off x="3275856" y="3573016"/>
            <a:ext cx="5047819" cy="3140968"/>
            <a:chOff x="3275856" y="3573016"/>
            <a:chExt cx="5047819" cy="3140968"/>
          </a:xfrm>
        </p:grpSpPr>
        <p:pic>
          <p:nvPicPr>
            <p:cNvPr id="1026" name="Picture 2" descr="I:\113_PANA\Přípravy 1.C\dum\fotky\P1120331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148064" y="3573016"/>
              <a:ext cx="3175611" cy="3140968"/>
            </a:xfrm>
            <a:prstGeom prst="rect">
              <a:avLst/>
            </a:prstGeom>
            <a:noFill/>
          </p:spPr>
        </p:pic>
        <p:cxnSp>
          <p:nvCxnSpPr>
            <p:cNvPr id="8" name="Přímá spojovací šipka 7"/>
            <p:cNvCxnSpPr/>
            <p:nvPr/>
          </p:nvCxnSpPr>
          <p:spPr>
            <a:xfrm flipV="1">
              <a:off x="3275856" y="5229200"/>
              <a:ext cx="2160240" cy="432048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Charakteristika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err="1" smtClean="0"/>
              <a:t>Mikrosporofyly</a:t>
            </a:r>
            <a:r>
              <a:rPr lang="cs-CZ" b="1" dirty="0" smtClean="0"/>
              <a:t>: 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ploché </a:t>
            </a:r>
            <a:r>
              <a:rPr lang="cs-CZ" b="1" dirty="0" smtClean="0">
                <a:solidFill>
                  <a:srgbClr val="C00000"/>
                </a:solidFill>
              </a:rPr>
              <a:t>tyčinky</a:t>
            </a:r>
            <a:r>
              <a:rPr lang="cs-CZ" b="1" dirty="0" smtClean="0"/>
              <a:t> s mikrosporangii (</a:t>
            </a:r>
            <a:r>
              <a:rPr lang="cs-CZ" b="1" dirty="0" smtClean="0">
                <a:solidFill>
                  <a:srgbClr val="C00000"/>
                </a:solidFill>
              </a:rPr>
              <a:t>prašná pouzdra</a:t>
            </a:r>
            <a:r>
              <a:rPr lang="cs-CZ" b="1" dirty="0" smtClean="0"/>
              <a:t>) na spodní straně</a:t>
            </a:r>
          </a:p>
          <a:p>
            <a:pPr>
              <a:buFont typeface="Wingdings" pitchFamily="2" charset="2"/>
              <a:buChar char="Ø"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Megasporofyly: 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</a:t>
            </a:r>
            <a:r>
              <a:rPr lang="cs-CZ" b="1" dirty="0" smtClean="0">
                <a:solidFill>
                  <a:srgbClr val="C00000"/>
                </a:solidFill>
              </a:rPr>
              <a:t>plodolisty</a:t>
            </a:r>
            <a:r>
              <a:rPr lang="cs-CZ" b="1" dirty="0" smtClean="0"/>
              <a:t> s malým počtem vajíček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Charakteristika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908720"/>
            <a:ext cx="4330824" cy="639762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Tyčinka borovice – prašná pouzdra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778697" y="1340768"/>
            <a:ext cx="4041775" cy="639762"/>
          </a:xfrm>
        </p:spPr>
        <p:txBody>
          <a:bodyPr/>
          <a:lstStyle/>
          <a:p>
            <a:r>
              <a:rPr lang="cs-CZ" dirty="0" smtClean="0"/>
              <a:t>Plodolist borovice - vajíčko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99792" y="342900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 1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956376" y="616530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 2</a:t>
            </a:r>
            <a:endParaRPr lang="cs-CZ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539552" y="1597545"/>
            <a:ext cx="2088232" cy="2263503"/>
            <a:chOff x="827584" y="2348880"/>
            <a:chExt cx="2088232" cy="2263503"/>
          </a:xfrm>
        </p:grpSpPr>
        <p:pic>
          <p:nvPicPr>
            <p:cNvPr id="1027" name="Picture 3" descr="I:\CANON_SC\IMAGE\0001\SCN_0173.jpg"/>
            <p:cNvPicPr>
              <a:picLocks noChangeAspect="1" noChangeArrowheads="1"/>
            </p:cNvPicPr>
            <p:nvPr/>
          </p:nvPicPr>
          <p:blipFill>
            <a:blip r:embed="rId2" cstate="print"/>
            <a:srcRect l="13158" t="8712" r="10526"/>
            <a:stretch>
              <a:fillRect/>
            </a:stretch>
          </p:blipFill>
          <p:spPr bwMode="auto">
            <a:xfrm>
              <a:off x="827584" y="2348880"/>
              <a:ext cx="2088232" cy="2263503"/>
            </a:xfrm>
            <a:prstGeom prst="rect">
              <a:avLst/>
            </a:prstGeom>
            <a:noFill/>
          </p:spPr>
        </p:pic>
        <p:sp>
          <p:nvSpPr>
            <p:cNvPr id="11" name="TextovéPole 10"/>
            <p:cNvSpPr txBox="1"/>
            <p:nvPr/>
          </p:nvSpPr>
          <p:spPr>
            <a:xfrm>
              <a:off x="1835696" y="2924944"/>
              <a:ext cx="360040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pic>
        <p:nvPicPr>
          <p:cNvPr id="1028" name="Picture 4" descr="I:\CANON_SC\IMAGE\0001\SCN_0174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2132856"/>
            <a:ext cx="2677318" cy="2522111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4788024" y="2483604"/>
            <a:ext cx="36004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/>
          <a:srcRect l="22692" t="22441" r="7982" b="37874"/>
          <a:stretch>
            <a:fillRect/>
          </a:stretch>
        </p:blipFill>
        <p:spPr bwMode="auto">
          <a:xfrm>
            <a:off x="35496" y="4149080"/>
            <a:ext cx="2952328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TextovéPole 15"/>
          <p:cNvSpPr txBox="1"/>
          <p:nvPr/>
        </p:nvSpPr>
        <p:spPr>
          <a:xfrm>
            <a:off x="3635896" y="609329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 3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87824" y="4509120"/>
            <a:ext cx="1800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Pylová zrna se 2 vzdušnými vaky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99592" y="3717032"/>
            <a:ext cx="2016224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Prašná pouzdra</a:t>
            </a:r>
            <a:endParaRPr lang="cs-CZ" sz="2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16216" y="4653136"/>
            <a:ext cx="1584176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Otvor klový</a:t>
            </a:r>
            <a:endParaRPr lang="cs-CZ" sz="2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164288" y="3717032"/>
            <a:ext cx="2016224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Vaječná buňka v zárodečníku</a:t>
            </a:r>
            <a:endParaRPr lang="cs-CZ" sz="2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127776" y="2492896"/>
            <a:ext cx="154868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Vaječný obal</a:t>
            </a:r>
            <a:endParaRPr lang="cs-CZ" sz="2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707904" y="2492896"/>
            <a:ext cx="1728192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Samičí </a:t>
            </a:r>
            <a:r>
              <a:rPr lang="cs-CZ" sz="2000" b="1" dirty="0" err="1" smtClean="0"/>
              <a:t>prokel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 descr="I:\113_PANA\Přípravy 1.C\dum\fotky\P113039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6024" y="1700808"/>
            <a:ext cx="4139952" cy="3104964"/>
          </a:xfrm>
          <a:prstGeom prst="rect">
            <a:avLst/>
          </a:prstGeom>
          <a:noFill/>
        </p:spPr>
      </p:pic>
      <p:pic>
        <p:nvPicPr>
          <p:cNvPr id="4" name="Picture 2" descr="I:\113_PANA\Přípravy 1.C\dum\fotky\P113039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1872209"/>
            <a:ext cx="4571999" cy="3428999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836712"/>
            <a:ext cx="4040188" cy="639762"/>
          </a:xfrm>
        </p:spPr>
        <p:txBody>
          <a:bodyPr/>
          <a:lstStyle/>
          <a:p>
            <a:r>
              <a:rPr lang="cs-CZ" dirty="0" smtClean="0"/>
              <a:t>Tyčinka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836712"/>
            <a:ext cx="4041775" cy="63976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Plodolist (semenná a podpůrná šupina)</a:t>
            </a:r>
            <a:endParaRPr lang="cs-CZ" dirty="0"/>
          </a:p>
        </p:txBody>
      </p:sp>
      <p:cxnSp>
        <p:nvCxnSpPr>
          <p:cNvPr id="11" name="Přímá spojovací šipka 7"/>
          <p:cNvCxnSpPr/>
          <p:nvPr/>
        </p:nvCxnSpPr>
        <p:spPr>
          <a:xfrm flipV="1">
            <a:off x="1916088" y="4222963"/>
            <a:ext cx="1276846" cy="982683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7"/>
          <p:cNvCxnSpPr/>
          <p:nvPr/>
        </p:nvCxnSpPr>
        <p:spPr>
          <a:xfrm flipH="1" flipV="1">
            <a:off x="7492995" y="4191467"/>
            <a:ext cx="463381" cy="982383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7"/>
          <p:cNvCxnSpPr/>
          <p:nvPr/>
        </p:nvCxnSpPr>
        <p:spPr>
          <a:xfrm flipH="1" flipV="1">
            <a:off x="5868144" y="4077072"/>
            <a:ext cx="1008112" cy="177876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7"/>
          <p:cNvCxnSpPr/>
          <p:nvPr/>
        </p:nvCxnSpPr>
        <p:spPr>
          <a:xfrm flipV="1">
            <a:off x="4211960" y="3645024"/>
            <a:ext cx="1080120" cy="195698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7956376" y="5173850"/>
            <a:ext cx="911725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vajíčko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635852" y="5883178"/>
            <a:ext cx="2232249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Podpůrná šupina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23928" y="5655781"/>
            <a:ext cx="2088232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Semenná šupina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31912" y="5265520"/>
            <a:ext cx="2151856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Prašné pouzdro</a:t>
            </a:r>
            <a:endParaRPr lang="cs-CZ" sz="2000" b="1" dirty="0"/>
          </a:p>
        </p:txBody>
      </p:sp>
      <p:sp>
        <p:nvSpPr>
          <p:cNvPr id="19" name="Zástupný symbol pro obsah 1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8962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I:\113_PANA\Přípravy 1.C\dum\fotky\P1010498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 l="5233"/>
          <a:stretch>
            <a:fillRect/>
          </a:stretch>
        </p:blipFill>
        <p:spPr bwMode="auto">
          <a:xfrm>
            <a:off x="107504" y="1916832"/>
            <a:ext cx="4554801" cy="3604741"/>
          </a:xfrm>
          <a:prstGeom prst="rect">
            <a:avLst/>
          </a:prstGeom>
          <a:noFill/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5062"/>
            <a:ext cx="4040188" cy="639762"/>
          </a:xfrm>
        </p:spPr>
        <p:txBody>
          <a:bodyPr/>
          <a:lstStyle/>
          <a:p>
            <a:r>
              <a:rPr lang="cs-CZ" dirty="0" smtClean="0"/>
              <a:t>Samčí šištice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Borovice lesní</a:t>
            </a:r>
            <a:r>
              <a:rPr lang="cs-CZ" sz="2800" dirty="0" smtClean="0"/>
              <a:t>					</a:t>
            </a:r>
            <a:endParaRPr lang="cs-CZ" sz="28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16632"/>
            <a:ext cx="4041775" cy="639762"/>
          </a:xfrm>
        </p:spPr>
        <p:txBody>
          <a:bodyPr/>
          <a:lstStyle/>
          <a:p>
            <a:r>
              <a:rPr lang="cs-CZ" dirty="0" smtClean="0"/>
              <a:t>Samičí šištice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I:\113_PANA\Přípravy 1.C\dum\fotky\P102008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3861048"/>
            <a:ext cx="3802048" cy="2851627"/>
          </a:xfrm>
          <a:prstGeom prst="rect">
            <a:avLst/>
          </a:prstGeom>
          <a:noFill/>
        </p:spPr>
      </p:pic>
      <p:pic>
        <p:nvPicPr>
          <p:cNvPr id="4099" name="Picture 3" descr="I:\113_PANA\Přípravy 1.C\dum\fotky\P1010649.JPG"/>
          <p:cNvPicPr>
            <a:picLocks noChangeAspect="1" noChangeArrowheads="1"/>
          </p:cNvPicPr>
          <p:nvPr/>
        </p:nvPicPr>
        <p:blipFill>
          <a:blip r:embed="rId4" cstate="print"/>
          <a:srcRect l="45112" b="8309"/>
          <a:stretch>
            <a:fillRect/>
          </a:stretch>
        </p:blipFill>
        <p:spPr bwMode="auto">
          <a:xfrm>
            <a:off x="6228184" y="836712"/>
            <a:ext cx="2700034" cy="33843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Systém </a:t>
            </a:r>
            <a:endParaRPr lang="cs-CZ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C00000"/>
                </a:solidFill>
              </a:rPr>
              <a:t>1. třída: KORDAITY </a:t>
            </a:r>
            <a:r>
              <a:rPr lang="cs-CZ" i="1" dirty="0" smtClean="0">
                <a:solidFill>
                  <a:srgbClr val="C00000"/>
                </a:solidFill>
              </a:rPr>
              <a:t>(</a:t>
            </a:r>
            <a:r>
              <a:rPr lang="cs-CZ" i="1" dirty="0" err="1" smtClean="0">
                <a:solidFill>
                  <a:srgbClr val="C00000"/>
                </a:solidFill>
              </a:rPr>
              <a:t>Cordaitopsida</a:t>
            </a:r>
            <a:r>
              <a:rPr lang="cs-CZ" i="1" dirty="0" smtClean="0">
                <a:solidFill>
                  <a:srgbClr val="C00000"/>
                </a:solidFill>
              </a:rPr>
              <a:t>)</a:t>
            </a:r>
            <a:endParaRPr lang="cs-CZ" b="1" dirty="0" smtClean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C00000"/>
                </a:solidFill>
              </a:rPr>
              <a:t>2. třída: JEHLIČNANY </a:t>
            </a:r>
            <a:r>
              <a:rPr lang="cs-CZ" i="1" dirty="0" smtClean="0">
                <a:solidFill>
                  <a:srgbClr val="C00000"/>
                </a:solidFill>
              </a:rPr>
              <a:t>(</a:t>
            </a:r>
            <a:r>
              <a:rPr lang="cs-CZ" i="1" dirty="0" err="1" smtClean="0">
                <a:solidFill>
                  <a:srgbClr val="C00000"/>
                </a:solidFill>
              </a:rPr>
              <a:t>Pinopsida</a:t>
            </a:r>
            <a:r>
              <a:rPr lang="cs-CZ" i="1" dirty="0" smtClean="0">
                <a:solidFill>
                  <a:srgbClr val="C00000"/>
                </a:solidFill>
              </a:rPr>
              <a:t>)</a:t>
            </a:r>
            <a:endParaRPr lang="cs-CZ" i="1" dirty="0">
              <a:solidFill>
                <a:srgbClr val="C00000"/>
              </a:solidFill>
            </a:endParaRPr>
          </a:p>
        </p:txBody>
      </p:sp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7920000" y="1772816"/>
            <a:ext cx="720000" cy="72000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Dopředu nebo Další 9">
            <a:hlinkClick r:id="rId2" action="ppaction://hlinksldjump" highlightClick="1"/>
          </p:cNvPr>
          <p:cNvSpPr/>
          <p:nvPr/>
        </p:nvSpPr>
        <p:spPr>
          <a:xfrm>
            <a:off x="7956456" y="4077152"/>
            <a:ext cx="720000" cy="72000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1. třída: KORDAITY </a:t>
            </a:r>
            <a:r>
              <a:rPr lang="cs-CZ" i="1" dirty="0" smtClean="0">
                <a:solidFill>
                  <a:srgbClr val="C00000"/>
                </a:solidFill>
              </a:rPr>
              <a:t>(</a:t>
            </a:r>
            <a:r>
              <a:rPr lang="cs-CZ" i="1" dirty="0" err="1" smtClean="0">
                <a:solidFill>
                  <a:srgbClr val="C00000"/>
                </a:solidFill>
              </a:rPr>
              <a:t>Cordaitopsida</a:t>
            </a:r>
            <a:r>
              <a:rPr lang="cs-CZ" i="1" dirty="0" smtClean="0">
                <a:solidFill>
                  <a:srgbClr val="C00000"/>
                </a:solidFill>
              </a:rPr>
              <a:t>)</a:t>
            </a:r>
            <a:endParaRPr lang="cs-CZ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Vymřelé stromy, 30 m</a:t>
            </a:r>
          </a:p>
          <a:p>
            <a:pPr>
              <a:buFont typeface="Wingdings" pitchFamily="2" charset="2"/>
              <a:buChar char="Ø"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Jednoduché úzké listy, až 1 m</a:t>
            </a:r>
          </a:p>
          <a:p>
            <a:pPr>
              <a:buFont typeface="Wingdings" pitchFamily="2" charset="2"/>
              <a:buChar char="Ø"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Karbon až perm -  dominantní složka vegetace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Černé uhlí</a:t>
            </a:r>
          </a:p>
          <a:p>
            <a:pPr>
              <a:buFont typeface="Wingdings" pitchFamily="2" charset="2"/>
              <a:buChar char="Ø"/>
            </a:pP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1. třída: KORDAITY </a:t>
            </a:r>
            <a:r>
              <a:rPr lang="cs-CZ" i="1" dirty="0" smtClean="0">
                <a:solidFill>
                  <a:srgbClr val="C00000"/>
                </a:solidFill>
              </a:rPr>
              <a:t>(</a:t>
            </a:r>
            <a:r>
              <a:rPr lang="cs-CZ" i="1" dirty="0" err="1" smtClean="0">
                <a:solidFill>
                  <a:srgbClr val="C00000"/>
                </a:solidFill>
              </a:rPr>
              <a:t>Cordaitopsida</a:t>
            </a:r>
            <a:r>
              <a:rPr lang="cs-CZ" i="1" dirty="0" smtClean="0">
                <a:solidFill>
                  <a:srgbClr val="C00000"/>
                </a:solidFill>
              </a:rPr>
              <a:t>)</a:t>
            </a:r>
            <a:endParaRPr lang="cs-CZ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Tlačítko akce: Návrat 3">
            <a:hlinkClick r:id="rId2" action="ppaction://hlinksldjump" highlightClick="1"/>
          </p:cNvPr>
          <p:cNvSpPr/>
          <p:nvPr/>
        </p:nvSpPr>
        <p:spPr>
          <a:xfrm>
            <a:off x="7920000" y="5733256"/>
            <a:ext cx="720000" cy="720000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788024" y="616530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 3</a:t>
            </a:r>
            <a:endParaRPr lang="cs-CZ" dirty="0"/>
          </a:p>
        </p:txBody>
      </p:sp>
      <p:pic>
        <p:nvPicPr>
          <p:cNvPr id="5122" name="Picture 2" descr="http://nahosemennerostliny.chytrak.cz/kordait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340768"/>
            <a:ext cx="4320479" cy="5136364"/>
          </a:xfrm>
          <a:prstGeom prst="rect">
            <a:avLst/>
          </a:prstGeom>
          <a:noFill/>
        </p:spPr>
      </p:pic>
      <p:pic>
        <p:nvPicPr>
          <p:cNvPr id="5124" name="Picture 4" descr="http://images.botany.org/set-18/cordaites-2-h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3601" t="6725" r="21633"/>
          <a:stretch>
            <a:fillRect/>
          </a:stretch>
        </p:blipFill>
        <p:spPr bwMode="auto">
          <a:xfrm>
            <a:off x="5292080" y="1412776"/>
            <a:ext cx="3314498" cy="4032448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7020272" y="544522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 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2. třída: JEHLIČNANY </a:t>
            </a:r>
            <a:r>
              <a:rPr lang="cs-CZ" i="1" dirty="0" smtClean="0">
                <a:solidFill>
                  <a:srgbClr val="C00000"/>
                </a:solidFill>
              </a:rPr>
              <a:t>(</a:t>
            </a:r>
            <a:r>
              <a:rPr lang="cs-CZ" i="1" dirty="0" err="1" smtClean="0">
                <a:solidFill>
                  <a:srgbClr val="C00000"/>
                </a:solidFill>
              </a:rPr>
              <a:t>Pinopsida</a:t>
            </a:r>
            <a:r>
              <a:rPr lang="cs-CZ" i="1" dirty="0" smtClean="0">
                <a:solidFill>
                  <a:srgbClr val="C00000"/>
                </a:solidFill>
              </a:rPr>
              <a:t>)</a:t>
            </a:r>
            <a:endParaRPr lang="cs-CZ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Stavba listu:</a:t>
            </a:r>
          </a:p>
          <a:p>
            <a:pPr>
              <a:buNone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76256" y="616530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 4</a:t>
            </a:r>
            <a:endParaRPr lang="cs-CZ" dirty="0"/>
          </a:p>
        </p:txBody>
      </p:sp>
      <p:cxnSp>
        <p:nvCxnSpPr>
          <p:cNvPr id="21" name="Přímá spojovací čára 20"/>
          <p:cNvCxnSpPr/>
          <p:nvPr/>
        </p:nvCxnSpPr>
        <p:spPr>
          <a:xfrm flipH="1">
            <a:off x="6660232" y="3356992"/>
            <a:ext cx="216024" cy="216024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flipH="1">
            <a:off x="5148064" y="2924944"/>
            <a:ext cx="1224136" cy="1728192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3" name="Skupina 62"/>
          <p:cNvGrpSpPr/>
          <p:nvPr/>
        </p:nvGrpSpPr>
        <p:grpSpPr>
          <a:xfrm>
            <a:off x="467544" y="1916832"/>
            <a:ext cx="7992888" cy="4648582"/>
            <a:chOff x="467544" y="1916832"/>
            <a:chExt cx="7992888" cy="4648582"/>
          </a:xfrm>
        </p:grpSpPr>
        <p:grpSp>
          <p:nvGrpSpPr>
            <p:cNvPr id="11" name="Skupina 10"/>
            <p:cNvGrpSpPr/>
            <p:nvPr/>
          </p:nvGrpSpPr>
          <p:grpSpPr>
            <a:xfrm>
              <a:off x="1259632" y="2450022"/>
              <a:ext cx="6334516" cy="3715282"/>
              <a:chOff x="1475656" y="2161990"/>
              <a:chExt cx="6334516" cy="3715282"/>
            </a:xfrm>
          </p:grpSpPr>
          <p:pic>
            <p:nvPicPr>
              <p:cNvPr id="2050" name="Picture 2" descr="I:\CANON_SC\IMAGE\0001\SCN_0173 - Kopie.jp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1475656" y="2161990"/>
                <a:ext cx="6334516" cy="3715282"/>
              </a:xfrm>
              <a:prstGeom prst="rect">
                <a:avLst/>
              </a:prstGeom>
              <a:noFill/>
            </p:spPr>
          </p:pic>
          <p:sp>
            <p:nvSpPr>
              <p:cNvPr id="6" name="TextovéPole 5"/>
              <p:cNvSpPr txBox="1"/>
              <p:nvPr/>
            </p:nvSpPr>
            <p:spPr>
              <a:xfrm>
                <a:off x="1619672" y="3212976"/>
                <a:ext cx="360040" cy="369332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6660232" y="2348880"/>
                <a:ext cx="360040" cy="369332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7380312" y="2708920"/>
                <a:ext cx="360040" cy="369332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  <p:sp>
          <p:nvSpPr>
            <p:cNvPr id="12" name="TextovéPole 11"/>
            <p:cNvSpPr txBox="1"/>
            <p:nvPr/>
          </p:nvSpPr>
          <p:spPr>
            <a:xfrm>
              <a:off x="3635896" y="1916832"/>
              <a:ext cx="1584176" cy="40011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sklerenchym</a:t>
              </a:r>
              <a:endParaRPr lang="cs-CZ" sz="2000" b="1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5292080" y="1916832"/>
              <a:ext cx="1584176" cy="40011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lýková část</a:t>
              </a:r>
              <a:endParaRPr lang="cs-CZ" sz="2000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1835696" y="2204864"/>
              <a:ext cx="1584176" cy="40011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endodermis</a:t>
              </a:r>
              <a:endParaRPr lang="cs-CZ" sz="2000" b="1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6372200" y="2276872"/>
              <a:ext cx="2088232" cy="707886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dřevní část cévního svazku</a:t>
              </a:r>
              <a:endParaRPr lang="cs-CZ" sz="2000" b="1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6876256" y="2924944"/>
              <a:ext cx="1584176" cy="707886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epidermis s kutikulou</a:t>
              </a:r>
              <a:endParaRPr lang="cs-CZ" sz="2000" b="1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3851920" y="6093296"/>
              <a:ext cx="1368152" cy="40011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průduchy</a:t>
              </a:r>
              <a:endParaRPr lang="cs-CZ" sz="2000" b="1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1619672" y="6165304"/>
              <a:ext cx="1224136" cy="40011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mezofyl</a:t>
              </a:r>
              <a:endParaRPr lang="cs-CZ" sz="2000" b="1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467544" y="3284984"/>
              <a:ext cx="1440160" cy="707886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pryskyřičné kanálky</a:t>
              </a:r>
              <a:endParaRPr lang="cs-CZ" sz="2000" b="1" dirty="0"/>
            </a:p>
          </p:txBody>
        </p:sp>
        <p:cxnSp>
          <p:nvCxnSpPr>
            <p:cNvPr id="23" name="Přímá spojovací čára 22"/>
            <p:cNvCxnSpPr>
              <a:endCxn id="18" idx="0"/>
            </p:cNvCxnSpPr>
            <p:nvPr/>
          </p:nvCxnSpPr>
          <p:spPr>
            <a:xfrm flipH="1">
              <a:off x="2231740" y="5445224"/>
              <a:ext cx="540060" cy="720080"/>
            </a:xfrm>
            <a:prstGeom prst="line">
              <a:avLst/>
            </a:prstGeom>
            <a:ln w="254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ovací čára 23"/>
            <p:cNvCxnSpPr/>
            <p:nvPr/>
          </p:nvCxnSpPr>
          <p:spPr>
            <a:xfrm>
              <a:off x="1763688" y="3861048"/>
              <a:ext cx="288032" cy="1368152"/>
            </a:xfrm>
            <a:prstGeom prst="line">
              <a:avLst/>
            </a:prstGeom>
            <a:ln w="254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ovací čára 24"/>
            <p:cNvCxnSpPr/>
            <p:nvPr/>
          </p:nvCxnSpPr>
          <p:spPr>
            <a:xfrm flipH="1">
              <a:off x="1907704" y="3429000"/>
              <a:ext cx="1008112" cy="144016"/>
            </a:xfrm>
            <a:prstGeom prst="line">
              <a:avLst/>
            </a:prstGeom>
            <a:ln w="254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ovací čára 25"/>
            <p:cNvCxnSpPr/>
            <p:nvPr/>
          </p:nvCxnSpPr>
          <p:spPr>
            <a:xfrm>
              <a:off x="3131840" y="2492896"/>
              <a:ext cx="360040" cy="1152128"/>
            </a:xfrm>
            <a:prstGeom prst="line">
              <a:avLst/>
            </a:prstGeom>
            <a:ln w="254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ovací čára 26"/>
            <p:cNvCxnSpPr/>
            <p:nvPr/>
          </p:nvCxnSpPr>
          <p:spPr>
            <a:xfrm flipH="1">
              <a:off x="4355976" y="2348880"/>
              <a:ext cx="432048" cy="1656184"/>
            </a:xfrm>
            <a:prstGeom prst="line">
              <a:avLst/>
            </a:prstGeom>
            <a:ln w="254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ovací čára 27"/>
            <p:cNvCxnSpPr/>
            <p:nvPr/>
          </p:nvCxnSpPr>
          <p:spPr>
            <a:xfrm flipH="1">
              <a:off x="4932040" y="2348880"/>
              <a:ext cx="720080" cy="1944216"/>
            </a:xfrm>
            <a:prstGeom prst="line">
              <a:avLst/>
            </a:prstGeom>
            <a:ln w="254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ovací čára 49"/>
            <p:cNvCxnSpPr/>
            <p:nvPr/>
          </p:nvCxnSpPr>
          <p:spPr>
            <a:xfrm flipH="1" flipV="1">
              <a:off x="3131840" y="5949280"/>
              <a:ext cx="936104" cy="216025"/>
            </a:xfrm>
            <a:prstGeom prst="line">
              <a:avLst/>
            </a:prstGeom>
            <a:ln w="254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Přímá spojovací čára 50"/>
            <p:cNvCxnSpPr/>
            <p:nvPr/>
          </p:nvCxnSpPr>
          <p:spPr>
            <a:xfrm>
              <a:off x="4427984" y="5877272"/>
              <a:ext cx="288032" cy="288032"/>
            </a:xfrm>
            <a:prstGeom prst="line">
              <a:avLst/>
            </a:prstGeom>
            <a:ln w="254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Přímá spojovací čára 51"/>
            <p:cNvCxnSpPr/>
            <p:nvPr/>
          </p:nvCxnSpPr>
          <p:spPr>
            <a:xfrm flipH="1">
              <a:off x="5076056" y="5949280"/>
              <a:ext cx="504056" cy="216024"/>
            </a:xfrm>
            <a:prstGeom prst="line">
              <a:avLst/>
            </a:prstGeom>
            <a:ln w="254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b="1" dirty="0" smtClean="0"/>
              <a:t>Stavba listu</a:t>
            </a:r>
            <a:br>
              <a:rPr lang="cs-CZ" sz="3200" b="1" dirty="0" smtClean="0"/>
            </a:br>
            <a:r>
              <a:rPr lang="cs-CZ" sz="3200" dirty="0" smtClean="0"/>
              <a:t>Popište stavbu jehlice borovice:				</a:t>
            </a:r>
            <a:endParaRPr lang="cs-CZ" sz="3200" dirty="0"/>
          </a:p>
        </p:txBody>
      </p:sp>
      <p:pic>
        <p:nvPicPr>
          <p:cNvPr id="4" name="Picture 3" descr="E:\Pictures\do školy na prezentace\3.F, fluorescenční mikroskop 00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844824"/>
            <a:ext cx="6192688" cy="4644516"/>
          </a:xfrm>
          <a:prstGeom prst="rect">
            <a:avLst/>
          </a:prstGeom>
          <a:noFill/>
        </p:spPr>
      </p:pic>
      <p:cxnSp>
        <p:nvCxnSpPr>
          <p:cNvPr id="5" name="Přímá spojovací čára 4"/>
          <p:cNvCxnSpPr/>
          <p:nvPr/>
        </p:nvCxnSpPr>
        <p:spPr>
          <a:xfrm>
            <a:off x="2339752" y="5085184"/>
            <a:ext cx="1440160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6444208" y="5301208"/>
            <a:ext cx="144016" cy="79208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5868144" y="2780928"/>
            <a:ext cx="2088232" cy="1368152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H="1">
            <a:off x="5940152" y="1484784"/>
            <a:ext cx="1008112" cy="2448272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195736" y="2996952"/>
            <a:ext cx="2232248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2123728" y="2492896"/>
            <a:ext cx="2088232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flipV="1">
            <a:off x="2195736" y="3501008"/>
            <a:ext cx="2304256" cy="7200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6876256" y="1124744"/>
            <a:ext cx="1944216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524328" y="2492896"/>
            <a:ext cx="1619672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79512" y="2204864"/>
            <a:ext cx="1944216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51520" y="2780928"/>
            <a:ext cx="1944216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51520" y="3429000"/>
            <a:ext cx="1944216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95536" y="4869160"/>
            <a:ext cx="1944216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300192" y="5949280"/>
            <a:ext cx="1944216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b="1" dirty="0" smtClean="0"/>
              <a:t>Stavba listu </a:t>
            </a:r>
            <a:r>
              <a:rPr lang="cs-CZ" sz="3200" b="1" dirty="0" smtClean="0">
                <a:solidFill>
                  <a:srgbClr val="0070C0"/>
                </a:solidFill>
              </a:rPr>
              <a:t>řešení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dirty="0" smtClean="0"/>
              <a:t>Popište stavbu jehlice borovice:				</a:t>
            </a:r>
            <a:endParaRPr lang="cs-CZ" sz="3200" dirty="0"/>
          </a:p>
        </p:txBody>
      </p:sp>
      <p:pic>
        <p:nvPicPr>
          <p:cNvPr id="4" name="Picture 3" descr="E:\Pictures\do školy na prezentace\3.F, fluorescenční mikroskop 004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1844824"/>
            <a:ext cx="6192688" cy="4644516"/>
          </a:xfrm>
          <a:prstGeom prst="rect">
            <a:avLst/>
          </a:prstGeom>
          <a:noFill/>
        </p:spPr>
      </p:pic>
      <p:cxnSp>
        <p:nvCxnSpPr>
          <p:cNvPr id="5" name="Přímá spojovací čára 4"/>
          <p:cNvCxnSpPr/>
          <p:nvPr/>
        </p:nvCxnSpPr>
        <p:spPr>
          <a:xfrm>
            <a:off x="2339752" y="5085184"/>
            <a:ext cx="1440160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6444208" y="5445224"/>
            <a:ext cx="144016" cy="79208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5868144" y="2780928"/>
            <a:ext cx="2088232" cy="1368152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H="1">
            <a:off x="5940152" y="1484784"/>
            <a:ext cx="1008112" cy="2448272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195736" y="2996952"/>
            <a:ext cx="2232248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2123728" y="2492896"/>
            <a:ext cx="2088232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flipV="1">
            <a:off x="2195736" y="3501008"/>
            <a:ext cx="2304256" cy="7200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6876256" y="1124744"/>
            <a:ext cx="194421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lýko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524328" y="2492896"/>
            <a:ext cx="1619672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dřevo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79512" y="1916832"/>
            <a:ext cx="2520280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Pokožka s kutikulou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51520" y="2780928"/>
            <a:ext cx="194421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mezofyl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51520" y="3429000"/>
            <a:ext cx="194421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endodermis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0" y="4869160"/>
            <a:ext cx="2592288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Pryskyřičný kanálek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300192" y="5949280"/>
            <a:ext cx="194421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průduch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Stavba listu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Adaptace na suché i chladné oblasti:</a:t>
            </a:r>
          </a:p>
          <a:p>
            <a:pPr>
              <a:buFont typeface="Wingdings" pitchFamily="2" charset="2"/>
              <a:buChar char="Ø"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Silná epidermis s kutikulou</a:t>
            </a:r>
          </a:p>
          <a:p>
            <a:pPr>
              <a:buFont typeface="Wingdings" pitchFamily="2" charset="2"/>
              <a:buChar char="Ø"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Malé zanořené průduchy</a:t>
            </a:r>
          </a:p>
          <a:p>
            <a:pPr>
              <a:buFont typeface="Wingdings" pitchFamily="2" charset="2"/>
              <a:buChar char="Ø"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C00000"/>
                </a:solidFill>
              </a:rPr>
              <a:t>Pryskyřičné kanálky </a:t>
            </a:r>
            <a:r>
              <a:rPr lang="cs-CZ" b="1" dirty="0" smtClean="0"/>
              <a:t>- listy, primární kůra, dřevo. Pryskyřice – antibakteriální vlastnosti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C00000"/>
                </a:solidFill>
              </a:rPr>
              <a:t>Terpentýn, kalafuna, kanadský balzám, jantar</a:t>
            </a:r>
          </a:p>
          <a:p>
            <a:pPr>
              <a:buFont typeface="Wingdings" pitchFamily="2" charset="2"/>
              <a:buChar char="Ø"/>
            </a:pPr>
            <a:endParaRPr lang="cs-CZ" b="1" dirty="0" smtClean="0"/>
          </a:p>
          <a:p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vert270"/>
          <a:lstStyle/>
          <a:p>
            <a:r>
              <a:rPr lang="cs-CZ" b="1" dirty="0" smtClean="0"/>
              <a:t>rodozměna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75856" y="980728"/>
            <a:ext cx="57606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020272" y="980728"/>
            <a:ext cx="50405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580112" y="1700808"/>
            <a:ext cx="43204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20072" y="2276873"/>
            <a:ext cx="72008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275856" y="260648"/>
            <a:ext cx="28803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771800" y="3212977"/>
            <a:ext cx="106335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55576" y="638132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1691680" y="0"/>
            <a:ext cx="6480720" cy="6813376"/>
            <a:chOff x="1691680" y="0"/>
            <a:chExt cx="6480720" cy="6813376"/>
          </a:xfrm>
        </p:grpSpPr>
        <p:pic>
          <p:nvPicPr>
            <p:cNvPr id="3074" name="Picture 2" descr="I:\CANON_SC\IMAGE\0001\SCN_0166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691680" y="95584"/>
              <a:ext cx="5952744" cy="6717792"/>
            </a:xfrm>
            <a:prstGeom prst="rect">
              <a:avLst/>
            </a:prstGeom>
            <a:noFill/>
          </p:spPr>
        </p:pic>
        <p:sp>
          <p:nvSpPr>
            <p:cNvPr id="6" name="TextovéPole 5"/>
            <p:cNvSpPr txBox="1"/>
            <p:nvPr/>
          </p:nvSpPr>
          <p:spPr>
            <a:xfrm>
              <a:off x="3347864" y="1772816"/>
              <a:ext cx="1656184" cy="369332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002060"/>
                  </a:solidFill>
                </a:rPr>
                <a:t>pylové zrnko</a:t>
              </a:r>
              <a:endParaRPr lang="cs-CZ" b="1" dirty="0">
                <a:solidFill>
                  <a:srgbClr val="002060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012160" y="3933056"/>
              <a:ext cx="1080120" cy="400110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002060"/>
                  </a:solidFill>
                </a:rPr>
                <a:t>semeno</a:t>
              </a:r>
              <a:endParaRPr lang="cs-CZ" sz="2000" b="1" dirty="0">
                <a:solidFill>
                  <a:srgbClr val="002060"/>
                </a:solidFill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483768" y="1556792"/>
              <a:ext cx="936104" cy="369332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002060"/>
                  </a:solidFill>
                </a:rPr>
                <a:t>vajíčko</a:t>
              </a:r>
              <a:endParaRPr lang="cs-CZ" b="1" dirty="0">
                <a:solidFill>
                  <a:srgbClr val="002060"/>
                </a:solidFill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804248" y="0"/>
              <a:ext cx="1368152" cy="400110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002060"/>
                  </a:solidFill>
                </a:rPr>
                <a:t>zárodečník</a:t>
              </a:r>
              <a:endParaRPr lang="cs-CZ" sz="2000" b="1" dirty="0">
                <a:solidFill>
                  <a:srgbClr val="002060"/>
                </a:solidFill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3707904" y="0"/>
              <a:ext cx="1368152" cy="400110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err="1" smtClean="0">
                  <a:solidFill>
                    <a:srgbClr val="002060"/>
                  </a:solidFill>
                </a:rPr>
                <a:t>megaspora</a:t>
              </a:r>
              <a:endParaRPr lang="cs-CZ" sz="2000" b="1" dirty="0">
                <a:solidFill>
                  <a:srgbClr val="002060"/>
                </a:solidFill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1691680" y="404664"/>
              <a:ext cx="1944216" cy="400110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vaječná buňka</a:t>
              </a:r>
              <a:endParaRPr lang="cs-CZ" sz="2000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5436096" y="4869160"/>
              <a:ext cx="1080120" cy="400110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002060"/>
                  </a:solidFill>
                </a:rPr>
                <a:t>zárodek</a:t>
              </a:r>
              <a:endParaRPr lang="cs-CZ" sz="2000" b="1" dirty="0">
                <a:solidFill>
                  <a:srgbClr val="002060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6660232" y="5733256"/>
              <a:ext cx="1440160" cy="400110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002060"/>
                  </a:solidFill>
                </a:rPr>
                <a:t>endosperm</a:t>
              </a:r>
              <a:endParaRPr lang="cs-CZ" sz="2000" b="1" dirty="0">
                <a:solidFill>
                  <a:srgbClr val="002060"/>
                </a:solidFill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5004048" y="4365104"/>
              <a:ext cx="1368152" cy="461665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Sporofyt</a:t>
              </a:r>
              <a:endParaRPr lang="cs-CZ" sz="2400" b="1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644008" y="3255367"/>
              <a:ext cx="1584176" cy="461665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Gametofyt</a:t>
              </a:r>
              <a:endParaRPr lang="cs-CZ" sz="2400" b="1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6592416" y="1700808"/>
              <a:ext cx="567680" cy="400110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FF0000"/>
                  </a:solidFill>
                </a:rPr>
                <a:t>O!</a:t>
              </a:r>
              <a:endParaRPr lang="cs-CZ" sz="2000" b="1" dirty="0">
                <a:solidFill>
                  <a:srgbClr val="FF0000"/>
                </a:solidFill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427984" y="4358506"/>
              <a:ext cx="517866" cy="461665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R!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4133047" y="960577"/>
              <a:ext cx="517866" cy="461665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R!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5" name="Ovál 4"/>
          <p:cNvSpPr/>
          <p:nvPr/>
        </p:nvSpPr>
        <p:spPr>
          <a:xfrm rot="2783894">
            <a:off x="3424932" y="-672563"/>
            <a:ext cx="2639889" cy="5179031"/>
          </a:xfrm>
          <a:prstGeom prst="ellipse">
            <a:avLst/>
          </a:prstGeom>
          <a:noFill/>
          <a:ln w="127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9208" y="68560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vert270"/>
          <a:lstStyle/>
          <a:p>
            <a:r>
              <a:rPr lang="cs-CZ" b="1" dirty="0" smtClean="0"/>
              <a:t>rodozměna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75856" y="980728"/>
            <a:ext cx="57606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020272" y="980728"/>
            <a:ext cx="50405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580112" y="1700808"/>
            <a:ext cx="43204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20072" y="2276873"/>
            <a:ext cx="72008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275856" y="260648"/>
            <a:ext cx="28803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771800" y="3212977"/>
            <a:ext cx="106335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55576" y="638132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1691680" y="4554"/>
            <a:ext cx="6480720" cy="6808822"/>
            <a:chOff x="1691680" y="65480"/>
            <a:chExt cx="6480720" cy="6808822"/>
          </a:xfrm>
        </p:grpSpPr>
        <p:pic>
          <p:nvPicPr>
            <p:cNvPr id="3074" name="Picture 2" descr="I:\CANON_SC\IMAGE\0001\SCN_0166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691680" y="156510"/>
              <a:ext cx="5952744" cy="6717792"/>
            </a:xfrm>
            <a:prstGeom prst="rect">
              <a:avLst/>
            </a:prstGeom>
            <a:noFill/>
          </p:spPr>
        </p:pic>
        <p:sp>
          <p:nvSpPr>
            <p:cNvPr id="6" name="TextovéPole 5"/>
            <p:cNvSpPr txBox="1"/>
            <p:nvPr/>
          </p:nvSpPr>
          <p:spPr>
            <a:xfrm>
              <a:off x="3368953" y="1824450"/>
              <a:ext cx="1656184" cy="369332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b="1" dirty="0">
                <a:solidFill>
                  <a:srgbClr val="002060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012160" y="3933056"/>
              <a:ext cx="1080120" cy="40011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sz="2000" b="1" dirty="0">
                <a:solidFill>
                  <a:srgbClr val="002060"/>
                </a:solidFill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411760" y="1556792"/>
              <a:ext cx="936104" cy="36933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b="1" dirty="0">
                <a:solidFill>
                  <a:srgbClr val="002060"/>
                </a:solidFill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804248" y="65480"/>
              <a:ext cx="1368152" cy="400110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endParaRPr lang="cs-CZ" sz="2000" b="1" dirty="0">
                <a:solidFill>
                  <a:srgbClr val="002060"/>
                </a:solidFill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3707904" y="65480"/>
              <a:ext cx="1368152" cy="400110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endParaRPr lang="cs-CZ" sz="2000" b="1" dirty="0">
                <a:solidFill>
                  <a:srgbClr val="002060"/>
                </a:solidFill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1691680" y="404664"/>
              <a:ext cx="1944216" cy="40011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sz="2000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5436096" y="4869160"/>
              <a:ext cx="1080120" cy="400110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endParaRPr lang="cs-CZ" sz="2000" b="1" dirty="0">
                <a:solidFill>
                  <a:srgbClr val="002060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6660232" y="5733256"/>
              <a:ext cx="1440160" cy="40011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sz="2000" b="1" dirty="0">
                <a:solidFill>
                  <a:srgbClr val="002060"/>
                </a:solidFill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5004048" y="4365104"/>
              <a:ext cx="1368152" cy="461665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endParaRPr lang="cs-CZ" sz="2400" b="1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644008" y="3316293"/>
              <a:ext cx="1584176" cy="461665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sz="2400" b="1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6592416" y="1700808"/>
              <a:ext cx="567680" cy="400110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FF0000"/>
                  </a:solidFill>
                </a:rPr>
                <a:t>O!</a:t>
              </a:r>
              <a:endParaRPr lang="cs-CZ" sz="2000" b="1" dirty="0">
                <a:solidFill>
                  <a:srgbClr val="FF0000"/>
                </a:solidFill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427984" y="4358506"/>
              <a:ext cx="517866" cy="461665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R!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4133047" y="1012037"/>
              <a:ext cx="517866" cy="461665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R!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395536" y="1495866"/>
            <a:ext cx="100811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Doplňte do rámečků </a:t>
            </a:r>
          </a:p>
          <a:p>
            <a:r>
              <a:rPr lang="cs-CZ" dirty="0"/>
              <a:t>n</a:t>
            </a:r>
            <a:r>
              <a:rPr lang="cs-CZ" dirty="0" smtClean="0"/>
              <a:t>ázvy fází vývoje borovice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0436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Přehled zástupců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Smrk </a:t>
            </a:r>
            <a:r>
              <a:rPr lang="cs-CZ" b="1" dirty="0" err="1" smtClean="0">
                <a:solidFill>
                  <a:srgbClr val="C00000"/>
                </a:solidFill>
              </a:rPr>
              <a:t>ztepilý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i="1" dirty="0" smtClean="0">
                <a:solidFill>
                  <a:srgbClr val="C00000"/>
                </a:solidFill>
              </a:rPr>
              <a:t>(</a:t>
            </a:r>
            <a:r>
              <a:rPr lang="cs-CZ" i="1" dirty="0" err="1" smtClean="0">
                <a:solidFill>
                  <a:srgbClr val="C00000"/>
                </a:solidFill>
              </a:rPr>
              <a:t>Picea</a:t>
            </a:r>
            <a:r>
              <a:rPr lang="cs-CZ" i="1" dirty="0" smtClean="0">
                <a:solidFill>
                  <a:srgbClr val="C00000"/>
                </a:solidFill>
              </a:rPr>
              <a:t> </a:t>
            </a:r>
            <a:r>
              <a:rPr lang="cs-CZ" i="1" dirty="0" err="1" smtClean="0">
                <a:solidFill>
                  <a:srgbClr val="C00000"/>
                </a:solidFill>
              </a:rPr>
              <a:t>abies</a:t>
            </a:r>
            <a:r>
              <a:rPr lang="cs-CZ" i="1" dirty="0" smtClean="0">
                <a:solidFill>
                  <a:srgbClr val="C00000"/>
                </a:solidFill>
              </a:rPr>
              <a:t>)</a:t>
            </a:r>
          </a:p>
          <a:p>
            <a:r>
              <a:rPr lang="cs-CZ" dirty="0" smtClean="0"/>
              <a:t>Horské polohy, uměle od 18. stol. </a:t>
            </a:r>
          </a:p>
          <a:p>
            <a:pPr>
              <a:buNone/>
            </a:pPr>
            <a:r>
              <a:rPr lang="cs-CZ" dirty="0" smtClean="0"/>
              <a:t>							– monokultury</a:t>
            </a:r>
          </a:p>
          <a:p>
            <a:r>
              <a:rPr lang="cs-CZ" dirty="0" smtClean="0"/>
              <a:t> jehlice jednotlivě, větvičky  o opadu – drsné</a:t>
            </a:r>
          </a:p>
          <a:p>
            <a:r>
              <a:rPr lang="cs-CZ" dirty="0" smtClean="0"/>
              <a:t>nerozpadavé válcovité převislé šišky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760118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Smrk </a:t>
            </a:r>
            <a:r>
              <a:rPr lang="cs-CZ" b="1" dirty="0" err="1" smtClean="0">
                <a:solidFill>
                  <a:srgbClr val="C00000"/>
                </a:solidFill>
              </a:rPr>
              <a:t>ztepilý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i="1" dirty="0" smtClean="0">
                <a:solidFill>
                  <a:srgbClr val="C00000"/>
                </a:solidFill>
              </a:rPr>
              <a:t>(</a:t>
            </a:r>
            <a:r>
              <a:rPr lang="cs-CZ" i="1" dirty="0" err="1" smtClean="0">
                <a:solidFill>
                  <a:srgbClr val="C00000"/>
                </a:solidFill>
              </a:rPr>
              <a:t>Picea</a:t>
            </a:r>
            <a:r>
              <a:rPr lang="cs-CZ" i="1" dirty="0" smtClean="0">
                <a:solidFill>
                  <a:srgbClr val="C00000"/>
                </a:solidFill>
              </a:rPr>
              <a:t> </a:t>
            </a:r>
            <a:r>
              <a:rPr lang="cs-CZ" i="1" dirty="0" err="1" smtClean="0">
                <a:solidFill>
                  <a:srgbClr val="C00000"/>
                </a:solidFill>
              </a:rPr>
              <a:t>abies</a:t>
            </a:r>
            <a:r>
              <a:rPr lang="cs-CZ" i="1" dirty="0" smtClean="0">
                <a:solidFill>
                  <a:srgbClr val="C00000"/>
                </a:solidFill>
              </a:rPr>
              <a:t>)</a:t>
            </a:r>
            <a:br>
              <a:rPr lang="cs-CZ" i="1" dirty="0" smtClean="0">
                <a:solidFill>
                  <a:srgbClr val="C00000"/>
                </a:solidFill>
              </a:rPr>
            </a:br>
            <a:endParaRPr lang="cs-CZ" dirty="0"/>
          </a:p>
        </p:txBody>
      </p:sp>
      <p:pic>
        <p:nvPicPr>
          <p:cNvPr id="1026" name="Picture 2" descr="I:\113_PANA\Přípravy 1.C\dum\fotky\P102006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556" y="836712"/>
            <a:ext cx="4114404" cy="3085803"/>
          </a:xfrm>
          <a:prstGeom prst="rect">
            <a:avLst/>
          </a:prstGeom>
          <a:noFill/>
        </p:spPr>
      </p:pic>
      <p:pic>
        <p:nvPicPr>
          <p:cNvPr id="14338" name="Picture 2" descr="I:\113_PANA\Přípravy 1.C\dum\fotky\P113057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4365104"/>
            <a:ext cx="4590000" cy="2310486"/>
          </a:xfrm>
          <a:prstGeom prst="rect">
            <a:avLst/>
          </a:prstGeom>
          <a:noFill/>
        </p:spPr>
      </p:pic>
      <p:pic>
        <p:nvPicPr>
          <p:cNvPr id="5" name="Picture 2" descr="I:\113_PANA\Přípravy 1.C\dum\fotky\P101049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908720"/>
            <a:ext cx="4342937" cy="3257203"/>
          </a:xfrm>
          <a:prstGeom prst="rect">
            <a:avLst/>
          </a:prstGeom>
          <a:noFill/>
        </p:spPr>
      </p:pic>
      <p:pic>
        <p:nvPicPr>
          <p:cNvPr id="6" name="Picture 2" descr="H:\113_PANA\Přípravy 1.C\obrázky\od Elišky\IMG_1927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024" y="3969060"/>
            <a:ext cx="3851920" cy="2888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Smrk </a:t>
            </a:r>
            <a:r>
              <a:rPr lang="cs-CZ" sz="3600" b="1" dirty="0" err="1" smtClean="0">
                <a:solidFill>
                  <a:srgbClr val="C00000"/>
                </a:solidFill>
              </a:rPr>
              <a:t>ztepilý</a:t>
            </a:r>
            <a:r>
              <a:rPr lang="cs-CZ" sz="3600" b="1" dirty="0" smtClean="0">
                <a:solidFill>
                  <a:srgbClr val="C00000"/>
                </a:solidFill>
              </a:rPr>
              <a:t> </a:t>
            </a:r>
            <a:r>
              <a:rPr lang="cs-CZ" sz="3600" i="1" dirty="0" smtClean="0">
                <a:solidFill>
                  <a:srgbClr val="C00000"/>
                </a:solidFill>
              </a:rPr>
              <a:t>(</a:t>
            </a:r>
            <a:r>
              <a:rPr lang="cs-CZ" sz="3600" i="1" dirty="0" err="1" smtClean="0">
                <a:solidFill>
                  <a:srgbClr val="C00000"/>
                </a:solidFill>
              </a:rPr>
              <a:t>Picea</a:t>
            </a:r>
            <a:r>
              <a:rPr lang="cs-CZ" sz="3600" i="1" dirty="0" smtClean="0">
                <a:solidFill>
                  <a:srgbClr val="C00000"/>
                </a:solidFill>
              </a:rPr>
              <a:t> </a:t>
            </a:r>
            <a:r>
              <a:rPr lang="cs-CZ" sz="3600" i="1" dirty="0" err="1" smtClean="0">
                <a:solidFill>
                  <a:srgbClr val="C00000"/>
                </a:solidFill>
              </a:rPr>
              <a:t>abies</a:t>
            </a:r>
            <a:r>
              <a:rPr lang="cs-CZ" sz="3600" i="1" dirty="0" smtClean="0">
                <a:solidFill>
                  <a:srgbClr val="C00000"/>
                </a:solidFill>
              </a:rPr>
              <a:t>)</a:t>
            </a:r>
            <a:r>
              <a:rPr lang="cs-CZ" i="1" dirty="0" smtClean="0">
                <a:solidFill>
                  <a:srgbClr val="C00000"/>
                </a:solidFill>
              </a:rPr>
              <a:t/>
            </a:r>
            <a:br>
              <a:rPr lang="cs-CZ" i="1" dirty="0" smtClean="0">
                <a:solidFill>
                  <a:srgbClr val="C00000"/>
                </a:solidFill>
              </a:rPr>
            </a:br>
            <a:endParaRPr lang="cs-CZ" dirty="0"/>
          </a:p>
        </p:txBody>
      </p:sp>
      <p:pic>
        <p:nvPicPr>
          <p:cNvPr id="6" name="Picture 2" descr="I:\113_PANA\Přípravy 1.C\dum\fotky\P101020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908720"/>
            <a:ext cx="5747848" cy="4525963"/>
          </a:xfrm>
          <a:prstGeom prst="rect">
            <a:avLst/>
          </a:prstGeom>
          <a:noFill/>
        </p:spPr>
      </p:pic>
      <p:pic>
        <p:nvPicPr>
          <p:cNvPr id="8" name="Picture 2" descr="I:\113_PANA\Přípravy 1.C\dum\fotky\P1130576.JPG"/>
          <p:cNvPicPr>
            <a:picLocks noChangeAspect="1" noChangeArrowheads="1"/>
          </p:cNvPicPr>
          <p:nvPr/>
        </p:nvPicPr>
        <p:blipFill>
          <a:blip r:embed="rId3" cstate="print"/>
          <a:srcRect l="17311" r="16592"/>
          <a:stretch>
            <a:fillRect/>
          </a:stretch>
        </p:blipFill>
        <p:spPr bwMode="auto">
          <a:xfrm>
            <a:off x="6012160" y="3212976"/>
            <a:ext cx="3024336" cy="34315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Smrk </a:t>
            </a:r>
            <a:r>
              <a:rPr lang="cs-CZ" sz="3200" b="1" dirty="0" err="1" smtClean="0">
                <a:solidFill>
                  <a:srgbClr val="C00000"/>
                </a:solidFill>
              </a:rPr>
              <a:t>ztepilý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i="1" dirty="0" smtClean="0">
                <a:solidFill>
                  <a:srgbClr val="C00000"/>
                </a:solidFill>
              </a:rPr>
              <a:t>(</a:t>
            </a:r>
            <a:r>
              <a:rPr lang="cs-CZ" sz="3200" i="1" dirty="0" err="1" smtClean="0">
                <a:solidFill>
                  <a:srgbClr val="C00000"/>
                </a:solidFill>
              </a:rPr>
              <a:t>Picea</a:t>
            </a:r>
            <a:r>
              <a:rPr lang="cs-CZ" sz="3200" i="1" dirty="0" smtClean="0">
                <a:solidFill>
                  <a:srgbClr val="C00000"/>
                </a:solidFill>
              </a:rPr>
              <a:t> </a:t>
            </a:r>
            <a:r>
              <a:rPr lang="cs-CZ" sz="3200" i="1" dirty="0" err="1" smtClean="0">
                <a:solidFill>
                  <a:srgbClr val="C00000"/>
                </a:solidFill>
              </a:rPr>
              <a:t>abies</a:t>
            </a:r>
            <a:r>
              <a:rPr lang="cs-CZ" sz="3200" i="1" dirty="0" smtClean="0">
                <a:solidFill>
                  <a:srgbClr val="C00000"/>
                </a:solidFill>
              </a:rPr>
              <a:t>)</a:t>
            </a:r>
            <a:br>
              <a:rPr lang="cs-CZ" sz="3200" i="1" dirty="0" smtClean="0">
                <a:solidFill>
                  <a:srgbClr val="C00000"/>
                </a:solidFill>
              </a:rPr>
            </a:br>
            <a:endParaRPr lang="cs-CZ" sz="3200" dirty="0"/>
          </a:p>
        </p:txBody>
      </p:sp>
      <p:pic>
        <p:nvPicPr>
          <p:cNvPr id="5122" name="Picture 2" descr="C:\Users\uživatel\Pictures\jaro 2012\P108078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980728"/>
            <a:ext cx="4279404" cy="5705872"/>
          </a:xfrm>
          <a:prstGeom prst="rect">
            <a:avLst/>
          </a:prstGeom>
          <a:noFill/>
        </p:spPr>
      </p:pic>
      <p:pic>
        <p:nvPicPr>
          <p:cNvPr id="6" name="Picture 2" descr="C:\Users\uživatel\Pictures\Jizerky 2010\P1020855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412776"/>
            <a:ext cx="4305465" cy="322981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uživatel\Pictures\jaro 2012\P108076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548680"/>
            <a:ext cx="4680520" cy="6240693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				 </a:t>
            </a:r>
            <a:r>
              <a:rPr lang="cs-CZ" sz="3600" b="1" dirty="0" smtClean="0">
                <a:solidFill>
                  <a:srgbClr val="C00000"/>
                </a:solidFill>
              </a:rPr>
              <a:t>Smrk </a:t>
            </a:r>
            <a:r>
              <a:rPr lang="cs-CZ" sz="3600" b="1" dirty="0" err="1" smtClean="0">
                <a:solidFill>
                  <a:srgbClr val="C00000"/>
                </a:solidFill>
              </a:rPr>
              <a:t>ztepilý</a:t>
            </a:r>
            <a:r>
              <a:rPr lang="cs-CZ" sz="3600" b="1" dirty="0" smtClean="0">
                <a:solidFill>
                  <a:srgbClr val="C00000"/>
                </a:solidFill>
              </a:rPr>
              <a:t> </a:t>
            </a:r>
            <a:r>
              <a:rPr lang="cs-CZ" sz="3600" i="1" dirty="0" smtClean="0">
                <a:solidFill>
                  <a:srgbClr val="C00000"/>
                </a:solidFill>
              </a:rPr>
              <a:t>(</a:t>
            </a:r>
            <a:r>
              <a:rPr lang="cs-CZ" sz="3600" i="1" dirty="0" err="1" smtClean="0">
                <a:solidFill>
                  <a:srgbClr val="C00000"/>
                </a:solidFill>
              </a:rPr>
              <a:t>Picea</a:t>
            </a:r>
            <a:r>
              <a:rPr lang="cs-CZ" sz="3600" i="1" dirty="0" smtClean="0">
                <a:solidFill>
                  <a:srgbClr val="C00000"/>
                </a:solidFill>
              </a:rPr>
              <a:t> </a:t>
            </a:r>
            <a:r>
              <a:rPr lang="cs-CZ" sz="3600" i="1" dirty="0" err="1" smtClean="0">
                <a:solidFill>
                  <a:srgbClr val="C00000"/>
                </a:solidFill>
              </a:rPr>
              <a:t>abies</a:t>
            </a:r>
            <a:r>
              <a:rPr lang="cs-CZ" sz="3600" i="1" dirty="0" smtClean="0">
                <a:solidFill>
                  <a:srgbClr val="C00000"/>
                </a:solidFill>
              </a:rPr>
              <a:t>)</a:t>
            </a:r>
            <a:br>
              <a:rPr lang="cs-CZ" sz="3600" i="1" dirty="0" smtClean="0">
                <a:solidFill>
                  <a:srgbClr val="C00000"/>
                </a:solidFill>
              </a:rPr>
            </a:br>
            <a:endParaRPr lang="cs-CZ" sz="3600" dirty="0"/>
          </a:p>
        </p:txBody>
      </p:sp>
      <p:pic>
        <p:nvPicPr>
          <p:cNvPr id="4098" name="Picture 2" descr="C:\Users\uživatel\Pictures\jaro 2012\P1080751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1628800"/>
            <a:ext cx="3394472" cy="45259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Borovice lesní </a:t>
            </a:r>
            <a:r>
              <a:rPr lang="cs-CZ" sz="3200" i="1" dirty="0" smtClean="0">
                <a:solidFill>
                  <a:srgbClr val="C00000"/>
                </a:solidFill>
              </a:rPr>
              <a:t>(</a:t>
            </a:r>
            <a:r>
              <a:rPr lang="cs-CZ" sz="3200" i="1" dirty="0" err="1" smtClean="0">
                <a:solidFill>
                  <a:srgbClr val="C00000"/>
                </a:solidFill>
              </a:rPr>
              <a:t>Pinus</a:t>
            </a:r>
            <a:r>
              <a:rPr lang="cs-CZ" sz="3200" i="1" dirty="0" smtClean="0">
                <a:solidFill>
                  <a:srgbClr val="C00000"/>
                </a:solidFill>
              </a:rPr>
              <a:t> </a:t>
            </a:r>
            <a:r>
              <a:rPr lang="cs-CZ" sz="3200" i="1" dirty="0" err="1" smtClean="0">
                <a:solidFill>
                  <a:srgbClr val="C00000"/>
                </a:solidFill>
              </a:rPr>
              <a:t>sylvestris</a:t>
            </a:r>
            <a:r>
              <a:rPr lang="cs-CZ" sz="3200" i="1" dirty="0" smtClean="0">
                <a:solidFill>
                  <a:srgbClr val="C00000"/>
                </a:solidFill>
              </a:rPr>
              <a:t>)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Písčité půdy, skály, vysazována</a:t>
            </a:r>
          </a:p>
          <a:p>
            <a:r>
              <a:rPr lang="cs-CZ" dirty="0" smtClean="0"/>
              <a:t>Jehlice na brachyblastech po dvou</a:t>
            </a:r>
          </a:p>
          <a:p>
            <a:r>
              <a:rPr lang="cs-CZ" dirty="0" smtClean="0"/>
              <a:t>Oranžová borka na mladých větvích</a:t>
            </a:r>
            <a:endParaRPr lang="cs-CZ" dirty="0"/>
          </a:p>
        </p:txBody>
      </p:sp>
      <p:pic>
        <p:nvPicPr>
          <p:cNvPr id="7" name="Picture 2" descr="I:\113_PANA\Přípravy 1.C\dum\fotky\P1020088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484784"/>
            <a:ext cx="4038600" cy="3028950"/>
          </a:xfrm>
          <a:prstGeom prst="rect">
            <a:avLst/>
          </a:prstGeom>
          <a:noFill/>
        </p:spPr>
      </p:pic>
      <p:pic>
        <p:nvPicPr>
          <p:cNvPr id="8" name="Picture 2" descr="I:\113_PANA\Přípravy 1.C\dum\fotky\P113057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4725144"/>
            <a:ext cx="2685416" cy="20141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Borovice lesní </a:t>
            </a:r>
            <a:r>
              <a:rPr lang="cs-CZ" sz="3200" i="1" dirty="0" smtClean="0">
                <a:solidFill>
                  <a:srgbClr val="C00000"/>
                </a:solidFill>
              </a:rPr>
              <a:t>(</a:t>
            </a:r>
            <a:r>
              <a:rPr lang="cs-CZ" sz="3200" i="1" dirty="0" err="1" smtClean="0">
                <a:solidFill>
                  <a:srgbClr val="C00000"/>
                </a:solidFill>
              </a:rPr>
              <a:t>Pinus</a:t>
            </a:r>
            <a:r>
              <a:rPr lang="cs-CZ" sz="3200" i="1" dirty="0" smtClean="0">
                <a:solidFill>
                  <a:srgbClr val="C00000"/>
                </a:solidFill>
              </a:rPr>
              <a:t> </a:t>
            </a:r>
            <a:r>
              <a:rPr lang="cs-CZ" sz="3200" i="1" dirty="0" err="1" smtClean="0">
                <a:solidFill>
                  <a:srgbClr val="C00000"/>
                </a:solidFill>
              </a:rPr>
              <a:t>sylvestris</a:t>
            </a:r>
            <a:r>
              <a:rPr lang="cs-CZ" sz="3200" i="1" dirty="0" smtClean="0">
                <a:solidFill>
                  <a:srgbClr val="C00000"/>
                </a:solidFill>
              </a:rPr>
              <a:t>)</a:t>
            </a:r>
            <a:endParaRPr lang="cs-CZ" sz="3200" dirty="0"/>
          </a:p>
        </p:txBody>
      </p:sp>
      <p:pic>
        <p:nvPicPr>
          <p:cNvPr id="7171" name="Picture 3" descr="I:\113_PANA\Přípravy 1.C\dum\fotky\P101049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76619" y="3212976"/>
            <a:ext cx="4859877" cy="3645024"/>
          </a:xfrm>
          <a:prstGeom prst="rect">
            <a:avLst/>
          </a:prstGeom>
          <a:noFill/>
        </p:spPr>
      </p:pic>
      <p:pic>
        <p:nvPicPr>
          <p:cNvPr id="7170" name="Picture 2" descr="I:\113_PANA\Přípravy 1.C\dum\fotky\P1010649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268760"/>
            <a:ext cx="5023732" cy="376953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Borovice lesní </a:t>
            </a:r>
            <a:r>
              <a:rPr lang="cs-CZ" sz="3200" i="1" dirty="0" smtClean="0">
                <a:solidFill>
                  <a:srgbClr val="C00000"/>
                </a:solidFill>
              </a:rPr>
              <a:t>(</a:t>
            </a:r>
            <a:r>
              <a:rPr lang="cs-CZ" sz="3200" i="1" dirty="0" err="1" smtClean="0">
                <a:solidFill>
                  <a:srgbClr val="C00000"/>
                </a:solidFill>
              </a:rPr>
              <a:t>Pinus</a:t>
            </a:r>
            <a:r>
              <a:rPr lang="cs-CZ" sz="3200" i="1" dirty="0" smtClean="0">
                <a:solidFill>
                  <a:srgbClr val="C00000"/>
                </a:solidFill>
              </a:rPr>
              <a:t> </a:t>
            </a:r>
            <a:r>
              <a:rPr lang="cs-CZ" sz="3200" i="1" dirty="0" err="1" smtClean="0">
                <a:solidFill>
                  <a:srgbClr val="C00000"/>
                </a:solidFill>
              </a:rPr>
              <a:t>sylvestris</a:t>
            </a:r>
            <a:r>
              <a:rPr lang="cs-CZ" sz="3200" i="1" dirty="0" smtClean="0">
                <a:solidFill>
                  <a:srgbClr val="C00000"/>
                </a:solidFill>
              </a:rPr>
              <a:t>)</a:t>
            </a:r>
            <a:endParaRPr lang="cs-CZ" sz="3200" dirty="0"/>
          </a:p>
        </p:txBody>
      </p:sp>
      <p:pic>
        <p:nvPicPr>
          <p:cNvPr id="2050" name="Picture 2" descr="I:\113_PANA\Přípravy 1.C\dum\fotky\P102008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5895"/>
          <a:stretch>
            <a:fillRect/>
          </a:stretch>
        </p:blipFill>
        <p:spPr bwMode="auto">
          <a:xfrm>
            <a:off x="179512" y="1196752"/>
            <a:ext cx="2854920" cy="4525963"/>
          </a:xfrm>
          <a:prstGeom prst="rect">
            <a:avLst/>
          </a:prstGeom>
          <a:noFill/>
        </p:spPr>
      </p:pic>
      <p:pic>
        <p:nvPicPr>
          <p:cNvPr id="2051" name="Picture 3" descr="I:\113_PANA\Přípravy 1.C\dum\fotky\P102008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50880" y="1124744"/>
            <a:ext cx="4341600" cy="3256304"/>
          </a:xfrm>
          <a:prstGeom prst="rect">
            <a:avLst/>
          </a:prstGeom>
          <a:noFill/>
        </p:spPr>
      </p:pic>
      <p:pic>
        <p:nvPicPr>
          <p:cNvPr id="5" name="Picture 3" descr="I:\113_PANA\Přípravy 1.C\dum\fotky\P1010500.JPG"/>
          <p:cNvPicPr>
            <a:picLocks noChangeAspect="1" noChangeArrowheads="1"/>
          </p:cNvPicPr>
          <p:nvPr/>
        </p:nvPicPr>
        <p:blipFill>
          <a:blip r:embed="rId4" cstate="print"/>
          <a:srcRect l="44781"/>
          <a:stretch>
            <a:fillRect/>
          </a:stretch>
        </p:blipFill>
        <p:spPr bwMode="auto">
          <a:xfrm>
            <a:off x="3131840" y="3501008"/>
            <a:ext cx="2397384" cy="32563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15816" y="548680"/>
            <a:ext cx="5796136" cy="796950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	Borovice lesní </a:t>
            </a:r>
            <a:r>
              <a:rPr lang="cs-CZ" sz="3200" i="1" dirty="0" smtClean="0">
                <a:solidFill>
                  <a:srgbClr val="C00000"/>
                </a:solidFill>
              </a:rPr>
              <a:t>(</a:t>
            </a:r>
            <a:r>
              <a:rPr lang="cs-CZ" sz="3200" i="1" dirty="0" err="1" smtClean="0">
                <a:solidFill>
                  <a:srgbClr val="C00000"/>
                </a:solidFill>
              </a:rPr>
              <a:t>Pinus</a:t>
            </a:r>
            <a:r>
              <a:rPr lang="cs-CZ" sz="3200" i="1" dirty="0" smtClean="0">
                <a:solidFill>
                  <a:srgbClr val="C00000"/>
                </a:solidFill>
              </a:rPr>
              <a:t> </a:t>
            </a:r>
            <a:r>
              <a:rPr lang="cs-CZ" sz="3200" i="1" dirty="0" err="1" smtClean="0">
                <a:solidFill>
                  <a:srgbClr val="C00000"/>
                </a:solidFill>
              </a:rPr>
              <a:t>sylvestris</a:t>
            </a:r>
            <a:r>
              <a:rPr lang="cs-CZ" sz="3200" i="1" dirty="0" smtClean="0">
                <a:solidFill>
                  <a:srgbClr val="C00000"/>
                </a:solidFill>
              </a:rPr>
              <a:t>)</a:t>
            </a:r>
            <a:endParaRPr lang="cs-CZ" sz="3200" dirty="0"/>
          </a:p>
        </p:txBody>
      </p:sp>
      <p:pic>
        <p:nvPicPr>
          <p:cNvPr id="10242" name="Picture 2" descr="C:\Users\uživatel\Pictures\Lubenec 2012\DCIM\109_PANA\P109039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1772816"/>
            <a:ext cx="6372200" cy="4779150"/>
          </a:xfrm>
          <a:prstGeom prst="rect">
            <a:avLst/>
          </a:prstGeom>
          <a:noFill/>
        </p:spPr>
      </p:pic>
      <p:pic>
        <p:nvPicPr>
          <p:cNvPr id="23554" name="Picture 2" descr="H:\113_PANA\Přípravy 1.C\rostliny\P1000561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8"/>
            <a:ext cx="3017308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6983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I:\113_PANA\Přípravy 1.C\dum\fotky\P111011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100741"/>
            <a:ext cx="4145508" cy="5527345"/>
          </a:xfrm>
          <a:prstGeom prst="rect">
            <a:avLst/>
          </a:prstGeom>
          <a:noFill/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	Borovice lesní </a:t>
            </a:r>
            <a:r>
              <a:rPr lang="cs-CZ" sz="3200" i="1" dirty="0" smtClean="0">
                <a:solidFill>
                  <a:srgbClr val="C00000"/>
                </a:solidFill>
              </a:rPr>
              <a:t>(</a:t>
            </a:r>
            <a:r>
              <a:rPr lang="cs-CZ" sz="3200" i="1" dirty="0" err="1" smtClean="0">
                <a:solidFill>
                  <a:srgbClr val="C00000"/>
                </a:solidFill>
              </a:rPr>
              <a:t>Pinus</a:t>
            </a:r>
            <a:r>
              <a:rPr lang="cs-CZ" sz="3200" i="1" dirty="0" smtClean="0">
                <a:solidFill>
                  <a:srgbClr val="C00000"/>
                </a:solidFill>
              </a:rPr>
              <a:t> </a:t>
            </a:r>
            <a:r>
              <a:rPr lang="cs-CZ" sz="3200" i="1" dirty="0" err="1" smtClean="0">
                <a:solidFill>
                  <a:srgbClr val="C00000"/>
                </a:solidFill>
              </a:rPr>
              <a:t>sylvestris</a:t>
            </a:r>
            <a:r>
              <a:rPr lang="cs-CZ" sz="3200" i="1" dirty="0" smtClean="0">
                <a:solidFill>
                  <a:srgbClr val="C00000"/>
                </a:solidFill>
              </a:rPr>
              <a:t>)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Horské smíšené lesy</a:t>
            </a:r>
          </a:p>
          <a:p>
            <a:r>
              <a:rPr lang="cs-CZ" dirty="0" smtClean="0"/>
              <a:t>Šedá hladká borka</a:t>
            </a:r>
          </a:p>
          <a:p>
            <a:r>
              <a:rPr lang="cs-CZ" dirty="0" smtClean="0"/>
              <a:t>Ploché na konci vykrojené jehlice, uspořádané ve dvou řadách, na rubu dva bílé proužky</a:t>
            </a:r>
          </a:p>
          <a:p>
            <a:r>
              <a:rPr lang="cs-CZ" dirty="0" smtClean="0"/>
              <a:t>Větvičky po opadu jehlic hladké</a:t>
            </a:r>
          </a:p>
          <a:p>
            <a:r>
              <a:rPr lang="cs-CZ" dirty="0" smtClean="0"/>
              <a:t>Vzpřímené rozpadavé šišky</a:t>
            </a:r>
            <a:endParaRPr lang="cs-CZ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Jedle bělokorá </a:t>
            </a:r>
            <a:r>
              <a:rPr lang="cs-CZ" sz="3200" i="1" dirty="0" smtClean="0">
                <a:solidFill>
                  <a:srgbClr val="C00000"/>
                </a:solidFill>
              </a:rPr>
              <a:t>(</a:t>
            </a:r>
            <a:r>
              <a:rPr lang="cs-CZ" sz="3200" i="1" dirty="0" err="1" smtClean="0">
                <a:solidFill>
                  <a:srgbClr val="C00000"/>
                </a:solidFill>
              </a:rPr>
              <a:t>Abies</a:t>
            </a:r>
            <a:r>
              <a:rPr lang="cs-CZ" sz="3200" i="1" dirty="0" smtClean="0">
                <a:solidFill>
                  <a:srgbClr val="C00000"/>
                </a:solidFill>
              </a:rPr>
              <a:t> alba)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5730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I:\113_PANA\Přípravy 1.C\dum\fotky\P102009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1639" y="1243297"/>
            <a:ext cx="7042729" cy="5282047"/>
          </a:xfrm>
          <a:prstGeom prst="rect">
            <a:avLst/>
          </a:prstGeom>
          <a:noFill/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123728" y="404664"/>
            <a:ext cx="5688632" cy="79208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Jedle bělokorá </a:t>
            </a:r>
            <a:r>
              <a:rPr lang="cs-CZ" sz="3200" i="1" dirty="0" smtClean="0">
                <a:solidFill>
                  <a:srgbClr val="C00000"/>
                </a:solidFill>
              </a:rPr>
              <a:t>(</a:t>
            </a:r>
            <a:r>
              <a:rPr lang="cs-CZ" sz="3200" i="1" dirty="0" err="1" smtClean="0">
                <a:solidFill>
                  <a:srgbClr val="C00000"/>
                </a:solidFill>
              </a:rPr>
              <a:t>Abies</a:t>
            </a:r>
            <a:r>
              <a:rPr lang="cs-CZ" sz="3200" i="1" dirty="0" smtClean="0">
                <a:solidFill>
                  <a:srgbClr val="C00000"/>
                </a:solidFill>
              </a:rPr>
              <a:t> alba)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476672"/>
            <a:ext cx="5616624" cy="72008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Jedle bělokorá </a:t>
            </a:r>
            <a:r>
              <a:rPr lang="cs-CZ" sz="3200" i="1" dirty="0" smtClean="0">
                <a:solidFill>
                  <a:srgbClr val="C00000"/>
                </a:solidFill>
              </a:rPr>
              <a:t>(</a:t>
            </a:r>
            <a:r>
              <a:rPr lang="cs-CZ" sz="3200" i="1" dirty="0" err="1" smtClean="0">
                <a:solidFill>
                  <a:srgbClr val="C00000"/>
                </a:solidFill>
              </a:rPr>
              <a:t>Abies</a:t>
            </a:r>
            <a:r>
              <a:rPr lang="cs-CZ" sz="3200" i="1" dirty="0" smtClean="0">
                <a:solidFill>
                  <a:srgbClr val="C00000"/>
                </a:solidFill>
              </a:rPr>
              <a:t> alba)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3074" name="Picture 2" descr="I:\113_PANA\Přípravy 1.C\dum\fotky\P102006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551" y="1124744"/>
            <a:ext cx="6034617" cy="4525963"/>
          </a:xfrm>
          <a:prstGeom prst="rect">
            <a:avLst/>
          </a:prstGeom>
          <a:noFill/>
        </p:spPr>
      </p:pic>
      <p:pic>
        <p:nvPicPr>
          <p:cNvPr id="4" name="Picture 2" descr="H:\113_PANA\Přípravy 1.C\obrázky\od Elišky\IMG_191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96" r="16589"/>
          <a:stretch>
            <a:fillRect/>
          </a:stretch>
        </p:blipFill>
        <p:spPr bwMode="auto">
          <a:xfrm>
            <a:off x="4932040" y="2215405"/>
            <a:ext cx="4104456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H:\113_PANA\Přípravy 1.C\dum\fotky\P1100443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4764" y="2493070"/>
            <a:ext cx="5761732" cy="4320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Jedle bělokorá </a:t>
            </a:r>
            <a:r>
              <a:rPr lang="cs-CZ" sz="3200" i="1" dirty="0" smtClean="0">
                <a:solidFill>
                  <a:srgbClr val="C00000"/>
                </a:solidFill>
              </a:rPr>
              <a:t>(</a:t>
            </a:r>
            <a:r>
              <a:rPr lang="cs-CZ" sz="3200" i="1" dirty="0" err="1" smtClean="0">
                <a:solidFill>
                  <a:srgbClr val="C00000"/>
                </a:solidFill>
              </a:rPr>
              <a:t>Abies</a:t>
            </a:r>
            <a:r>
              <a:rPr lang="cs-CZ" sz="3200" i="1" dirty="0" smtClean="0">
                <a:solidFill>
                  <a:srgbClr val="C00000"/>
                </a:solidFill>
              </a:rPr>
              <a:t> alba)</a:t>
            </a:r>
            <a:endParaRPr lang="cs-CZ" sz="3200" dirty="0"/>
          </a:p>
        </p:txBody>
      </p:sp>
      <p:pic>
        <p:nvPicPr>
          <p:cNvPr id="7" name="Picture 2" descr="H:\113_PANA\Přípravy 1.C\dum\fotky\P1100442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1124744"/>
            <a:ext cx="4321473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5362" name="Picture 2" descr="H:\113_PANA\Přípravy 1.C\dum\fotky\P1100444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636" y="476672"/>
            <a:ext cx="4428492" cy="5904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3" name="Picture 3" descr="H:\113_PANA\Přípravy 1.C\dum\fotky\P1100446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9666" y="404664"/>
            <a:ext cx="4476830" cy="5969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9881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72494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Modřín opadavý </a:t>
            </a:r>
            <a:r>
              <a:rPr lang="cs-CZ" sz="3200" i="1" dirty="0" smtClean="0">
                <a:solidFill>
                  <a:srgbClr val="C00000"/>
                </a:solidFill>
              </a:rPr>
              <a:t>(</a:t>
            </a:r>
            <a:r>
              <a:rPr lang="cs-CZ" sz="3200" i="1" dirty="0" err="1" smtClean="0">
                <a:solidFill>
                  <a:srgbClr val="C00000"/>
                </a:solidFill>
              </a:rPr>
              <a:t>Larix</a:t>
            </a:r>
            <a:r>
              <a:rPr lang="cs-CZ" sz="3200" i="1" dirty="0" smtClean="0">
                <a:solidFill>
                  <a:srgbClr val="C00000"/>
                </a:solidFill>
              </a:rPr>
              <a:t> decidua)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3074" name="Picture 2" descr="H:\113_PANA\Přípravy 1.C\dum\fotky\P105016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612" y="1364041"/>
            <a:ext cx="6977748" cy="5233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073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uživatel\Pictures\fotky na poznávačku\P101020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95536" y="1268760"/>
            <a:ext cx="3996444" cy="5328592"/>
          </a:xfrm>
          <a:noFill/>
        </p:spPr>
      </p:pic>
      <p:pic>
        <p:nvPicPr>
          <p:cNvPr id="5" name="Picture 2" descr="C:\Users\uživatel\Pictures\fotky na poznávačku\P101017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499992" y="3284756"/>
            <a:ext cx="4307483" cy="3230046"/>
          </a:xfrm>
          <a:prstGeom prst="rect">
            <a:avLst/>
          </a:prstGeom>
          <a:noFill/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Modřín opadavý </a:t>
            </a:r>
            <a:r>
              <a:rPr lang="cs-CZ" sz="3200" i="1" dirty="0" smtClean="0">
                <a:solidFill>
                  <a:srgbClr val="C00000"/>
                </a:solidFill>
              </a:rPr>
              <a:t>(</a:t>
            </a:r>
            <a:r>
              <a:rPr lang="cs-CZ" sz="3200" i="1" dirty="0" err="1" smtClean="0">
                <a:solidFill>
                  <a:srgbClr val="C00000"/>
                </a:solidFill>
              </a:rPr>
              <a:t>Larix</a:t>
            </a:r>
            <a:r>
              <a:rPr lang="cs-CZ" sz="3200" i="1" dirty="0" smtClean="0">
                <a:solidFill>
                  <a:srgbClr val="C00000"/>
                </a:solidFill>
              </a:rPr>
              <a:t> decidua)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88024" y="1556792"/>
            <a:ext cx="396044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Světlomilný, rychle rostoucí</a:t>
            </a:r>
          </a:p>
          <a:p>
            <a:r>
              <a:rPr lang="cs-CZ" sz="2800" dirty="0" smtClean="0"/>
              <a:t>Svazky opadavých jehlic na brachyblastech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00502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Tis červený </a:t>
            </a:r>
            <a:r>
              <a:rPr lang="cs-CZ" sz="3200" i="1" dirty="0" smtClean="0">
                <a:solidFill>
                  <a:srgbClr val="C00000"/>
                </a:solidFill>
              </a:rPr>
              <a:t>(</a:t>
            </a:r>
            <a:r>
              <a:rPr lang="cs-CZ" sz="3200" i="1" dirty="0" err="1" smtClean="0">
                <a:solidFill>
                  <a:srgbClr val="C00000"/>
                </a:solidFill>
              </a:rPr>
              <a:t>Taxus</a:t>
            </a:r>
            <a:r>
              <a:rPr lang="cs-CZ" sz="3200" i="1" dirty="0" smtClean="0">
                <a:solidFill>
                  <a:srgbClr val="C00000"/>
                </a:solidFill>
              </a:rPr>
              <a:t> </a:t>
            </a:r>
            <a:r>
              <a:rPr lang="cs-CZ" sz="3200" i="1" dirty="0" err="1" smtClean="0">
                <a:solidFill>
                  <a:srgbClr val="C00000"/>
                </a:solidFill>
              </a:rPr>
              <a:t>baccata</a:t>
            </a:r>
            <a:r>
              <a:rPr lang="cs-CZ" sz="3200" i="1" dirty="0" smtClean="0">
                <a:solidFill>
                  <a:srgbClr val="C00000"/>
                </a:solidFill>
              </a:rPr>
              <a:t>)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4" name="Picture 2" descr="C:\Users\uživatel\Pictures\fotky na poznávačku\P1010201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348706"/>
            <a:ext cx="4038600" cy="3028950"/>
          </a:xfrm>
          <a:noFill/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Dvoudomý, suťové lesy, chráněný</a:t>
            </a:r>
          </a:p>
          <a:p>
            <a:r>
              <a:rPr lang="cs-CZ" dirty="0" smtClean="0"/>
              <a:t>Nemá pryskyřičné kanálky</a:t>
            </a:r>
          </a:p>
          <a:p>
            <a:r>
              <a:rPr lang="cs-CZ" dirty="0" smtClean="0"/>
              <a:t>Jedovatý</a:t>
            </a:r>
          </a:p>
          <a:p>
            <a:r>
              <a:rPr lang="cs-CZ" dirty="0" smtClean="0"/>
              <a:t>Semeno v červeném míšku</a:t>
            </a:r>
          </a:p>
          <a:p>
            <a:r>
              <a:rPr lang="cs-CZ" dirty="0" smtClean="0"/>
              <a:t>Pomalu rostoucí (luky, kuše)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8669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Users\uživatel\Pictures\Srpen 2011\P107032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124744"/>
            <a:ext cx="6876256" cy="5157192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Tis červený </a:t>
            </a:r>
            <a:r>
              <a:rPr lang="cs-CZ" sz="3200" i="1" dirty="0" smtClean="0">
                <a:solidFill>
                  <a:srgbClr val="C00000"/>
                </a:solidFill>
              </a:rPr>
              <a:t>(</a:t>
            </a:r>
            <a:r>
              <a:rPr lang="cs-CZ" sz="3200" i="1" dirty="0" err="1" smtClean="0">
                <a:solidFill>
                  <a:srgbClr val="C00000"/>
                </a:solidFill>
              </a:rPr>
              <a:t>Taxus</a:t>
            </a:r>
            <a:r>
              <a:rPr lang="cs-CZ" sz="3200" i="1" dirty="0" smtClean="0">
                <a:solidFill>
                  <a:srgbClr val="C00000"/>
                </a:solidFill>
              </a:rPr>
              <a:t> </a:t>
            </a:r>
            <a:r>
              <a:rPr lang="cs-CZ" sz="3200" i="1" dirty="0" err="1" smtClean="0">
                <a:solidFill>
                  <a:srgbClr val="C00000"/>
                </a:solidFill>
              </a:rPr>
              <a:t>baccata</a:t>
            </a:r>
            <a:r>
              <a:rPr lang="cs-CZ" sz="3200" i="1" dirty="0" smtClean="0">
                <a:solidFill>
                  <a:srgbClr val="C00000"/>
                </a:solidFill>
              </a:rPr>
              <a:t>)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7" name="Picture 3" descr="H:\113_PANA\Přípravy 1.C\obrázky\od Elišky\IMG_193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77" r="6892"/>
          <a:stretch>
            <a:fillRect/>
          </a:stretch>
        </p:blipFill>
        <p:spPr bwMode="auto">
          <a:xfrm>
            <a:off x="5868144" y="3525630"/>
            <a:ext cx="3275855" cy="3287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3014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476672"/>
            <a:ext cx="6275040" cy="724942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Jalovec obecný </a:t>
            </a:r>
            <a:r>
              <a:rPr lang="cs-CZ" sz="3200" i="1" dirty="0" smtClean="0">
                <a:solidFill>
                  <a:srgbClr val="C00000"/>
                </a:solidFill>
              </a:rPr>
              <a:t>(</a:t>
            </a:r>
            <a:r>
              <a:rPr lang="cs-CZ" sz="3200" i="1" dirty="0" err="1" smtClean="0">
                <a:solidFill>
                  <a:srgbClr val="C00000"/>
                </a:solidFill>
              </a:rPr>
              <a:t>Juniperus</a:t>
            </a:r>
            <a:r>
              <a:rPr lang="cs-CZ" sz="3200" i="1" dirty="0" smtClean="0">
                <a:solidFill>
                  <a:srgbClr val="C00000"/>
                </a:solidFill>
              </a:rPr>
              <a:t> </a:t>
            </a:r>
            <a:r>
              <a:rPr lang="cs-CZ" sz="3200" i="1" dirty="0" err="1" smtClean="0">
                <a:solidFill>
                  <a:srgbClr val="C00000"/>
                </a:solidFill>
              </a:rPr>
              <a:t>communis</a:t>
            </a:r>
            <a:r>
              <a:rPr lang="cs-CZ" sz="3200" i="1" dirty="0" smtClean="0">
                <a:solidFill>
                  <a:srgbClr val="C00000"/>
                </a:solidFill>
              </a:rPr>
              <a:t>)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12290" name="Picture 2" descr="H:\113_PANA\Přípravy 1.C\dum\fotky\P109044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26876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H:\113_PANA\Přípravy 1.C\dum\fotky\P109044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2400" y="3601696"/>
            <a:ext cx="4341600" cy="325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228184" y="1052736"/>
            <a:ext cx="284380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Pastviny, suché stráně</a:t>
            </a:r>
          </a:p>
          <a:p>
            <a:r>
              <a:rPr lang="cs-CZ" sz="3200" dirty="0" smtClean="0"/>
              <a:t>Pichlavé jehlice v trojčetných přeslenech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14258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Users\uživatel\Pictures\Vápenný Podol\P1060301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1556792"/>
            <a:ext cx="3394472" cy="4525963"/>
          </a:xfrm>
          <a:prstGeom prst="rect">
            <a:avLst/>
          </a:prstGeom>
          <a:noFill/>
        </p:spPr>
      </p:pic>
      <p:pic>
        <p:nvPicPr>
          <p:cNvPr id="13315" name="Picture 3" descr="C:\Users\uživatel\Pictures\Vápenný Podol\P1060303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3068960"/>
            <a:ext cx="4038600" cy="3028950"/>
          </a:xfrm>
          <a:prstGeom prst="rect">
            <a:avLst/>
          </a:prstGeom>
          <a:noFill/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Jalovec obecný </a:t>
            </a:r>
            <a:r>
              <a:rPr lang="cs-CZ" sz="3200" i="1" dirty="0" smtClean="0">
                <a:solidFill>
                  <a:srgbClr val="C00000"/>
                </a:solidFill>
              </a:rPr>
              <a:t>(</a:t>
            </a:r>
            <a:r>
              <a:rPr lang="cs-CZ" sz="3200" i="1" dirty="0" err="1" smtClean="0">
                <a:solidFill>
                  <a:srgbClr val="C00000"/>
                </a:solidFill>
              </a:rPr>
              <a:t>Juniperus</a:t>
            </a:r>
            <a:r>
              <a:rPr lang="cs-CZ" sz="3200" i="1" dirty="0" smtClean="0">
                <a:solidFill>
                  <a:srgbClr val="C00000"/>
                </a:solidFill>
              </a:rPr>
              <a:t> </a:t>
            </a:r>
            <a:r>
              <a:rPr lang="cs-CZ" sz="3200" i="1" dirty="0" err="1" smtClean="0">
                <a:solidFill>
                  <a:srgbClr val="C00000"/>
                </a:solidFill>
              </a:rPr>
              <a:t>communis</a:t>
            </a:r>
            <a:r>
              <a:rPr lang="cs-CZ" sz="3200" i="1" dirty="0" smtClean="0">
                <a:solidFill>
                  <a:srgbClr val="C00000"/>
                </a:solidFill>
              </a:rPr>
              <a:t>)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1412776"/>
            <a:ext cx="41044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Tmavomodré </a:t>
            </a:r>
            <a:r>
              <a:rPr lang="cs-CZ" sz="3200" dirty="0" err="1" smtClean="0"/>
              <a:t>dužnatějící</a:t>
            </a:r>
            <a:r>
              <a:rPr lang="cs-CZ" sz="3200" dirty="0" smtClean="0"/>
              <a:t> šištice</a:t>
            </a:r>
          </a:p>
          <a:p>
            <a:r>
              <a:rPr lang="cs-CZ" sz="3200" dirty="0" smtClean="0"/>
              <a:t>Koření, borovička, gin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30064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Borovice kleč </a:t>
            </a:r>
            <a:r>
              <a:rPr lang="cs-CZ" sz="3200" i="1" dirty="0" smtClean="0">
                <a:solidFill>
                  <a:srgbClr val="C00000"/>
                </a:solidFill>
              </a:rPr>
              <a:t>(</a:t>
            </a:r>
            <a:r>
              <a:rPr lang="cs-CZ" sz="3200" i="1" dirty="0" err="1" smtClean="0">
                <a:solidFill>
                  <a:srgbClr val="C00000"/>
                </a:solidFill>
              </a:rPr>
              <a:t>Pinus</a:t>
            </a:r>
            <a:r>
              <a:rPr lang="cs-CZ" sz="3200" i="1" dirty="0" smtClean="0">
                <a:solidFill>
                  <a:srgbClr val="C00000"/>
                </a:solidFill>
              </a:rPr>
              <a:t> </a:t>
            </a:r>
            <a:r>
              <a:rPr lang="cs-CZ" sz="3200" i="1" dirty="0" err="1" smtClean="0">
                <a:solidFill>
                  <a:srgbClr val="C00000"/>
                </a:solidFill>
              </a:rPr>
              <a:t>mugo</a:t>
            </a:r>
            <a:r>
              <a:rPr lang="cs-CZ" sz="3200" i="1" dirty="0" smtClean="0">
                <a:solidFill>
                  <a:srgbClr val="C00000"/>
                </a:solidFill>
              </a:rPr>
              <a:t>)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Keř, nad hranicí lesa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475656" y="648866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7504" y="414908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  <p:pic>
        <p:nvPicPr>
          <p:cNvPr id="30726" name="Picture 6" descr="Kosodřevin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1556792"/>
            <a:ext cx="3432316" cy="2574237"/>
          </a:xfrm>
          <a:prstGeom prst="rect">
            <a:avLst/>
          </a:prstGeom>
          <a:noFill/>
        </p:spPr>
      </p:pic>
      <p:pic>
        <p:nvPicPr>
          <p:cNvPr id="30728" name="Picture 8" descr="http://botany.cz/foto/pinusmugoherb1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2781299"/>
            <a:ext cx="5429250" cy="407670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79343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620688"/>
            <a:ext cx="6275040" cy="79695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Smrk pichlavý </a:t>
            </a:r>
            <a:r>
              <a:rPr lang="cs-CZ" sz="3200" i="1" dirty="0" smtClean="0">
                <a:solidFill>
                  <a:srgbClr val="C00000"/>
                </a:solidFill>
              </a:rPr>
              <a:t>(</a:t>
            </a:r>
            <a:r>
              <a:rPr lang="cs-CZ" sz="3200" i="1" dirty="0" err="1" smtClean="0">
                <a:solidFill>
                  <a:srgbClr val="C00000"/>
                </a:solidFill>
              </a:rPr>
              <a:t>Picea</a:t>
            </a:r>
            <a:r>
              <a:rPr lang="cs-CZ" sz="3200" i="1" dirty="0" smtClean="0">
                <a:solidFill>
                  <a:srgbClr val="C00000"/>
                </a:solidFill>
              </a:rPr>
              <a:t> </a:t>
            </a:r>
            <a:r>
              <a:rPr lang="cs-CZ" sz="3200" i="1" dirty="0" err="1" smtClean="0">
                <a:solidFill>
                  <a:srgbClr val="C00000"/>
                </a:solidFill>
              </a:rPr>
              <a:t>pungen</a:t>
            </a:r>
            <a:r>
              <a:rPr lang="cs-CZ" sz="3200" i="1" dirty="0" smtClean="0">
                <a:solidFill>
                  <a:srgbClr val="C00000"/>
                </a:solidFill>
              </a:rPr>
              <a:t>)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17410" name="Picture 2" descr="H:\113_PANA\Přípravy 1.C\dum\fotky\P113022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5750" y="1628800"/>
            <a:ext cx="6720746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0" y="1556792"/>
            <a:ext cx="248376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Severní Amerika</a:t>
            </a:r>
          </a:p>
          <a:p>
            <a:r>
              <a:rPr lang="cs-CZ" sz="3200" dirty="0" err="1" smtClean="0"/>
              <a:t>Introdukován</a:t>
            </a:r>
            <a:endParaRPr lang="cs-CZ" sz="3200" dirty="0" smtClean="0"/>
          </a:p>
          <a:p>
            <a:r>
              <a:rPr lang="cs-CZ" sz="3200" dirty="0" smtClean="0"/>
              <a:t>Odolnější než </a:t>
            </a:r>
          </a:p>
          <a:p>
            <a:r>
              <a:rPr lang="cs-CZ" sz="3200" dirty="0" smtClean="0"/>
              <a:t>s. </a:t>
            </a:r>
            <a:r>
              <a:rPr lang="cs-CZ" sz="3200" dirty="0" err="1" smtClean="0"/>
              <a:t>ztepilý</a:t>
            </a:r>
            <a:r>
              <a:rPr lang="cs-CZ" sz="3200" dirty="0" smtClean="0"/>
              <a:t>, vysazován na </a:t>
            </a:r>
          </a:p>
          <a:p>
            <a:r>
              <a:rPr lang="cs-CZ" sz="3200" dirty="0" smtClean="0"/>
              <a:t>horách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063620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uživatel\Pictures\Jizerky 2010\P1020853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56581" y="1235893"/>
            <a:ext cx="3920275" cy="5217443"/>
          </a:xfrm>
          <a:prstGeom prst="rect">
            <a:avLst/>
          </a:prstGeom>
          <a:noFill/>
        </p:spPr>
      </p:pic>
      <p:pic>
        <p:nvPicPr>
          <p:cNvPr id="6147" name="Picture 3" descr="I:\113_PANA\Přípravy 1.C\dum\fotky\P1130573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 rot="16200000">
            <a:off x="4076618" y="1997886"/>
            <a:ext cx="5256958" cy="3942719"/>
          </a:xfrm>
          <a:prstGeom prst="rect">
            <a:avLst/>
          </a:prstGeom>
          <a:noFill/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Smrk pichlavý </a:t>
            </a:r>
            <a:r>
              <a:rPr lang="cs-CZ" sz="3200" i="1" dirty="0" smtClean="0">
                <a:solidFill>
                  <a:srgbClr val="C00000"/>
                </a:solidFill>
              </a:rPr>
              <a:t>(</a:t>
            </a:r>
            <a:r>
              <a:rPr lang="cs-CZ" sz="3200" i="1" dirty="0" err="1" smtClean="0">
                <a:solidFill>
                  <a:srgbClr val="C00000"/>
                </a:solidFill>
              </a:rPr>
              <a:t>Picea</a:t>
            </a:r>
            <a:r>
              <a:rPr lang="cs-CZ" sz="3200" i="1" dirty="0" smtClean="0">
                <a:solidFill>
                  <a:srgbClr val="C00000"/>
                </a:solidFill>
              </a:rPr>
              <a:t> </a:t>
            </a:r>
            <a:r>
              <a:rPr lang="cs-CZ" sz="3200" i="1" dirty="0" err="1" smtClean="0">
                <a:solidFill>
                  <a:srgbClr val="C00000"/>
                </a:solidFill>
              </a:rPr>
              <a:t>pungen</a:t>
            </a:r>
            <a:r>
              <a:rPr lang="cs-CZ" sz="3200" i="1" dirty="0" smtClean="0">
                <a:solidFill>
                  <a:srgbClr val="C00000"/>
                </a:solidFill>
              </a:rPr>
              <a:t>)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7163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Smrk omorika </a:t>
            </a:r>
            <a:r>
              <a:rPr lang="cs-CZ" sz="3200" i="1" dirty="0" smtClean="0">
                <a:solidFill>
                  <a:srgbClr val="C00000"/>
                </a:solidFill>
              </a:rPr>
              <a:t>(</a:t>
            </a:r>
            <a:r>
              <a:rPr lang="cs-CZ" sz="3200" i="1" dirty="0" err="1" smtClean="0">
                <a:solidFill>
                  <a:srgbClr val="C00000"/>
                </a:solidFill>
              </a:rPr>
              <a:t>Picea</a:t>
            </a:r>
            <a:r>
              <a:rPr lang="cs-CZ" sz="3200" i="1" dirty="0" smtClean="0">
                <a:solidFill>
                  <a:srgbClr val="C00000"/>
                </a:solidFill>
              </a:rPr>
              <a:t> </a:t>
            </a:r>
            <a:r>
              <a:rPr lang="cs-CZ" sz="3200" i="1" dirty="0" err="1" smtClean="0">
                <a:solidFill>
                  <a:srgbClr val="C00000"/>
                </a:solidFill>
              </a:rPr>
              <a:t>omorica</a:t>
            </a:r>
            <a:r>
              <a:rPr lang="cs-CZ" sz="3200" i="1" dirty="0" smtClean="0">
                <a:solidFill>
                  <a:srgbClr val="C00000"/>
                </a:solidFill>
              </a:rPr>
              <a:t>)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16386" name="Picture 2" descr="H:\113_PANA\Přípravy 1.C\dum\fotky\P1120333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36568"/>
            <a:ext cx="4149594" cy="5532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7" name="Picture 3" descr="H:\113_PANA\Přípravy 1.C\dum\fotky\P1120331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636912"/>
            <a:ext cx="4038600" cy="3994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572000" y="980728"/>
            <a:ext cx="45720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Srbsko, Bosna</a:t>
            </a:r>
          </a:p>
          <a:p>
            <a:r>
              <a:rPr lang="cs-CZ" sz="3200" dirty="0" smtClean="0"/>
              <a:t>(endemit)</a:t>
            </a:r>
          </a:p>
          <a:p>
            <a:r>
              <a:rPr lang="cs-CZ" sz="3200" dirty="0" smtClean="0"/>
              <a:t>Otužilý (u nás vysazován)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511849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uživatel\Pictures\jaro 2011, florisťák\P105014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27384"/>
            <a:ext cx="5143500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				Jedle ojíněná</a:t>
            </a:r>
            <a:br>
              <a:rPr lang="cs-CZ" sz="3200" b="1" dirty="0" smtClean="0">
                <a:solidFill>
                  <a:srgbClr val="C00000"/>
                </a:solidFill>
              </a:rPr>
            </a:br>
            <a:r>
              <a:rPr lang="cs-CZ" sz="3200" b="1" dirty="0" smtClean="0">
                <a:solidFill>
                  <a:srgbClr val="C00000"/>
                </a:solidFill>
              </a:rPr>
              <a:t>				   </a:t>
            </a:r>
            <a:r>
              <a:rPr lang="cs-CZ" sz="3200" i="1" dirty="0" smtClean="0">
                <a:solidFill>
                  <a:srgbClr val="C00000"/>
                </a:solidFill>
              </a:rPr>
              <a:t>(</a:t>
            </a:r>
            <a:r>
              <a:rPr lang="cs-CZ" sz="3200" i="1" dirty="0" err="1" smtClean="0">
                <a:solidFill>
                  <a:srgbClr val="C00000"/>
                </a:solidFill>
              </a:rPr>
              <a:t>Abies</a:t>
            </a:r>
            <a:r>
              <a:rPr lang="cs-CZ" sz="3200" i="1" dirty="0" smtClean="0">
                <a:solidFill>
                  <a:srgbClr val="C00000"/>
                </a:solidFill>
              </a:rPr>
              <a:t> </a:t>
            </a:r>
            <a:r>
              <a:rPr lang="cs-CZ" sz="3200" i="1" dirty="0" err="1" smtClean="0">
                <a:solidFill>
                  <a:srgbClr val="C00000"/>
                </a:solidFill>
              </a:rPr>
              <a:t>concolor</a:t>
            </a:r>
            <a:r>
              <a:rPr lang="cs-CZ" sz="3200" i="1" dirty="0" smtClean="0">
                <a:solidFill>
                  <a:srgbClr val="C00000"/>
                </a:solidFill>
              </a:rPr>
              <a:t>)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uživatel\Pictures\jaro 2011, florisťák\P105014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75988" y="1412776"/>
            <a:ext cx="4668011" cy="350100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67568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695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Borovice černá </a:t>
            </a:r>
            <a:r>
              <a:rPr lang="cs-CZ" sz="3200" i="1" dirty="0" smtClean="0">
                <a:solidFill>
                  <a:srgbClr val="C00000"/>
                </a:solidFill>
              </a:rPr>
              <a:t>(</a:t>
            </a:r>
            <a:r>
              <a:rPr lang="cs-CZ" sz="3200" i="1" dirty="0" err="1" smtClean="0">
                <a:solidFill>
                  <a:srgbClr val="C00000"/>
                </a:solidFill>
              </a:rPr>
              <a:t>Pinus</a:t>
            </a:r>
            <a:r>
              <a:rPr lang="cs-CZ" sz="3200" i="1" dirty="0" smtClean="0">
                <a:solidFill>
                  <a:srgbClr val="C00000"/>
                </a:solidFill>
              </a:rPr>
              <a:t> </a:t>
            </a:r>
            <a:r>
              <a:rPr lang="cs-CZ" sz="3200" i="1" dirty="0" err="1" smtClean="0">
                <a:solidFill>
                  <a:srgbClr val="C00000"/>
                </a:solidFill>
              </a:rPr>
              <a:t>nigra</a:t>
            </a:r>
            <a:r>
              <a:rPr lang="cs-CZ" sz="3200" i="1" dirty="0" smtClean="0">
                <a:solidFill>
                  <a:srgbClr val="C00000"/>
                </a:solidFill>
              </a:rPr>
              <a:t>)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18434" name="Picture 2" descr="H:\113_PANA\Přípravy 1.C\dum\fotky\P1130227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3528" y="1124744"/>
            <a:ext cx="4257606" cy="5676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Středomoří</a:t>
            </a:r>
          </a:p>
          <a:p>
            <a:r>
              <a:rPr lang="cs-CZ" dirty="0" smtClean="0"/>
              <a:t>Suché vápencové půdy</a:t>
            </a:r>
          </a:p>
          <a:p>
            <a:r>
              <a:rPr lang="cs-CZ" dirty="0" smtClean="0"/>
              <a:t>Dlouhé tuhé jehlice na brachyblastech po dvou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1845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I:\113_PANA\Přípravy 1.C\dum\fotky\P1130569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369622" y="1235893"/>
            <a:ext cx="4130370" cy="5505475"/>
          </a:xfrm>
          <a:prstGeom prst="rect">
            <a:avLst/>
          </a:prstGeom>
          <a:noFill/>
        </p:spPr>
      </p:pic>
      <p:pic>
        <p:nvPicPr>
          <p:cNvPr id="6" name="Picture 3" descr="H:\113_PANA\Přípravy 1.C\dum\fotky\P1130228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1302" y="1600200"/>
            <a:ext cx="3849170" cy="5135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Borovice černá </a:t>
            </a:r>
            <a:r>
              <a:rPr lang="cs-CZ" sz="3200" i="1" dirty="0" smtClean="0">
                <a:solidFill>
                  <a:srgbClr val="C00000"/>
                </a:solidFill>
              </a:rPr>
              <a:t>(</a:t>
            </a:r>
            <a:r>
              <a:rPr lang="cs-CZ" sz="3200" i="1" dirty="0" err="1" smtClean="0">
                <a:solidFill>
                  <a:srgbClr val="C00000"/>
                </a:solidFill>
              </a:rPr>
              <a:t>Pinus</a:t>
            </a:r>
            <a:r>
              <a:rPr lang="cs-CZ" sz="3200" i="1" dirty="0" smtClean="0">
                <a:solidFill>
                  <a:srgbClr val="C00000"/>
                </a:solidFill>
              </a:rPr>
              <a:t> </a:t>
            </a:r>
            <a:r>
              <a:rPr lang="cs-CZ" sz="3200" i="1" dirty="0" err="1" smtClean="0">
                <a:solidFill>
                  <a:srgbClr val="C00000"/>
                </a:solidFill>
              </a:rPr>
              <a:t>nigra</a:t>
            </a:r>
            <a:r>
              <a:rPr lang="cs-CZ" sz="3200" i="1" dirty="0" smtClean="0">
                <a:solidFill>
                  <a:srgbClr val="C00000"/>
                </a:solidFill>
              </a:rPr>
              <a:t>)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6920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:\113_PANA\Přípravy 1.C\dum\fotky\P113048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1453283"/>
            <a:ext cx="4106272" cy="5144069"/>
          </a:xfrm>
          <a:prstGeom prst="rect">
            <a:avLst/>
          </a:prstGeom>
          <a:noFill/>
        </p:spPr>
      </p:pic>
      <p:pic>
        <p:nvPicPr>
          <p:cNvPr id="19458" name="Picture 2" descr="I:\113_PANA\Přípravy 1.C\dum\fotky\P1130481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11327" r="11111"/>
          <a:stretch>
            <a:fillRect/>
          </a:stretch>
        </p:blipFill>
        <p:spPr bwMode="auto">
          <a:xfrm>
            <a:off x="107504" y="1351309"/>
            <a:ext cx="4680520" cy="4525963"/>
          </a:xfrm>
          <a:prstGeom prst="rect">
            <a:avLst/>
          </a:prstGeom>
          <a:noFill/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Borovice vejmutovka </a:t>
            </a:r>
            <a:r>
              <a:rPr lang="cs-CZ" sz="3200" i="1" dirty="0" smtClean="0">
                <a:solidFill>
                  <a:srgbClr val="C00000"/>
                </a:solidFill>
              </a:rPr>
              <a:t> (</a:t>
            </a:r>
            <a:r>
              <a:rPr lang="cs-CZ" sz="3200" i="1" dirty="0" err="1" smtClean="0">
                <a:solidFill>
                  <a:srgbClr val="C00000"/>
                </a:solidFill>
              </a:rPr>
              <a:t>Pinus</a:t>
            </a:r>
            <a:r>
              <a:rPr lang="cs-CZ" sz="3200" i="1" dirty="0" smtClean="0">
                <a:solidFill>
                  <a:srgbClr val="C00000"/>
                </a:solidFill>
              </a:rPr>
              <a:t> </a:t>
            </a:r>
            <a:r>
              <a:rPr lang="cs-CZ" sz="3200" i="1" dirty="0" err="1" smtClean="0">
                <a:solidFill>
                  <a:srgbClr val="C00000"/>
                </a:solidFill>
              </a:rPr>
              <a:t>strobus</a:t>
            </a:r>
            <a:r>
              <a:rPr lang="cs-CZ" sz="3200" i="1" dirty="0" smtClean="0">
                <a:solidFill>
                  <a:srgbClr val="C00000"/>
                </a:solidFill>
              </a:rPr>
              <a:t>)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518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Borovice vejmutovka </a:t>
            </a:r>
            <a:r>
              <a:rPr lang="cs-CZ" sz="3200" i="1" dirty="0" smtClean="0">
                <a:solidFill>
                  <a:srgbClr val="C00000"/>
                </a:solidFill>
              </a:rPr>
              <a:t> (</a:t>
            </a:r>
            <a:r>
              <a:rPr lang="cs-CZ" sz="3200" i="1" dirty="0" err="1" smtClean="0">
                <a:solidFill>
                  <a:srgbClr val="C00000"/>
                </a:solidFill>
              </a:rPr>
              <a:t>Pinus</a:t>
            </a:r>
            <a:r>
              <a:rPr lang="cs-CZ" sz="3200" i="1" dirty="0" smtClean="0">
                <a:solidFill>
                  <a:srgbClr val="C00000"/>
                </a:solidFill>
              </a:rPr>
              <a:t> </a:t>
            </a:r>
            <a:r>
              <a:rPr lang="cs-CZ" sz="3200" i="1" dirty="0" err="1" smtClean="0">
                <a:solidFill>
                  <a:srgbClr val="C00000"/>
                </a:solidFill>
              </a:rPr>
              <a:t>strobus</a:t>
            </a:r>
            <a:r>
              <a:rPr lang="cs-CZ" sz="3200" i="1" dirty="0" smtClean="0">
                <a:solidFill>
                  <a:srgbClr val="C00000"/>
                </a:solidFill>
              </a:rPr>
              <a:t>)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16386" name="Picture 2" descr="I:\113_PANA\Přípravy 1.C\dum\fotky\P1130574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 l="5172" t="25862" b="13793"/>
          <a:stretch>
            <a:fillRect/>
          </a:stretch>
        </p:blipFill>
        <p:spPr bwMode="auto">
          <a:xfrm rot="16200000">
            <a:off x="-480563" y="2696917"/>
            <a:ext cx="5280589" cy="2520280"/>
          </a:xfrm>
          <a:prstGeom prst="rect">
            <a:avLst/>
          </a:prstGeom>
          <a:noFill/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Severní Amerika</a:t>
            </a:r>
          </a:p>
          <a:p>
            <a:r>
              <a:rPr lang="cs-CZ" dirty="0" smtClean="0"/>
              <a:t>Jemné světle zelené jehlice ve svazcích po pěti („hedvábná borovice“)</a:t>
            </a:r>
          </a:p>
          <a:p>
            <a:r>
              <a:rPr lang="cs-CZ" dirty="0" smtClean="0"/>
              <a:t>Protáhlé pryskyřnaté šišky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718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			</a:t>
            </a:r>
            <a:r>
              <a:rPr lang="cs-CZ" sz="3200" b="1" dirty="0" err="1" smtClean="0">
                <a:solidFill>
                  <a:srgbClr val="C00000"/>
                </a:solidFill>
              </a:rPr>
              <a:t>Cypřišek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i="1" dirty="0" smtClean="0">
                <a:solidFill>
                  <a:srgbClr val="C00000"/>
                </a:solidFill>
              </a:rPr>
              <a:t>(</a:t>
            </a:r>
            <a:r>
              <a:rPr lang="cs-CZ" sz="3200" i="1" dirty="0" err="1" smtClean="0">
                <a:solidFill>
                  <a:srgbClr val="C00000"/>
                </a:solidFill>
              </a:rPr>
              <a:t>Chamaecyparis</a:t>
            </a:r>
            <a:r>
              <a:rPr lang="cs-CZ" sz="3200" i="1" dirty="0" smtClean="0">
                <a:solidFill>
                  <a:srgbClr val="C00000"/>
                </a:solidFill>
              </a:rPr>
              <a:t>)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3074" name="Picture 2" descr="C:\Users\uživatel\Pictures\jaro 2011, florisťák\P105014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36512" y="0"/>
            <a:ext cx="3742391" cy="6858000"/>
          </a:xfrm>
          <a:prstGeom prst="rect">
            <a:avLst/>
          </a:prstGeom>
          <a:noFill/>
        </p:spPr>
      </p:pic>
      <p:pic>
        <p:nvPicPr>
          <p:cNvPr id="6" name="Picture 2" descr="C:\Users\uživatel\Pictures\Lubenec 2012\DCIM\109_PANA\P1090280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2060848"/>
            <a:ext cx="4956471" cy="371735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04689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Zerav </a:t>
            </a:r>
            <a:r>
              <a:rPr lang="cs-CZ" i="1" dirty="0" smtClean="0">
                <a:solidFill>
                  <a:srgbClr val="C00000"/>
                </a:solidFill>
              </a:rPr>
              <a:t>(</a:t>
            </a:r>
            <a:r>
              <a:rPr lang="cs-CZ" i="1" dirty="0" err="1" smtClean="0">
                <a:solidFill>
                  <a:srgbClr val="C00000"/>
                </a:solidFill>
              </a:rPr>
              <a:t>Thuja</a:t>
            </a:r>
            <a:r>
              <a:rPr lang="cs-CZ" i="1" dirty="0" smtClean="0">
                <a:solidFill>
                  <a:srgbClr val="C00000"/>
                </a:solidFill>
              </a:rPr>
              <a:t>) </a:t>
            </a:r>
            <a:endParaRPr lang="cs-CZ" i="1" dirty="0">
              <a:solidFill>
                <a:srgbClr val="C00000"/>
              </a:solidFill>
            </a:endParaRPr>
          </a:p>
        </p:txBody>
      </p:sp>
      <p:pic>
        <p:nvPicPr>
          <p:cNvPr id="9218" name="Picture 2" descr="C:\Users\uživatel\Pictures\Lubenec 2012\DCIM\109_PANA\P109028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340768"/>
            <a:ext cx="3816424" cy="5088566"/>
          </a:xfrm>
          <a:prstGeom prst="rect">
            <a:avLst/>
          </a:prstGeom>
          <a:noFill/>
        </p:spPr>
      </p:pic>
      <p:pic>
        <p:nvPicPr>
          <p:cNvPr id="4" name="Picture 2" descr="H:\113_PANA\Přípravy 1.C\dum\fotky\P106013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65"/>
          <a:stretch>
            <a:fillRect/>
          </a:stretch>
        </p:blipFill>
        <p:spPr bwMode="auto">
          <a:xfrm>
            <a:off x="4283968" y="1196752"/>
            <a:ext cx="459445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6104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Zeravinec </a:t>
            </a:r>
            <a:r>
              <a:rPr lang="cs-CZ" sz="3200" i="1" dirty="0" smtClean="0">
                <a:solidFill>
                  <a:srgbClr val="C00000"/>
                </a:solidFill>
              </a:rPr>
              <a:t>(</a:t>
            </a:r>
            <a:r>
              <a:rPr lang="cs-CZ" sz="3200" i="1" dirty="0" err="1" smtClean="0">
                <a:solidFill>
                  <a:srgbClr val="C00000"/>
                </a:solidFill>
              </a:rPr>
              <a:t>Thujopsis</a:t>
            </a:r>
            <a:r>
              <a:rPr lang="cs-CZ" sz="3200" i="1" dirty="0" smtClean="0">
                <a:solidFill>
                  <a:srgbClr val="C00000"/>
                </a:solidFill>
              </a:rPr>
              <a:t>)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4099" name="Picture 3" descr="H:\113_PANA\Přípravy 1.C\dum\fotky\P106012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1124744"/>
            <a:ext cx="5266532" cy="3949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H:\113_PANA\Přípravy 1.C\dum\fotky\P106012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420888"/>
            <a:ext cx="3740660" cy="4293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5356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Podpůrné</a:t>
            </a:r>
          </a:p>
          <a:p>
            <a:pPr>
              <a:buNone/>
            </a:pPr>
            <a:r>
              <a:rPr lang="cs-CZ" dirty="0" smtClean="0"/>
              <a:t>šupiny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Douglaska tisolistá </a:t>
            </a:r>
            <a:r>
              <a:rPr lang="cs-CZ" sz="3200" i="1" dirty="0" smtClean="0">
                <a:solidFill>
                  <a:srgbClr val="C00000"/>
                </a:solidFill>
              </a:rPr>
              <a:t>(</a:t>
            </a:r>
            <a:r>
              <a:rPr lang="cs-CZ" sz="3200" i="1" dirty="0" err="1" smtClean="0">
                <a:solidFill>
                  <a:srgbClr val="C00000"/>
                </a:solidFill>
              </a:rPr>
              <a:t>Pseudotsuga</a:t>
            </a:r>
            <a:r>
              <a:rPr lang="cs-CZ" sz="3200" i="1" dirty="0" smtClean="0">
                <a:solidFill>
                  <a:srgbClr val="C00000"/>
                </a:solidFill>
              </a:rPr>
              <a:t> </a:t>
            </a:r>
            <a:r>
              <a:rPr lang="cs-CZ" sz="3200" i="1" dirty="0" err="1" smtClean="0">
                <a:solidFill>
                  <a:srgbClr val="C00000"/>
                </a:solidFill>
              </a:rPr>
              <a:t>menziesii</a:t>
            </a:r>
            <a:r>
              <a:rPr lang="cs-CZ" sz="3200" i="1" dirty="0" smtClean="0">
                <a:solidFill>
                  <a:srgbClr val="C00000"/>
                </a:solidFill>
              </a:rPr>
              <a:t>)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11267" name="Picture 3" descr="H:\113_PANA\Přípravy 1.C\dum\fotky\P107034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8476" y="1412776"/>
            <a:ext cx="6780028" cy="5085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3536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Metasekvoje čínská</a:t>
            </a:r>
            <a:r>
              <a:rPr lang="cs-CZ" sz="3200" dirty="0" smtClean="0">
                <a:solidFill>
                  <a:srgbClr val="C00000"/>
                </a:solidFill>
              </a:rPr>
              <a:t> (</a:t>
            </a:r>
            <a:r>
              <a:rPr lang="cs-CZ" sz="3200" i="1" dirty="0" err="1" smtClean="0">
                <a:solidFill>
                  <a:srgbClr val="C00000"/>
                </a:solidFill>
              </a:rPr>
              <a:t>Metasequoia</a:t>
            </a:r>
            <a:r>
              <a:rPr lang="cs-CZ" sz="3200" i="1" dirty="0" smtClean="0">
                <a:solidFill>
                  <a:srgbClr val="C00000"/>
                </a:solidFill>
              </a:rPr>
              <a:t> </a:t>
            </a:r>
            <a:r>
              <a:rPr lang="cs-CZ" sz="3200" i="1" dirty="0" err="1" smtClean="0">
                <a:solidFill>
                  <a:srgbClr val="C00000"/>
                </a:solidFill>
              </a:rPr>
              <a:t>glyptostroboides</a:t>
            </a:r>
            <a:r>
              <a:rPr lang="cs-CZ" sz="3200" i="1" dirty="0" smtClean="0">
                <a:solidFill>
                  <a:srgbClr val="C00000"/>
                </a:solidFill>
              </a:rPr>
              <a:t>)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2050" name="Picture 2" descr="I:\113_PANA\Přípravy 1.C\dum\fotky\P113047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60240" y="1484784"/>
            <a:ext cx="6948264" cy="5211365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Opadavé</a:t>
            </a:r>
          </a:p>
          <a:p>
            <a:pPr>
              <a:buNone/>
            </a:pPr>
            <a:r>
              <a:rPr lang="cs-CZ" dirty="0" smtClean="0"/>
              <a:t> jehlice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Cypřiš </a:t>
            </a:r>
            <a:r>
              <a:rPr lang="cs-CZ" sz="3200" i="1" dirty="0" smtClean="0">
                <a:solidFill>
                  <a:srgbClr val="C00000"/>
                </a:solidFill>
              </a:rPr>
              <a:t>( </a:t>
            </a:r>
            <a:r>
              <a:rPr lang="cs-CZ" sz="3200" i="1" dirty="0" err="1" smtClean="0">
                <a:solidFill>
                  <a:srgbClr val="C00000"/>
                </a:solidFill>
              </a:rPr>
              <a:t>Cupressus</a:t>
            </a:r>
            <a:r>
              <a:rPr lang="cs-CZ" sz="3200" i="1" dirty="0" smtClean="0">
                <a:solidFill>
                  <a:srgbClr val="C00000"/>
                </a:solidFill>
              </a:rPr>
              <a:t>)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7170" name="Picture 2" descr="H:\113_PANA\Přípravy 1.C\dum\fotky\P106048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05"/>
          <a:stretch>
            <a:fillRect/>
          </a:stretch>
        </p:blipFill>
        <p:spPr bwMode="auto">
          <a:xfrm>
            <a:off x="-36512" y="1855365"/>
            <a:ext cx="5026505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602" name="Picture 2" descr="http://217.115.252.254:1572/dokumenty%20pro%20studenty/dvo%C5%99%C3%A1k%20martin/5.%20Doba%20modern%C3%AD/1.%20Um%C4%9Bn%C3%AD%2019.%20stolet%C3%AD/5.%20Postimpresionismus/34.Vincent%20VAN%20GOGH%20cyp%C5%99i%C5%A1%20a%20hv%C4%9Bzd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72025" y="1152525"/>
            <a:ext cx="4371975" cy="570547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244408" y="692696"/>
            <a:ext cx="899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1994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Borovice pinie </a:t>
            </a:r>
            <a:r>
              <a:rPr lang="cs-CZ" sz="3200" i="1" dirty="0" smtClean="0">
                <a:solidFill>
                  <a:srgbClr val="C00000"/>
                </a:solidFill>
              </a:rPr>
              <a:t>(</a:t>
            </a:r>
            <a:r>
              <a:rPr lang="cs-CZ" sz="3200" i="1" dirty="0" err="1" smtClean="0">
                <a:solidFill>
                  <a:srgbClr val="C00000"/>
                </a:solidFill>
              </a:rPr>
              <a:t>Pinus</a:t>
            </a:r>
            <a:r>
              <a:rPr lang="cs-CZ" sz="3200" i="1" dirty="0" smtClean="0">
                <a:solidFill>
                  <a:srgbClr val="C00000"/>
                </a:solidFill>
              </a:rPr>
              <a:t> </a:t>
            </a:r>
            <a:r>
              <a:rPr lang="cs-CZ" sz="3200" i="1" dirty="0" err="1" smtClean="0">
                <a:solidFill>
                  <a:srgbClr val="C00000"/>
                </a:solidFill>
              </a:rPr>
              <a:t>pinea</a:t>
            </a:r>
            <a:r>
              <a:rPr lang="cs-CZ" sz="3200" i="1" dirty="0" smtClean="0">
                <a:solidFill>
                  <a:srgbClr val="C00000"/>
                </a:solidFill>
              </a:rPr>
              <a:t>)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8194" name="Picture 2" descr="H:\113_PANA\Přípravy 1.C\dum\fotky\P106053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9333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Cedr </a:t>
            </a:r>
            <a:r>
              <a:rPr lang="cs-CZ" sz="3200" i="1" dirty="0" smtClean="0">
                <a:solidFill>
                  <a:srgbClr val="C00000"/>
                </a:solidFill>
              </a:rPr>
              <a:t>(</a:t>
            </a:r>
            <a:r>
              <a:rPr lang="cs-CZ" sz="3200" i="1" dirty="0" err="1" smtClean="0">
                <a:solidFill>
                  <a:srgbClr val="C00000"/>
                </a:solidFill>
              </a:rPr>
              <a:t>Cedrus</a:t>
            </a:r>
            <a:r>
              <a:rPr lang="cs-CZ" sz="3200" i="1" dirty="0" smtClean="0">
                <a:solidFill>
                  <a:srgbClr val="C00000"/>
                </a:solidFill>
              </a:rPr>
              <a:t>)						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9218" name="Picture 2" descr="H:\113_PANA\Přípravy 1.C\dum\fotky\P106054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56792"/>
            <a:ext cx="3528392" cy="4704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uživatel\Pictures\Chorvatsko\P106059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00500" y="0"/>
            <a:ext cx="51435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47058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Sekvojovec obrovský (</a:t>
            </a:r>
            <a:r>
              <a:rPr lang="cs-CZ" sz="3200" i="1" dirty="0" err="1" smtClean="0">
                <a:solidFill>
                  <a:srgbClr val="C00000"/>
                </a:solidFill>
              </a:rPr>
              <a:t>Sequoiadendron</a:t>
            </a:r>
            <a:r>
              <a:rPr lang="cs-CZ" sz="3200" i="1" dirty="0" smtClean="0">
                <a:solidFill>
                  <a:srgbClr val="C00000"/>
                </a:solidFill>
              </a:rPr>
              <a:t> </a:t>
            </a:r>
            <a:r>
              <a:rPr lang="cs-CZ" sz="3200" i="1" dirty="0" err="1" smtClean="0">
                <a:solidFill>
                  <a:srgbClr val="C00000"/>
                </a:solidFill>
              </a:rPr>
              <a:t>giganteum</a:t>
            </a:r>
            <a:r>
              <a:rPr lang="cs-CZ" sz="3200" dirty="0" smtClean="0">
                <a:solidFill>
                  <a:srgbClr val="C00000"/>
                </a:solidFill>
              </a:rPr>
              <a:t>) </a:t>
            </a:r>
            <a:r>
              <a:rPr lang="cs-CZ" sz="3200" dirty="0" smtClean="0"/>
              <a:t>–Kalifornie, 100 m, 4000 let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5780" name="Picture 4" descr="http://www.uspza.cz/obrazky2/sequoiadendron6_bi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484784"/>
            <a:ext cx="7620000" cy="4848225"/>
          </a:xfrm>
          <a:prstGeom prst="rect">
            <a:avLst/>
          </a:prstGeom>
          <a:noFill/>
        </p:spPr>
      </p:pic>
      <p:pic>
        <p:nvPicPr>
          <p:cNvPr id="75782" name="Picture 6" descr="http://www.uspza.cz/obrazky5/01-sekvojec_06_bi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5213" y="4750643"/>
            <a:ext cx="1819275" cy="1990725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0" y="6381328"/>
            <a:ext cx="827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56176" y="62373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886003"/>
          </a:xfrm>
        </p:spPr>
        <p:txBody>
          <a:bodyPr>
            <a:normAutofit fontScale="92500"/>
          </a:bodyPr>
          <a:lstStyle/>
          <a:p>
            <a:r>
              <a:rPr lang="cs-CZ" sz="2000" dirty="0" smtClean="0"/>
              <a:t>Obr. 1, 2, </a:t>
            </a:r>
            <a:r>
              <a:rPr lang="cs-CZ" sz="2000" dirty="0" smtClean="0"/>
              <a:t>4, 6: </a:t>
            </a:r>
            <a:r>
              <a:rPr lang="cs-CZ" sz="2000" dirty="0"/>
              <a:t>K. Kubát a kol.: Botanika, </a:t>
            </a:r>
            <a:r>
              <a:rPr lang="cs-CZ" sz="2000" dirty="0" err="1"/>
              <a:t>Scientia</a:t>
            </a:r>
            <a:r>
              <a:rPr lang="cs-CZ" sz="2000" dirty="0"/>
              <a:t>,  Praha 1998 </a:t>
            </a:r>
            <a:endParaRPr lang="cs-CZ" sz="2000" dirty="0" smtClean="0"/>
          </a:p>
          <a:p>
            <a:r>
              <a:rPr lang="cs-CZ" sz="2000" dirty="0" smtClean="0"/>
              <a:t>Obr. 3: NEZNÁMÝ. </a:t>
            </a:r>
            <a:r>
              <a:rPr lang="cs-CZ" sz="2000" i="1" dirty="0" smtClean="0"/>
              <a:t>http://nahosemennerostliny.chytrak.cz/</a:t>
            </a:r>
            <a:r>
              <a:rPr lang="cs-CZ" sz="2000" dirty="0" smtClean="0"/>
              <a:t> [online]. [cit. 2.6.2013]. Dostupný na WWW: </a:t>
            </a:r>
            <a:r>
              <a:rPr lang="cs-CZ" sz="2000" dirty="0" smtClean="0">
                <a:hlinkClick r:id="rId2"/>
              </a:rPr>
              <a:t>http://nahosemennerostliny.chytrak.cz/kordaity.jpg</a:t>
            </a:r>
            <a:endParaRPr lang="cs-CZ" sz="2000" dirty="0" smtClean="0"/>
          </a:p>
          <a:p>
            <a:r>
              <a:rPr lang="cs-CZ" sz="2000" dirty="0" smtClean="0"/>
              <a:t>Obr. 5: NEZNÁMÝ. </a:t>
            </a:r>
            <a:r>
              <a:rPr lang="cs-CZ" sz="2000" i="1" dirty="0" smtClean="0"/>
              <a:t>http://images.botany.org</a:t>
            </a:r>
            <a:r>
              <a:rPr lang="cs-CZ" sz="2000" dirty="0" smtClean="0"/>
              <a:t> [online]. [cit. 2.6.2013]. Dostupný na WWW: </a:t>
            </a:r>
            <a:r>
              <a:rPr lang="cs-CZ" sz="2000" dirty="0" smtClean="0">
                <a:hlinkClick r:id="rId3"/>
              </a:rPr>
              <a:t>http://images.botany.org/set-18/cordaites-2-h.png</a:t>
            </a:r>
            <a:endParaRPr lang="cs-CZ" sz="2000" dirty="0" smtClean="0"/>
          </a:p>
          <a:p>
            <a:r>
              <a:rPr lang="cs-CZ" sz="2000" dirty="0" smtClean="0"/>
              <a:t>Obr</a:t>
            </a:r>
            <a:r>
              <a:rPr lang="cs-CZ" sz="2000" dirty="0" smtClean="0"/>
              <a:t>. 7: HOSKOVEC, Ladislav. </a:t>
            </a:r>
            <a:r>
              <a:rPr lang="cs-CZ" sz="2000" i="1" dirty="0" smtClean="0"/>
              <a:t>http://botany.cz/</a:t>
            </a:r>
            <a:r>
              <a:rPr lang="cs-CZ" sz="2000" dirty="0" smtClean="0"/>
              <a:t> [online]. [cit. 11.6.2013]. Dostupný na WWW: </a:t>
            </a:r>
            <a:r>
              <a:rPr lang="cs-CZ" sz="2000" dirty="0" smtClean="0">
                <a:hlinkClick r:id="rId4"/>
              </a:rPr>
              <a:t>http://botany.cz/foto/pinusmugoherb1.jpg</a:t>
            </a:r>
            <a:endParaRPr lang="cs-CZ" sz="2000" dirty="0" smtClean="0"/>
          </a:p>
          <a:p>
            <a:r>
              <a:rPr lang="cs-CZ" sz="2000" dirty="0" smtClean="0"/>
              <a:t>Obr. 8: NEZNÁMÝ. </a:t>
            </a:r>
            <a:r>
              <a:rPr lang="cs-CZ" sz="2000" i="1" dirty="0" smtClean="0"/>
              <a:t>http://www.</a:t>
            </a:r>
            <a:r>
              <a:rPr lang="cs-CZ" sz="2000" i="1" dirty="0" err="1" smtClean="0"/>
              <a:t>treking.cz</a:t>
            </a:r>
            <a:r>
              <a:rPr lang="cs-CZ" sz="2000" dirty="0" smtClean="0"/>
              <a:t> [online]. [cit. 10.6.2013]. Dostupný na WWW: </a:t>
            </a:r>
            <a:r>
              <a:rPr lang="cs-CZ" sz="2000" dirty="0" smtClean="0">
                <a:hlinkClick r:id="rId5"/>
              </a:rPr>
              <a:t>http://www.</a:t>
            </a:r>
            <a:r>
              <a:rPr lang="cs-CZ" sz="2000" dirty="0" err="1" smtClean="0">
                <a:hlinkClick r:id="rId5"/>
              </a:rPr>
              <a:t>treking.cz</a:t>
            </a:r>
            <a:r>
              <a:rPr lang="cs-CZ" sz="2000" dirty="0" smtClean="0">
                <a:hlinkClick r:id="rId5"/>
              </a:rPr>
              <a:t>/galerie/</a:t>
            </a:r>
            <a:r>
              <a:rPr lang="cs-CZ" sz="2000" dirty="0" err="1" smtClean="0">
                <a:hlinkClick r:id="rId5"/>
              </a:rPr>
              <a:t>kosodrevinav.jpg</a:t>
            </a:r>
            <a:endParaRPr lang="cs-CZ" sz="2000" dirty="0" smtClean="0"/>
          </a:p>
          <a:p>
            <a:r>
              <a:rPr lang="cs-CZ" sz="2000" dirty="0" smtClean="0"/>
              <a:t> Obr. 9: NEZNÁMÝ. </a:t>
            </a:r>
            <a:r>
              <a:rPr lang="cs-CZ" sz="2000" i="1" dirty="0" smtClean="0"/>
              <a:t>http://www.</a:t>
            </a:r>
            <a:r>
              <a:rPr lang="cs-CZ" sz="2000" i="1" dirty="0" err="1" smtClean="0"/>
              <a:t>uspza.cz</a:t>
            </a:r>
            <a:r>
              <a:rPr lang="cs-CZ" sz="2000" dirty="0" smtClean="0"/>
              <a:t> [online]. [cit. 10.6.2013]. Dostupný na WWW: </a:t>
            </a:r>
            <a:r>
              <a:rPr lang="cs-CZ" sz="2000" dirty="0" smtClean="0">
                <a:hlinkClick r:id="rId6"/>
              </a:rPr>
              <a:t>http://www.</a:t>
            </a:r>
            <a:r>
              <a:rPr lang="cs-CZ" sz="2000" dirty="0" err="1" smtClean="0">
                <a:hlinkClick r:id="rId6"/>
              </a:rPr>
              <a:t>uspza.cz</a:t>
            </a:r>
            <a:r>
              <a:rPr lang="cs-CZ" sz="2000" dirty="0" smtClean="0">
                <a:hlinkClick r:id="rId6"/>
              </a:rPr>
              <a:t>/obrazky2/sequoiadendron6_</a:t>
            </a:r>
            <a:r>
              <a:rPr lang="cs-CZ" sz="2000" dirty="0" err="1" smtClean="0">
                <a:hlinkClick r:id="rId6"/>
              </a:rPr>
              <a:t>big.jpg</a:t>
            </a:r>
            <a:endParaRPr lang="cs-CZ" sz="2000" dirty="0" smtClean="0"/>
          </a:p>
          <a:p>
            <a:r>
              <a:rPr lang="cs-CZ" sz="2000" dirty="0" smtClean="0"/>
              <a:t>Obr. 10: NEZNÁMÝ. </a:t>
            </a:r>
            <a:r>
              <a:rPr lang="cs-CZ" sz="2000" i="1" dirty="0" smtClean="0"/>
              <a:t>http://www.</a:t>
            </a:r>
            <a:r>
              <a:rPr lang="cs-CZ" sz="2000" i="1" dirty="0" err="1" smtClean="0"/>
              <a:t>uspza.cz</a:t>
            </a:r>
            <a:r>
              <a:rPr lang="cs-CZ" sz="2000" dirty="0" smtClean="0"/>
              <a:t> [online]. [cit. 10.6.2013]. Dostupný na WWW: </a:t>
            </a:r>
            <a:r>
              <a:rPr lang="cs-CZ" sz="2000" dirty="0" smtClean="0">
                <a:hlinkClick r:id="rId7"/>
              </a:rPr>
              <a:t>http://www.</a:t>
            </a:r>
            <a:r>
              <a:rPr lang="cs-CZ" sz="2000" dirty="0" err="1" smtClean="0">
                <a:hlinkClick r:id="rId7"/>
              </a:rPr>
              <a:t>uspza.cz</a:t>
            </a:r>
            <a:r>
              <a:rPr lang="cs-CZ" sz="2000" dirty="0" smtClean="0">
                <a:hlinkClick r:id="rId7"/>
              </a:rPr>
              <a:t>/obrazky5/01-</a:t>
            </a:r>
            <a:r>
              <a:rPr lang="cs-CZ" sz="2000" dirty="0" err="1" smtClean="0">
                <a:hlinkClick r:id="rId7"/>
              </a:rPr>
              <a:t>sekvojec</a:t>
            </a:r>
            <a:r>
              <a:rPr lang="cs-CZ" sz="2000" dirty="0" smtClean="0">
                <a:hlinkClick r:id="rId7"/>
              </a:rPr>
              <a:t>_06_</a:t>
            </a:r>
            <a:r>
              <a:rPr lang="cs-CZ" sz="2000" dirty="0" err="1" smtClean="0">
                <a:hlinkClick r:id="rId7"/>
              </a:rPr>
              <a:t>big.jpg</a:t>
            </a:r>
            <a:endParaRPr lang="cs-CZ" sz="2000" dirty="0" smtClean="0"/>
          </a:p>
          <a:p>
            <a:r>
              <a:rPr lang="cs-CZ" sz="2000" dirty="0" smtClean="0"/>
              <a:t>Obr. 11: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959</TotalTime>
  <Words>954</Words>
  <Application>Microsoft Office PowerPoint</Application>
  <PresentationFormat>Předvádění na obrazovce (4:3)</PresentationFormat>
  <Paragraphs>226</Paragraphs>
  <Slides>57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57</vt:i4>
      </vt:variant>
    </vt:vector>
  </HeadingPairs>
  <TitlesOfParts>
    <vt:vector size="58" baseType="lpstr">
      <vt:lpstr>Motiv sady Office</vt:lpstr>
      <vt:lpstr>Prezentace aplikace PowerPoint</vt:lpstr>
      <vt:lpstr>Anotace </vt:lpstr>
      <vt:lpstr>4. oddělení:   JEHLIČNANY (Pinophyta)</vt:lpstr>
      <vt:lpstr>Charakteristika </vt:lpstr>
      <vt:lpstr>Charakteristika </vt:lpstr>
      <vt:lpstr>Charakteristika</vt:lpstr>
      <vt:lpstr>Prezentace aplikace PowerPoint</vt:lpstr>
      <vt:lpstr>Borovice lesní     </vt:lpstr>
      <vt:lpstr>Systém </vt:lpstr>
      <vt:lpstr>1. třída: KORDAITY (Cordaitopsida)</vt:lpstr>
      <vt:lpstr>1. třída: KORDAITY (Cordaitopsida)</vt:lpstr>
      <vt:lpstr>2. třída: JEHLIČNANY (Pinopsida)</vt:lpstr>
      <vt:lpstr>Stavba listu Popište stavbu jehlice borovice:    </vt:lpstr>
      <vt:lpstr>Stavba listu řešení Popište stavbu jehlice borovice:    </vt:lpstr>
      <vt:lpstr>Stavba listu</vt:lpstr>
      <vt:lpstr>Prezentace aplikace PowerPoint</vt:lpstr>
      <vt:lpstr>Prezentace aplikace PowerPoint</vt:lpstr>
      <vt:lpstr>Přehled zástupců</vt:lpstr>
      <vt:lpstr>Smrk ztepilý (Picea abies) </vt:lpstr>
      <vt:lpstr>Smrk ztepilý (Picea abies) </vt:lpstr>
      <vt:lpstr>Smrk ztepilý (Picea abies) </vt:lpstr>
      <vt:lpstr>     Smrk ztepilý (Picea abies) </vt:lpstr>
      <vt:lpstr>Borovice lesní (Pinus sylvestris)</vt:lpstr>
      <vt:lpstr>Borovice lesní (Pinus sylvestris)</vt:lpstr>
      <vt:lpstr>Borovice lesní (Pinus sylvestris)</vt:lpstr>
      <vt:lpstr> Borovice lesní (Pinus sylvestris)</vt:lpstr>
      <vt:lpstr> Borovice lesní (Pinus sylvestris)</vt:lpstr>
      <vt:lpstr>Jedle bělokorá (Abies alba)</vt:lpstr>
      <vt:lpstr>Jedle bělokorá (Abies alba)</vt:lpstr>
      <vt:lpstr>Jedle bělokorá (Abies alba)</vt:lpstr>
      <vt:lpstr>Jedle bělokorá (Abies alba)</vt:lpstr>
      <vt:lpstr>Prezentace aplikace PowerPoint</vt:lpstr>
      <vt:lpstr>Modřín opadavý (Larix decidua)</vt:lpstr>
      <vt:lpstr>Modřín opadavý (Larix decidua)</vt:lpstr>
      <vt:lpstr>Tis červený (Taxus baccata)</vt:lpstr>
      <vt:lpstr>Tis červený (Taxus baccata)</vt:lpstr>
      <vt:lpstr>Jalovec obecný (Juniperus communis)</vt:lpstr>
      <vt:lpstr>Jalovec obecný (Juniperus communis)</vt:lpstr>
      <vt:lpstr>Borovice kleč (Pinus mugo)</vt:lpstr>
      <vt:lpstr>Smrk pichlavý (Picea pungen)</vt:lpstr>
      <vt:lpstr>Smrk pichlavý (Picea pungen)</vt:lpstr>
      <vt:lpstr>Smrk omorika (Picea omorica)</vt:lpstr>
      <vt:lpstr>    Jedle ojíněná        (Abies concolor)</vt:lpstr>
      <vt:lpstr>Borovice černá (Pinus nigra)</vt:lpstr>
      <vt:lpstr>Borovice černá (Pinus nigra)</vt:lpstr>
      <vt:lpstr>Borovice vejmutovka  (Pinus strobus)</vt:lpstr>
      <vt:lpstr>Borovice vejmutovka  (Pinus strobus)</vt:lpstr>
      <vt:lpstr>   Cypřišek (Chamaecyparis)</vt:lpstr>
      <vt:lpstr>Zerav (Thuja) </vt:lpstr>
      <vt:lpstr>Zeravinec (Thujopsis)</vt:lpstr>
      <vt:lpstr>Douglaska tisolistá (Pseudotsuga menziesii)</vt:lpstr>
      <vt:lpstr>Metasekvoje čínská (Metasequoia glyptostroboides) </vt:lpstr>
      <vt:lpstr>Cypřiš ( Cupressus)</vt:lpstr>
      <vt:lpstr>Borovice pinie (Pinus pinea)</vt:lpstr>
      <vt:lpstr>Cedr (Cedrus)      </vt:lpstr>
      <vt:lpstr>Sekvojovec obrovský (Sequoiadendron giganteum) –Kalifornie, 100 m, 4000 let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Lenka Hráčková</cp:lastModifiedBy>
  <cp:revision>85</cp:revision>
  <dcterms:created xsi:type="dcterms:W3CDTF">2013-06-01T12:09:20Z</dcterms:created>
  <dcterms:modified xsi:type="dcterms:W3CDTF">2013-06-11T10:08:29Z</dcterms:modified>
</cp:coreProperties>
</file>