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69" r:id="rId4"/>
    <p:sldId id="257" r:id="rId5"/>
    <p:sldId id="270" r:id="rId6"/>
    <p:sldId id="276" r:id="rId7"/>
    <p:sldId id="273" r:id="rId8"/>
    <p:sldId id="272" r:id="rId9"/>
    <p:sldId id="258" r:id="rId10"/>
    <p:sldId id="264" r:id="rId11"/>
    <p:sldId id="268" r:id="rId12"/>
    <p:sldId id="279" r:id="rId13"/>
    <p:sldId id="260" r:id="rId14"/>
    <p:sldId id="281" r:id="rId15"/>
    <p:sldId id="271" r:id="rId16"/>
    <p:sldId id="282" r:id="rId17"/>
    <p:sldId id="274" r:id="rId18"/>
    <p:sldId id="265" r:id="rId19"/>
    <p:sldId id="277" r:id="rId20"/>
    <p:sldId id="278" r:id="rId21"/>
    <p:sldId id="26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13618-6F08-47FE-98AD-7951F379AB60}" type="datetimeFigureOut">
              <a:rPr lang="cs-CZ" smtClean="0"/>
              <a:t>11.6.2013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2D9847-EE90-42A7-92F8-01F0B45B00D1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gif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07504" y="1988840"/>
            <a:ext cx="8928992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9.6.2013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VY_32_INOVACE_1C_AJ8_19_ Time clauses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2400" dirty="0" smtClean="0"/>
              <a:t>Časové vedlejší věty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Time clauses</a:t>
            </a:r>
            <a:endParaRPr lang="cs-CZ" sz="2400" cap="all" dirty="0">
              <a:ln w="0"/>
              <a:solidFill>
                <a:schemeClr val="tx1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92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36277"/>
            <a:ext cx="7561212" cy="3539430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/>
              <a:t>Č</a:t>
            </a:r>
            <a:r>
              <a:rPr lang="cs-CZ" sz="2400" dirty="0" smtClean="0"/>
              <a:t>asové vedlejší věty</a:t>
            </a:r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Časové spojky</a:t>
            </a:r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Příklady použití</a:t>
            </a:r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Překlad</a:t>
            </a:r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Cvičení</a:t>
            </a:r>
          </a:p>
          <a:p>
            <a:pPr>
              <a:defRPr/>
            </a:pPr>
            <a:endParaRPr lang="cs-CZ" sz="24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2400" dirty="0" smtClean="0">
              <a:ln w="12700">
                <a:noFill/>
                <a:prstDash val="solid"/>
              </a:ln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809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70563" y="332656"/>
            <a:ext cx="475226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Časové věty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(Time </a:t>
            </a:r>
            <a:r>
              <a:rPr lang="cs-CZ" sz="54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clauses)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0115" y="2780928"/>
            <a:ext cx="75037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after, as soon as, before, after, while, when</a:t>
            </a:r>
            <a:endParaRPr lang="cs-CZ" sz="32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725144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 těchto časových spojkách </a:t>
            </a:r>
            <a:r>
              <a:rPr lang="cs-CZ" sz="2400" b="1" dirty="0" smtClean="0">
                <a:solidFill>
                  <a:prstClr val="black"/>
                </a:solidFill>
              </a:rPr>
              <a:t>nemůžeme </a:t>
            </a:r>
            <a:r>
              <a:rPr lang="cs-CZ" sz="2400" dirty="0">
                <a:solidFill>
                  <a:prstClr val="black"/>
                </a:solidFill>
              </a:rPr>
              <a:t>použít </a:t>
            </a:r>
            <a:r>
              <a:rPr lang="cs-CZ" sz="2400" b="1" dirty="0">
                <a:solidFill>
                  <a:prstClr val="black"/>
                </a:solidFill>
              </a:rPr>
              <a:t>budoucí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čas.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8037046" y="4509120"/>
            <a:ext cx="35137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!</a:t>
            </a:r>
            <a:endParaRPr lang="cs-CZ" sz="4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6" name="Picture 2" descr="C:\Users\Uživatel\AppData\Local\Microsoft\Windows\Temporary Internet Files\Content.IE5\YKU80L6Q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229200"/>
            <a:ext cx="1144712" cy="1132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861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60648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Časové vedlejší věty jsou uvedeny </a:t>
            </a:r>
            <a:r>
              <a:rPr lang="cs-CZ" sz="2400" b="1" dirty="0" smtClean="0">
                <a:solidFill>
                  <a:srgbClr val="FF0000"/>
                </a:solidFill>
              </a:rPr>
              <a:t>spojkami: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836713"/>
            <a:ext cx="849694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2400" dirty="0"/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b="1" dirty="0" smtClean="0"/>
              <a:t>                              when </a:t>
            </a:r>
            <a:r>
              <a:rPr lang="cs-CZ" sz="2400" dirty="0" smtClean="0"/>
              <a:t>- když, až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 smtClean="0"/>
              <a:t>                              </a:t>
            </a:r>
            <a:r>
              <a:rPr lang="cs-CZ" sz="2400" b="1" dirty="0" smtClean="0"/>
              <a:t>while</a:t>
            </a:r>
            <a:r>
              <a:rPr lang="cs-CZ" sz="2400" dirty="0" smtClean="0"/>
              <a:t>  -  zatímco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b="1" dirty="0" smtClean="0"/>
              <a:t>before</a:t>
            </a:r>
            <a:r>
              <a:rPr lang="cs-CZ" sz="2400" dirty="0" smtClean="0"/>
              <a:t>  -  předtím než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b="1" dirty="0" smtClean="0"/>
              <a:t>after</a:t>
            </a:r>
            <a:r>
              <a:rPr lang="cs-CZ" sz="2400" dirty="0" smtClean="0"/>
              <a:t>  -  poté co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b="1" dirty="0" smtClean="0"/>
              <a:t>                              as soon as, just as  </a:t>
            </a:r>
            <a:r>
              <a:rPr lang="cs-CZ" sz="2400" dirty="0" smtClean="0"/>
              <a:t>-  jakmile, hned jak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b="1" dirty="0" smtClean="0"/>
              <a:t>until</a:t>
            </a:r>
            <a:r>
              <a:rPr lang="cs-CZ" sz="2400" dirty="0" smtClean="0"/>
              <a:t>  </a:t>
            </a:r>
            <a:r>
              <a:rPr lang="cs-CZ" sz="2400" dirty="0"/>
              <a:t>-  dokud </a:t>
            </a:r>
            <a:r>
              <a:rPr lang="cs-CZ" sz="2400" dirty="0" smtClean="0"/>
              <a:t>ne (sloveso je v kladném tvaru)</a:t>
            </a:r>
            <a:endParaRPr lang="cs-CZ" sz="2000" dirty="0" smtClean="0"/>
          </a:p>
          <a:p>
            <a:pPr algn="just"/>
            <a:r>
              <a:rPr lang="cs-CZ" sz="2000" dirty="0" smtClean="0"/>
              <a:t>                    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0" y="393305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 </a:t>
            </a:r>
            <a:r>
              <a:rPr lang="cs-CZ" sz="2000" b="1" dirty="0" smtClean="0"/>
              <a:t>time</a:t>
            </a:r>
            <a:r>
              <a:rPr lang="cs-CZ" sz="2000" dirty="0" smtClean="0"/>
              <a:t> cause</a:t>
            </a:r>
            <a:endParaRPr lang="cs-CZ" sz="20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851920" y="4117722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508104" y="3933056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present simple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430238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 </a:t>
            </a:r>
            <a:r>
              <a:rPr lang="cs-CZ" sz="2000" b="1" dirty="0" smtClean="0"/>
              <a:t>main</a:t>
            </a:r>
            <a:r>
              <a:rPr lang="cs-CZ" sz="2000" dirty="0" smtClean="0"/>
              <a:t> clause</a:t>
            </a:r>
            <a:endParaRPr lang="cs-CZ" sz="20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3887924" y="4671720"/>
            <a:ext cx="9721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508104" y="4487054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future with </a:t>
            </a:r>
            <a:r>
              <a:rPr lang="cs-CZ" sz="2000" b="1" dirty="0" smtClean="0"/>
              <a:t>will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301208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Vedlejší časové věty určují v čase děj, který nastal ve větě </a:t>
            </a:r>
            <a:r>
              <a:rPr lang="cs-CZ" sz="2000" b="1" dirty="0"/>
              <a:t>hlavní</a:t>
            </a:r>
            <a:r>
              <a:rPr lang="cs-CZ" sz="2000" dirty="0"/>
              <a:t>. Takové souvětí samozřejmě může být jak </a:t>
            </a:r>
            <a:r>
              <a:rPr lang="cs-CZ" sz="2000" dirty="0" smtClean="0"/>
              <a:t>v </a:t>
            </a:r>
            <a:r>
              <a:rPr lang="cs-CZ" sz="2000" b="1" dirty="0" smtClean="0"/>
              <a:t>budoucím</a:t>
            </a:r>
            <a:r>
              <a:rPr lang="cs-CZ" sz="2000" dirty="0" smtClean="0"/>
              <a:t>, </a:t>
            </a:r>
            <a:r>
              <a:rPr lang="cs-CZ" sz="2000" dirty="0"/>
              <a:t>tak v </a:t>
            </a:r>
            <a:r>
              <a:rPr lang="cs-CZ" sz="2000" b="1" dirty="0"/>
              <a:t>přítomném</a:t>
            </a:r>
            <a:r>
              <a:rPr lang="cs-CZ" sz="2000" dirty="0"/>
              <a:t> i </a:t>
            </a:r>
            <a:r>
              <a:rPr lang="cs-CZ" sz="2000" b="1" dirty="0" smtClean="0"/>
              <a:t>minulém</a:t>
            </a:r>
            <a:r>
              <a:rPr lang="cs-CZ" sz="2000" dirty="0" smtClean="0"/>
              <a:t> </a:t>
            </a:r>
            <a:r>
              <a:rPr lang="cs-CZ" sz="2000" dirty="0"/>
              <a:t>čase.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3" grpId="0"/>
      <p:bldP spid="14" grpId="0"/>
      <p:bldP spid="17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83159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We‘ll have dinner </a:t>
            </a:r>
            <a:r>
              <a:rPr lang="cs-CZ" sz="2400" b="1" dirty="0"/>
              <a:t>when</a:t>
            </a:r>
            <a:r>
              <a:rPr lang="cs-CZ" sz="2400" dirty="0"/>
              <a:t> I get back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625260"/>
            <a:ext cx="553592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When</a:t>
            </a:r>
            <a:r>
              <a:rPr lang="cs-CZ" sz="2400" dirty="0">
                <a:solidFill>
                  <a:prstClr val="black"/>
                </a:solidFill>
              </a:rPr>
              <a:t> I leave </a:t>
            </a:r>
            <a:r>
              <a:rPr lang="cs-CZ" sz="2400" dirty="0" smtClean="0">
                <a:solidFill>
                  <a:prstClr val="black"/>
                </a:solidFill>
              </a:rPr>
              <a:t>school</a:t>
            </a:r>
            <a:r>
              <a:rPr lang="cs-CZ" sz="2400" b="1" dirty="0"/>
              <a:t>,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I‘ll go to university.</a:t>
            </a: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C:\Users\Uživatel\AppData\Local\Microsoft\Windows\Temporary Internet Files\Content.IE5\RBHF2ZLA\MC9004301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4704"/>
            <a:ext cx="2455210" cy="2540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GG6MEZGA\MP900148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933056"/>
            <a:ext cx="3392459" cy="221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771800" y="2596842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přítomný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259684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budoucí</a:t>
            </a:r>
            <a:endParaRPr lang="cs-CZ" sz="20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365387" y="1968495"/>
            <a:ext cx="0" cy="46921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899592" y="2093624"/>
            <a:ext cx="0" cy="46921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1520" y="468541"/>
            <a:ext cx="20882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b="1" cap="all" dirty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When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530096"/>
            <a:ext cx="18722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když, až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20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4" grpId="0"/>
      <p:bldP spid="1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060848"/>
            <a:ext cx="54653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When</a:t>
            </a:r>
            <a:r>
              <a:rPr lang="cs-CZ" sz="2000" dirty="0"/>
              <a:t> I sat down, somebody knocked on the door</a:t>
            </a:r>
            <a:r>
              <a:rPr lang="cs-CZ" sz="2000" dirty="0" smtClean="0"/>
              <a:t>.</a:t>
            </a:r>
          </a:p>
          <a:p>
            <a:endParaRPr lang="cs-CZ" sz="2000" dirty="0"/>
          </a:p>
        </p:txBody>
      </p:sp>
      <p:pic>
        <p:nvPicPr>
          <p:cNvPr id="4" name="Picture 6" descr="C:\Users\Uživatel\AppData\Local\Microsoft\Windows\Temporary Internet Files\Content.IE5\1CF851QV\MC900396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927" y="2132856"/>
            <a:ext cx="2108900" cy="200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živatel\AppData\Local\Microsoft\Windows\Temporary Internet Files\Content.IE5\YKU80L6Q\MC9003382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276" y="692696"/>
            <a:ext cx="1656184" cy="3056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260648"/>
            <a:ext cx="74528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When</a:t>
            </a:r>
            <a:r>
              <a:rPr lang="cs-CZ" sz="2000" dirty="0"/>
              <a:t> je nejčastější a nejuniverzálnější časovou spojkou. Lze ji použít ve větě v prostém, průběhovém i dokonavém čase.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517232"/>
            <a:ext cx="487587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>
                <a:solidFill>
                  <a:prstClr val="black"/>
                </a:solidFill>
              </a:rPr>
              <a:t>When</a:t>
            </a:r>
            <a:r>
              <a:rPr lang="cs-CZ" sz="2000" dirty="0">
                <a:solidFill>
                  <a:prstClr val="black"/>
                </a:solidFill>
              </a:rPr>
              <a:t> I was having a shower, the dog ate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            my dinner. </a:t>
            </a:r>
            <a:br>
              <a:rPr lang="cs-CZ" sz="2000" dirty="0">
                <a:solidFill>
                  <a:prstClr val="black"/>
                </a:solidFill>
              </a:rPr>
            </a:br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8" name="Picture 3" descr="C:\Users\Uživatel\AppData\Local\Microsoft\Windows\Temporary Internet Files\Content.IE5\1CF851QV\MP9004093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98714"/>
            <a:ext cx="2366236" cy="236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živatel\AppData\Local\Microsoft\Windows\Temporary Internet Files\Content.IE5\YKU80L6Q\MP9004035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019150"/>
            <a:ext cx="1186580" cy="79074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79513" y="2733893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Když jsem se posadil, někdo zaklepal na </a:t>
            </a:r>
            <a:r>
              <a:rPr lang="cs-CZ" sz="2000" dirty="0" smtClean="0">
                <a:solidFill>
                  <a:prstClr val="black"/>
                </a:solidFill>
              </a:rPr>
              <a:t>dveře.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43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3323736"/>
            <a:ext cx="892899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When</a:t>
            </a:r>
            <a:r>
              <a:rPr lang="cs-CZ" sz="2000" dirty="0"/>
              <a:t> I go shopping, I‘ll buy some food. </a:t>
            </a:r>
            <a:r>
              <a:rPr lang="cs-CZ" sz="2000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X 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/>
              <a:t>If </a:t>
            </a:r>
            <a:r>
              <a:rPr lang="cs-CZ" sz="2000" dirty="0"/>
              <a:t>I</a:t>
            </a:r>
            <a:r>
              <a:rPr lang="cs-CZ" sz="2000" dirty="0" smtClean="0"/>
              <a:t> </a:t>
            </a:r>
            <a:r>
              <a:rPr lang="cs-CZ" sz="2000" dirty="0"/>
              <a:t>go shopping, I‘ll buy some </a:t>
            </a:r>
            <a:r>
              <a:rPr lang="cs-CZ" sz="2000" dirty="0" smtClean="0"/>
              <a:t>food.   					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7544" y="5085184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Jistota, že půjdeme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6056" y="508518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Pokud půjdu </a:t>
            </a:r>
            <a:r>
              <a:rPr lang="cs-CZ" sz="2000" dirty="0" smtClean="0"/>
              <a:t> =( </a:t>
            </a:r>
            <a:r>
              <a:rPr lang="cs-CZ" sz="2000" dirty="0"/>
              <a:t>je to možné)</a:t>
            </a:r>
          </a:p>
          <a:p>
            <a:endParaRPr lang="cs-CZ" sz="2000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827584" y="4124933"/>
            <a:ext cx="0" cy="58450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292080" y="4124934"/>
            <a:ext cx="0" cy="58450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95536" y="45750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Compare</a:t>
            </a:r>
            <a:r>
              <a:rPr lang="cs-CZ" sz="2800" b="1" dirty="0" smtClean="0">
                <a:solidFill>
                  <a:srgbClr val="FF0000"/>
                </a:solidFill>
              </a:rPr>
              <a:t> when </a:t>
            </a:r>
            <a:r>
              <a:rPr lang="cs-CZ" sz="2800" dirty="0" smtClean="0"/>
              <a:t>and </a:t>
            </a:r>
            <a:r>
              <a:rPr lang="cs-CZ" sz="2800" b="1" dirty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318320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We use </a:t>
            </a:r>
            <a:r>
              <a:rPr lang="cs-CZ" sz="2000" b="1" dirty="0" smtClean="0"/>
              <a:t>when</a:t>
            </a:r>
            <a:r>
              <a:rPr lang="cs-CZ" sz="2000" dirty="0" smtClean="0"/>
              <a:t> for things which are</a:t>
            </a:r>
            <a:r>
              <a:rPr lang="cs-CZ" sz="2000" b="1" dirty="0" smtClean="0"/>
              <a:t> sure </a:t>
            </a:r>
            <a:r>
              <a:rPr lang="cs-CZ" sz="2000" dirty="0" smtClean="0"/>
              <a:t>to happen. 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1988840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We use </a:t>
            </a:r>
            <a:r>
              <a:rPr lang="cs-CZ" sz="2000" b="1" dirty="0" smtClean="0"/>
              <a:t>if</a:t>
            </a:r>
            <a:r>
              <a:rPr lang="cs-CZ" sz="2000" dirty="0" smtClean="0"/>
              <a:t>  (not when) for things that will</a:t>
            </a:r>
            <a:r>
              <a:rPr lang="cs-CZ" sz="2000" b="1" dirty="0" smtClean="0"/>
              <a:t> possibly </a:t>
            </a:r>
            <a:r>
              <a:rPr lang="cs-CZ" sz="2000" dirty="0" smtClean="0"/>
              <a:t>happen.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47699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66207"/>
            <a:ext cx="8352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 </a:t>
            </a:r>
            <a:r>
              <a:rPr lang="cs-CZ" sz="2000" dirty="0"/>
              <a:t>každá věta, která na první pohled vypadá jako časová (např. začíná na spojku WHEN) je </a:t>
            </a:r>
            <a:r>
              <a:rPr lang="cs-CZ" sz="2000" b="1" dirty="0"/>
              <a:t>skutečně časová</a:t>
            </a:r>
            <a:r>
              <a:rPr lang="cs-CZ" sz="2000" b="1" dirty="0" smtClean="0"/>
              <a:t>. </a:t>
            </a:r>
          </a:p>
          <a:p>
            <a:endParaRPr lang="cs-CZ" sz="2000" dirty="0" smtClean="0"/>
          </a:p>
          <a:p>
            <a:r>
              <a:rPr lang="cs-CZ" sz="2000" dirty="0" smtClean="0"/>
              <a:t>Spojkou </a:t>
            </a:r>
            <a:r>
              <a:rPr lang="cs-CZ" sz="2000" b="1" dirty="0"/>
              <a:t>WHEN </a:t>
            </a:r>
            <a:r>
              <a:rPr lang="cs-CZ" sz="2000" dirty="0"/>
              <a:t>také začíná vedlejší věta </a:t>
            </a:r>
            <a:r>
              <a:rPr lang="cs-CZ" sz="2000" b="1" dirty="0"/>
              <a:t>předmětná</a:t>
            </a:r>
            <a:r>
              <a:rPr lang="cs-CZ" sz="2000" dirty="0"/>
              <a:t>, tam však žádné takové pravidlo neplatí: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362216"/>
            <a:ext cx="7885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 don't know </a:t>
            </a:r>
            <a:r>
              <a:rPr lang="cs-CZ" sz="2400" b="1" dirty="0"/>
              <a:t>when he </a:t>
            </a:r>
            <a:r>
              <a:rPr lang="cs-CZ" sz="2400" b="1" dirty="0">
                <a:solidFill>
                  <a:srgbClr val="FF0000"/>
                </a:solidFill>
              </a:rPr>
              <a:t>will </a:t>
            </a:r>
            <a:r>
              <a:rPr lang="cs-CZ" sz="2400" b="1" dirty="0"/>
              <a:t>come</a:t>
            </a:r>
            <a:r>
              <a:rPr lang="cs-CZ" sz="2400" dirty="0"/>
              <a:t> home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Nevím, kdy se vrátí. - nevím CO? - předmětná </a:t>
            </a:r>
            <a:r>
              <a:rPr lang="cs-CZ" sz="2400" dirty="0"/>
              <a:t>věta, je zde </a:t>
            </a:r>
            <a:r>
              <a:rPr lang="cs-CZ" sz="2400" dirty="0" smtClean="0"/>
              <a:t>  </a:t>
            </a:r>
            <a:r>
              <a:rPr lang="cs-CZ" sz="2400" b="1" dirty="0" smtClean="0"/>
              <a:t>budoucí </a:t>
            </a:r>
            <a:r>
              <a:rPr lang="cs-CZ" sz="2400" b="1" dirty="0"/>
              <a:t>čas.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711290" y="188640"/>
            <a:ext cx="17783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POZOR</a:t>
            </a:r>
            <a:r>
              <a:rPr lang="cs-CZ" sz="40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 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116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79912" y="5694347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I‘ll text you, </a:t>
            </a:r>
            <a:r>
              <a:rPr lang="cs-CZ" sz="2400" b="1" dirty="0" smtClean="0"/>
              <a:t>as soon as </a:t>
            </a:r>
            <a:r>
              <a:rPr lang="cs-CZ" sz="2400" dirty="0" smtClean="0"/>
              <a:t>we arrive.</a:t>
            </a:r>
          </a:p>
        </p:txBody>
      </p:sp>
      <p:pic>
        <p:nvPicPr>
          <p:cNvPr id="2050" name="Picture 2" descr="C:\Users\Uživatel\AppData\Local\Microsoft\Windows\Temporary Internet Files\Content.IE5\1CF851QV\MP9004308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70" y="3357723"/>
            <a:ext cx="2808312" cy="187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1CF851QV\MP9004309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183" y="4941168"/>
            <a:ext cx="1239162" cy="185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1CF851QV\MP9004425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414" y="1076014"/>
            <a:ext cx="1467599" cy="2352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živatel\AppData\Local\Microsoft\Windows\Temporary Internet Files\Content.IE5\1CF851QV\MM90028347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763" y="-328820"/>
            <a:ext cx="1710237" cy="253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75856" y="3977188"/>
            <a:ext cx="53673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As soon as </a:t>
            </a:r>
            <a:r>
              <a:rPr lang="cs-CZ" sz="2400" dirty="0">
                <a:solidFill>
                  <a:prstClr val="black"/>
                </a:solidFill>
              </a:rPr>
              <a:t>I finish my homework, I‘ll go out.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1096868"/>
            <a:ext cx="38337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We‘ll go for a walk </a:t>
            </a:r>
            <a:r>
              <a:rPr lang="cs-CZ" sz="2400" b="1" dirty="0">
                <a:solidFill>
                  <a:prstClr val="black"/>
                </a:solidFill>
              </a:rPr>
              <a:t>as soon as </a:t>
            </a:r>
            <a:r>
              <a:rPr lang="cs-CZ" sz="2400" dirty="0">
                <a:solidFill>
                  <a:prstClr val="black"/>
                </a:solidFill>
              </a:rPr>
              <a:t>it stops the raining.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32710" y="260648"/>
            <a:ext cx="20152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as soon as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332656"/>
            <a:ext cx="2699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jakmile, hned jak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3" name="Picture 7" descr="C:\Users\Uživatel\AppData\Local\Microsoft\Windows\Temporary Internet Files\Content.IE5\1CF851QV\MC900056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947" y="3153330"/>
            <a:ext cx="2228417" cy="3285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124744"/>
            <a:ext cx="84969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Tyto </a:t>
            </a:r>
            <a:r>
              <a:rPr lang="cs-CZ" sz="2000" dirty="0"/>
              <a:t>dvě spojky zdůrazňují, že oba děje proběhly </a:t>
            </a:r>
            <a:r>
              <a:rPr lang="cs-CZ" sz="2000" b="1" dirty="0"/>
              <a:t>ihned po sobě</a:t>
            </a:r>
            <a:r>
              <a:rPr lang="cs-CZ" sz="2000" dirty="0"/>
              <a:t>, popř. proběhly zároveň. Obě se pojí spíše s prostými časy. </a:t>
            </a:r>
          </a:p>
        </p:txBody>
      </p:sp>
      <p:pic>
        <p:nvPicPr>
          <p:cNvPr id="9219" name="Picture 3" descr="C:\Users\Uživatel\AppData\Local\Microsoft\Windows\Temporary Internet Files\Content.IE5\1CF851QV\MC900232983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t="-2" r="50397" b="597"/>
          <a:stretch/>
        </p:blipFill>
        <p:spPr bwMode="auto">
          <a:xfrm>
            <a:off x="1691680" y="4149080"/>
            <a:ext cx="1728000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Uživatel\AppData\Local\Microsoft\Windows\Temporary Internet Files\Content.IE5\1CF851QV\MM90004112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839" y="3986873"/>
            <a:ext cx="2968322" cy="245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5" name="Picture 9" descr="C:\Users\Uživatel\AppData\Local\Microsoft\Windows\Temporary Internet Files\Content.IE5\GG6MEZGA\MC9003347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3" y="4750814"/>
            <a:ext cx="1484071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7199" y="188640"/>
            <a:ext cx="33566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As soon as, just as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816" y="231031"/>
            <a:ext cx="2952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jakmile, hned jak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310552"/>
            <a:ext cx="38164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Just as </a:t>
            </a:r>
            <a:r>
              <a:rPr lang="cs-CZ" sz="2400" dirty="0" smtClean="0"/>
              <a:t>we </a:t>
            </a:r>
            <a:r>
              <a:rPr lang="cs-CZ" sz="2400" dirty="0"/>
              <a:t>entered the room, </a:t>
            </a:r>
            <a:endParaRPr lang="cs-CZ" dirty="0"/>
          </a:p>
          <a:p>
            <a:endParaRPr lang="cs-CZ" dirty="0"/>
          </a:p>
        </p:txBody>
      </p:sp>
      <p:pic>
        <p:nvPicPr>
          <p:cNvPr id="1027" name="Picture 3" descr="C:\Users\Uživatel\AppData\Local\Microsoft\Windows\Temporary Internet Files\Content.IE5\RBHF2ZLA\MP9004393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01008"/>
            <a:ext cx="1674833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69938" y="2314708"/>
            <a:ext cx="4086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everybody started to laugh</a:t>
            </a:r>
            <a:r>
              <a:rPr lang="cs-CZ" dirty="0">
                <a:solidFill>
                  <a:prstClr val="black"/>
                </a:solidFill>
              </a:rPr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069089"/>
            <a:ext cx="55604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22013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004535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</a:t>
            </a:r>
            <a:r>
              <a:rPr lang="cs-CZ" sz="2000" dirty="0"/>
              <a:t>spojka se používá většinou před větami v </a:t>
            </a:r>
            <a:r>
              <a:rPr lang="cs-CZ" sz="2000" b="1" dirty="0"/>
              <a:t>průběhovém</a:t>
            </a:r>
            <a:r>
              <a:rPr lang="cs-CZ" sz="2000" dirty="0"/>
              <a:t> čase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8195" name="Picture 3" descr="C:\Users\Uživatel\AppData\Local\Microsoft\Windows\Temporary Internet Files\Content.IE5\GG6MEZGA\MC9002825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88840"/>
            <a:ext cx="1519779" cy="2094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Uživatel\AppData\Local\Microsoft\Windows\Temporary Internet Files\Content.IE5\RBHF2ZLA\MC900432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842" y="958854"/>
            <a:ext cx="1547662" cy="152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1" name="Picture 19" descr="C:\Users\Uživatel\AppData\Local\Microsoft\Windows\Temporary Internet Files\Content.IE5\YKU80L6Q\MC9003536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269" y="4548160"/>
            <a:ext cx="1908852" cy="2200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3" name="Picture 21" descr="C:\Users\Uživatel\AppData\Local\Microsoft\Windows\Temporary Internet Files\Content.IE5\YKU80L6Q\MC9002324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434976"/>
            <a:ext cx="1380413" cy="211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437112"/>
            <a:ext cx="52565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While</a:t>
            </a:r>
            <a:r>
              <a:rPr lang="cs-CZ" sz="2400" dirty="0"/>
              <a:t> I was skiing, I fell and broke my leg. </a:t>
            </a:r>
          </a:p>
          <a:p>
            <a:r>
              <a:rPr lang="cs-CZ" sz="2000" dirty="0"/>
              <a:t>Když (zatímco) jsem lyžoval, upadl jsem a zlomil  si nohu.</a:t>
            </a:r>
          </a:p>
          <a:p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88640"/>
            <a:ext cx="144016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WHILE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31031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zatímco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2420888"/>
            <a:ext cx="575383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 bought a newspaper</a:t>
            </a:r>
            <a:r>
              <a:rPr lang="cs-CZ" sz="2400" b="1" dirty="0"/>
              <a:t> while </a:t>
            </a:r>
            <a:r>
              <a:rPr lang="cs-CZ" sz="2400" dirty="0"/>
              <a:t>I was waiting for the train. </a:t>
            </a:r>
          </a:p>
          <a:p>
            <a:r>
              <a:rPr lang="cs-CZ" sz="2000" dirty="0"/>
              <a:t>Koupil jsem si noviny, když (zatímco) jsem čekal na vlak.</a:t>
            </a:r>
            <a:br>
              <a:rPr lang="cs-CZ" sz="2000" dirty="0"/>
            </a:br>
            <a:endParaRPr lang="cs-CZ" sz="2000" dirty="0"/>
          </a:p>
          <a:p>
            <a:endParaRPr lang="cs-CZ" sz="20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788024" y="1404645"/>
            <a:ext cx="432048" cy="80021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06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4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257" y="748045"/>
            <a:ext cx="2626133" cy="268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941819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I‘ll play a computer game </a:t>
            </a:r>
            <a:r>
              <a:rPr lang="cs-CZ" sz="2400" b="1" dirty="0" smtClean="0"/>
              <a:t>while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I wait for my mum</a:t>
            </a:r>
            <a:r>
              <a:rPr lang="cs-CZ" sz="2400" dirty="0"/>
              <a:t>.</a:t>
            </a:r>
          </a:p>
        </p:txBody>
      </p:sp>
      <p:pic>
        <p:nvPicPr>
          <p:cNvPr id="2056" name="Picture 8" descr="C:\Users\Uživatel\AppData\Local\Microsoft\Windows\Temporary Internet Files\Content.IE5\RBHF2ZLA\MC9002003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210" y="3963508"/>
            <a:ext cx="2321179" cy="279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686235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While</a:t>
            </a:r>
            <a:r>
              <a:rPr lang="cs-CZ" sz="2400" dirty="0" smtClean="0"/>
              <a:t> I‘m on the train, I‘ll read a book.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9941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060" y="2924944"/>
            <a:ext cx="5562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want to see Julia </a:t>
            </a:r>
            <a:r>
              <a:rPr lang="cs-CZ" sz="2400" b="1" dirty="0" smtClean="0"/>
              <a:t>before</a:t>
            </a:r>
            <a:r>
              <a:rPr lang="cs-CZ" sz="2400" dirty="0" smtClean="0"/>
              <a:t> she goes out.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986955" y="173251"/>
            <a:ext cx="1640829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BEFORE </a:t>
            </a:r>
          </a:p>
          <a:p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AFTER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188640"/>
            <a:ext cx="23402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předtím, než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702086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62068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poté, co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1409972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POZOR:</a:t>
            </a:r>
            <a:r>
              <a:rPr lang="cs-CZ" sz="2000" dirty="0"/>
              <a:t> Čeština zde </a:t>
            </a:r>
            <a:r>
              <a:rPr lang="cs-CZ" sz="2000" dirty="0" smtClean="0"/>
              <a:t>používá </a:t>
            </a:r>
            <a:r>
              <a:rPr lang="cs-CZ" sz="2000" dirty="0"/>
              <a:t>slůvka navíc (předtím </a:t>
            </a:r>
            <a:r>
              <a:rPr lang="cs-CZ" sz="2000" b="1" dirty="0"/>
              <a:t>než</a:t>
            </a:r>
            <a:r>
              <a:rPr lang="cs-CZ" sz="2000" dirty="0"/>
              <a:t>, poté </a:t>
            </a:r>
            <a:r>
              <a:rPr lang="cs-CZ" sz="2000" b="1" dirty="0"/>
              <a:t>co</a:t>
            </a:r>
            <a:r>
              <a:rPr lang="cs-CZ" sz="2000" dirty="0" smtClean="0"/>
              <a:t>),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v angličtině je však pouze AFTER a </a:t>
            </a:r>
            <a:r>
              <a:rPr lang="cs-CZ" sz="2000" dirty="0" smtClean="0"/>
              <a:t>BEFORE.</a:t>
            </a:r>
          </a:p>
          <a:p>
            <a:endParaRPr lang="cs-CZ" sz="2000" dirty="0"/>
          </a:p>
        </p:txBody>
      </p:sp>
      <p:pic>
        <p:nvPicPr>
          <p:cNvPr id="3082" name="Picture 10" descr="C:\Users\Uživatel\AppData\Local\Microsoft\Windows\Temporary Internet Files\Content.IE5\1CF851QV\MC900435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812" y="1929326"/>
            <a:ext cx="2287628" cy="211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Uživatel\AppData\Local\Microsoft\Windows\Temporary Internet Files\Content.IE5\RBHF2ZLA\MC900332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812" y="4480208"/>
            <a:ext cx="2143612" cy="235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5013176"/>
            <a:ext cx="4500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Let‘s go home </a:t>
            </a:r>
            <a:r>
              <a:rPr lang="cs-CZ" sz="2400" b="1" dirty="0" smtClean="0"/>
              <a:t>before</a:t>
            </a:r>
            <a:r>
              <a:rPr lang="cs-CZ" sz="2400" dirty="0" smtClean="0"/>
              <a:t> it gets dark.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266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2" grpId="0"/>
      <p:bldP spid="13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živatel\AppData\Local\Microsoft\Windows\Temporary Internet Files\Content.IE5\YKU80L6Q\MC9003491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079" y="481196"/>
            <a:ext cx="2298384" cy="2993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941819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I‘ll listen to some music </a:t>
            </a:r>
            <a:r>
              <a:rPr lang="cs-CZ" sz="2400" b="1" dirty="0" smtClean="0"/>
              <a:t>before</a:t>
            </a:r>
            <a:r>
              <a:rPr lang="cs-CZ" sz="2400" dirty="0" smtClean="0"/>
              <a:t> I do my homework.</a:t>
            </a:r>
            <a:endParaRPr lang="cs-CZ" sz="2400" dirty="0"/>
          </a:p>
        </p:txBody>
      </p:sp>
      <p:pic>
        <p:nvPicPr>
          <p:cNvPr id="4100" name="Picture 4" descr="C:\Users\Uživatel\AppData\Local\Microsoft\Windows\Temporary Internet Files\Content.IE5\RBHF2ZLA\MC9000895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65104"/>
            <a:ext cx="3032176" cy="2160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365104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We‘ll check the weather </a:t>
            </a:r>
            <a:r>
              <a:rPr lang="cs-CZ" sz="2400" b="1" dirty="0" smtClean="0"/>
              <a:t>before</a:t>
            </a:r>
            <a:r>
              <a:rPr lang="cs-CZ" sz="2400" dirty="0" smtClean="0"/>
              <a:t> we go camping.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90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01976"/>
            <a:ext cx="58326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endParaRPr lang="cs-CZ" sz="2400" b="1" dirty="0" smtClean="0">
              <a:solidFill>
                <a:prstClr val="black"/>
              </a:solidFill>
            </a:endParaRP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  <a:p>
            <a:pPr lvl="0"/>
            <a:endParaRPr lang="cs-CZ" sz="2400" b="1" dirty="0" smtClean="0">
              <a:solidFill>
                <a:prstClr val="black"/>
              </a:solidFill>
            </a:endParaRPr>
          </a:p>
          <a:p>
            <a:pPr lvl="0"/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978368"/>
            <a:ext cx="55446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After</a:t>
            </a:r>
            <a:r>
              <a:rPr lang="cs-CZ" sz="2400" dirty="0">
                <a:solidFill>
                  <a:prstClr val="black"/>
                </a:solidFill>
              </a:rPr>
              <a:t> I have a shower I‘ll watch TV.</a:t>
            </a:r>
          </a:p>
          <a:p>
            <a:endParaRPr lang="cs-CZ" dirty="0"/>
          </a:p>
        </p:txBody>
      </p:sp>
      <p:pic>
        <p:nvPicPr>
          <p:cNvPr id="3074" name="Picture 2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663" y="159206"/>
            <a:ext cx="170718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1CF851QV\MC900351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946" y="2145326"/>
            <a:ext cx="832628" cy="1991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1" y="5478323"/>
            <a:ext cx="53285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I‘ll come straight back home </a:t>
            </a:r>
            <a:r>
              <a:rPr lang="cs-CZ" sz="2400" b="1" dirty="0" smtClean="0"/>
              <a:t>after</a:t>
            </a:r>
            <a:r>
              <a:rPr lang="cs-CZ" sz="2400" dirty="0" smtClean="0"/>
              <a:t> I do</a:t>
            </a:r>
          </a:p>
          <a:p>
            <a:r>
              <a:rPr lang="cs-CZ" sz="2400" dirty="0" smtClean="0"/>
              <a:t>the shopping.</a:t>
            </a:r>
            <a:endParaRPr lang="cs-CZ" sz="2400" dirty="0"/>
          </a:p>
        </p:txBody>
      </p:sp>
      <p:pic>
        <p:nvPicPr>
          <p:cNvPr id="1029" name="Picture 5" descr="C:\Users\Uživatel\AppData\Local\Microsoft\Windows\Temporary Internet Files\Content.IE5\1CF851QV\MC900410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112" y="4121726"/>
            <a:ext cx="1861705" cy="273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530096"/>
            <a:ext cx="61926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After</a:t>
            </a:r>
            <a:r>
              <a:rPr lang="cs-CZ" sz="2400" dirty="0">
                <a:solidFill>
                  <a:prstClr val="black"/>
                </a:solidFill>
              </a:rPr>
              <a:t> we check in I‘ll have a game of golf.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33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08518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Wait here </a:t>
            </a:r>
            <a:r>
              <a:rPr lang="cs-CZ" sz="2400" b="1" dirty="0" smtClean="0"/>
              <a:t>until</a:t>
            </a:r>
            <a:r>
              <a:rPr lang="cs-CZ" sz="2400" dirty="0" smtClean="0"/>
              <a:t> I come back.</a:t>
            </a:r>
            <a:endParaRPr lang="cs-CZ" sz="2400" dirty="0"/>
          </a:p>
        </p:txBody>
      </p:sp>
      <p:pic>
        <p:nvPicPr>
          <p:cNvPr id="3" name="Picture 4" descr="C:\Users\Uživatel\AppData\Local\Microsoft\Windows\Temporary Internet Files\Content.IE5\YKU80L6Q\MC900428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862" y="4293096"/>
            <a:ext cx="2662996" cy="248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2402304"/>
            <a:ext cx="58326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 won't leave </a:t>
            </a:r>
            <a:r>
              <a:rPr lang="cs-CZ" sz="2400" b="1" dirty="0"/>
              <a:t>until you tell </a:t>
            </a:r>
            <a:r>
              <a:rPr lang="cs-CZ" sz="2400" dirty="0"/>
              <a:t>me the truth</a:t>
            </a:r>
            <a:r>
              <a:rPr lang="cs-CZ" sz="2000" dirty="0" smtClean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801234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Neodejdu, </a:t>
            </a:r>
            <a:r>
              <a:rPr lang="cs-CZ" sz="2000" b="1" dirty="0">
                <a:solidFill>
                  <a:srgbClr val="FF0000"/>
                </a:solidFill>
              </a:rPr>
              <a:t>dokud</a:t>
            </a:r>
            <a:r>
              <a:rPr lang="cs-CZ" sz="2000" dirty="0"/>
              <a:t> mi </a:t>
            </a:r>
            <a:r>
              <a:rPr lang="cs-CZ" sz="2000" b="1" dirty="0">
                <a:solidFill>
                  <a:srgbClr val="FF0000"/>
                </a:solidFill>
              </a:rPr>
              <a:t>ne</a:t>
            </a:r>
            <a:r>
              <a:rPr lang="cs-CZ" sz="2000" dirty="0"/>
              <a:t>řekneš pravdu.</a:t>
            </a:r>
          </a:p>
          <a:p>
            <a:endParaRPr lang="cs-CZ" sz="2000" dirty="0"/>
          </a:p>
        </p:txBody>
      </p:sp>
      <p:pic>
        <p:nvPicPr>
          <p:cNvPr id="5123" name="Picture 3" descr="C:\Users\Uživatel\AppData\Local\Microsoft\Windows\Temporary Internet Files\Content.IE5\GG6MEZGA\MC900301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862" y="1538208"/>
            <a:ext cx="2363793" cy="233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3125191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sloveso vedlejší časové věty je </a:t>
            </a:r>
            <a:r>
              <a:rPr lang="cs-CZ" b="1" dirty="0"/>
              <a:t>kladné</a:t>
            </a:r>
          </a:p>
          <a:p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347864" y="2771636"/>
            <a:ext cx="144016" cy="2973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907704" y="260648"/>
            <a:ext cx="16561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dokud ne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711860"/>
            <a:ext cx="827332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Spojka UNTIL je záporná a pojí se vždy s větou, kde je sloveso </a:t>
            </a:r>
            <a:r>
              <a:rPr lang="cs-CZ" sz="2000" b="1" dirty="0">
                <a:solidFill>
                  <a:prstClr val="black"/>
                </a:solidFill>
              </a:rPr>
              <a:t>kladné</a:t>
            </a:r>
            <a:r>
              <a:rPr lang="cs-CZ" sz="2000" dirty="0">
                <a:solidFill>
                  <a:prstClr val="black"/>
                </a:solidFill>
              </a:rPr>
              <a:t> (na rozdíl od češtiny). 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412776"/>
            <a:ext cx="439248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Většinou je v této větě prostý čas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1489" y="188640"/>
            <a:ext cx="108234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until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940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7095184" y="980728"/>
            <a:ext cx="2016224" cy="975148"/>
          </a:xfrm>
          <a:prstGeom prst="cloudCallout">
            <a:avLst>
              <a:gd name="adj1" fmla="val -31813"/>
              <a:gd name="adj2" fmla="val 937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750454"/>
            <a:ext cx="87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pic>
        <p:nvPicPr>
          <p:cNvPr id="7171" name="Picture 3" descr="C:\Users\Uživatel\AppData\Local\Microsoft\Windows\Temporary Internet Files\Content.IE5\YKU80L6Q\MC9004404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980" y="1052736"/>
            <a:ext cx="829816" cy="82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Uživatel\AppData\Local\Microsoft\Windows\Temporary Internet Files\Content.IE5\1CF851QV\MC90040437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717" y="2564904"/>
            <a:ext cx="1825171" cy="353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7997" y="1268760"/>
            <a:ext cx="62246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She </a:t>
            </a:r>
            <a:r>
              <a:rPr lang="cs-CZ" sz="2000" dirty="0"/>
              <a:t>was walking along </a:t>
            </a:r>
            <a:r>
              <a:rPr lang="cs-CZ" sz="2000" dirty="0" smtClean="0"/>
              <a:t>the </a:t>
            </a:r>
            <a:r>
              <a:rPr lang="cs-CZ" sz="2000" dirty="0"/>
              <a:t>street until she </a:t>
            </a:r>
            <a:r>
              <a:rPr lang="cs-CZ" sz="2000" b="1" dirty="0"/>
              <a:t>realized</a:t>
            </a:r>
            <a:r>
              <a:rPr lang="cs-CZ" sz="2000" dirty="0"/>
              <a:t> that </a:t>
            </a:r>
            <a:r>
              <a:rPr lang="cs-CZ" sz="2000" dirty="0" smtClean="0"/>
              <a:t>   she </a:t>
            </a:r>
            <a:r>
              <a:rPr lang="cs-CZ" sz="2000" dirty="0"/>
              <a:t>didn't have her wallet</a:t>
            </a:r>
            <a:r>
              <a:rPr lang="cs-CZ" sz="2000" dirty="0" smtClean="0"/>
              <a:t>.</a:t>
            </a:r>
            <a:r>
              <a:rPr lang="cs-CZ" dirty="0" smtClean="0"/>
              <a:t>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24206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11946" y="197309"/>
            <a:ext cx="18473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2284423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 sloveso </a:t>
            </a:r>
            <a:r>
              <a:rPr lang="cs-CZ" sz="2000" dirty="0" smtClean="0"/>
              <a:t>je </a:t>
            </a:r>
            <a:r>
              <a:rPr lang="cs-CZ" sz="2000" b="1" dirty="0"/>
              <a:t>kladné</a:t>
            </a:r>
          </a:p>
          <a:p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7997" y="4221088"/>
            <a:ext cx="57441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Šla po ulici, </a:t>
            </a:r>
            <a:r>
              <a:rPr lang="cs-CZ" sz="2000" b="1" dirty="0"/>
              <a:t>dokud</a:t>
            </a:r>
            <a:r>
              <a:rPr lang="cs-CZ" sz="2000" dirty="0"/>
              <a:t> si</a:t>
            </a:r>
            <a:r>
              <a:rPr lang="cs-CZ" sz="2000" b="1" dirty="0"/>
              <a:t> ne</a:t>
            </a:r>
            <a:r>
              <a:rPr lang="cs-CZ" sz="2000" dirty="0"/>
              <a:t>uvědomila, že nemá svoji peněženku.</a:t>
            </a:r>
            <a:br>
              <a:rPr lang="cs-CZ" sz="2000" dirty="0"/>
            </a:br>
            <a:endParaRPr lang="cs-CZ" sz="2000" dirty="0"/>
          </a:p>
          <a:p>
            <a:endParaRPr lang="cs-CZ" sz="20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932040" y="1700808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39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uiExpand="1" build="p"/>
      <p:bldP spid="13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628800"/>
            <a:ext cx="9036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Zkracování vedlejších vět gerundiem</a:t>
            </a:r>
          </a:p>
          <a:p>
            <a:r>
              <a:rPr lang="cs-CZ" sz="2000" dirty="0"/>
              <a:t>Za určitých okolností je možné zkrátit vedlejší časovou větu </a:t>
            </a:r>
            <a:r>
              <a:rPr lang="cs-CZ" sz="2000" b="1" dirty="0"/>
              <a:t>gerundiem</a:t>
            </a:r>
            <a:r>
              <a:rPr lang="cs-CZ" sz="2000" dirty="0"/>
              <a:t>. Nejčastěji je to u spojek AFTER a BEFORE. Je však nezbytné, aby vedlejší věta měla </a:t>
            </a:r>
            <a:r>
              <a:rPr lang="cs-CZ" sz="2000" b="1" dirty="0">
                <a:solidFill>
                  <a:srgbClr val="FF0000"/>
                </a:solidFill>
              </a:rPr>
              <a:t>stejný podmět</a:t>
            </a:r>
            <a:r>
              <a:rPr lang="cs-CZ" sz="2000" dirty="0"/>
              <a:t>, jako hlavní věta. Pokud nemá, nelze takovou větu zkrátit.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3694380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Before</a:t>
            </a:r>
            <a:r>
              <a:rPr lang="cs-CZ" sz="2400" dirty="0" smtClean="0"/>
              <a:t> </a:t>
            </a:r>
            <a:r>
              <a:rPr lang="cs-CZ" sz="2400" dirty="0"/>
              <a:t>he started to read the newspaper, he turned on the radio. </a:t>
            </a:r>
            <a:endParaRPr lang="cs-CZ" sz="2400" dirty="0" smtClean="0"/>
          </a:p>
          <a:p>
            <a:r>
              <a:rPr lang="cs-CZ" sz="2400" b="1" dirty="0" smtClean="0"/>
              <a:t>Before starting</a:t>
            </a:r>
            <a:r>
              <a:rPr lang="cs-CZ" sz="2400" dirty="0" smtClean="0"/>
              <a:t> to read the newspaper, he turned on the radio. </a:t>
            </a:r>
          </a:p>
          <a:p>
            <a:r>
              <a:rPr lang="cs-CZ" sz="2400" dirty="0" smtClean="0"/>
              <a:t>Než si začal číst noviny, zapnul rádio.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b="1" dirty="0" smtClean="0"/>
              <a:t>After</a:t>
            </a:r>
            <a:r>
              <a:rPr lang="cs-CZ" sz="2400" dirty="0" smtClean="0"/>
              <a:t> he read the newspaper, he got up.</a:t>
            </a:r>
            <a:br>
              <a:rPr lang="cs-CZ" sz="2400" dirty="0" smtClean="0"/>
            </a:br>
            <a:r>
              <a:rPr lang="cs-CZ" sz="2400" b="1" dirty="0" smtClean="0"/>
              <a:t>After reading </a:t>
            </a:r>
            <a:r>
              <a:rPr lang="cs-CZ" sz="2400" dirty="0" smtClean="0"/>
              <a:t>the newspaper, he got up</a:t>
            </a:r>
          </a:p>
          <a:p>
            <a:r>
              <a:rPr lang="cs-CZ" sz="2400" dirty="0" smtClean="0"/>
              <a:t>Poté, co si přečetl noviny, vstal.. </a:t>
            </a:r>
          </a:p>
          <a:p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92928" y="476672"/>
            <a:ext cx="28273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Něco navíc</a:t>
            </a:r>
            <a:endParaRPr lang="cs-CZ" sz="4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6030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Ukáži ti ty fotografie, až přijdeme domů.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Zeptej se jí, jakmile ji potkáš.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Budu tady čekat, dokud nepřijdeš z práce.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Měl bys zkontrolovat adresu, než pošleš ten balíček.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Půjdu s tebou do kina, až se budu cítit lépe.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Až se vrátím, zavolám ti.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Jakmile dokončím svůj domácí úkol, půjdu ven.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Předtím, než se setmí, půjdu si zaběhat.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Neodejdu, dokud mi neřekneš pravdu.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03317"/>
            <a:ext cx="792088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I‘ll show you the photographs </a:t>
            </a:r>
            <a:r>
              <a:rPr lang="cs-CZ" sz="2000" b="1" dirty="0" smtClean="0"/>
              <a:t>when</a:t>
            </a:r>
            <a:r>
              <a:rPr lang="cs-CZ" sz="2000" dirty="0" smtClean="0"/>
              <a:t> we get home.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Ask her </a:t>
            </a:r>
            <a:r>
              <a:rPr lang="cs-CZ" sz="2000" b="1" dirty="0" smtClean="0"/>
              <a:t>as soon a</a:t>
            </a:r>
            <a:r>
              <a:rPr lang="cs-CZ" sz="2000" dirty="0" smtClean="0"/>
              <a:t>s you meet her.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I‘ll wait here </a:t>
            </a:r>
            <a:r>
              <a:rPr lang="cs-CZ" sz="2000" b="1" dirty="0" smtClean="0"/>
              <a:t>until </a:t>
            </a:r>
            <a:r>
              <a:rPr lang="cs-CZ" sz="2000" dirty="0" smtClean="0"/>
              <a:t>you come from work.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You should check the address </a:t>
            </a:r>
            <a:r>
              <a:rPr lang="cs-CZ" sz="2000" b="1" dirty="0" smtClean="0"/>
              <a:t>before</a:t>
            </a:r>
            <a:r>
              <a:rPr lang="cs-CZ" sz="2000" dirty="0" smtClean="0"/>
              <a:t> you send the parcel.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I‘ll go to the cinema with you </a:t>
            </a:r>
            <a:r>
              <a:rPr lang="cs-CZ" sz="2000" b="1" dirty="0" smtClean="0"/>
              <a:t>when</a:t>
            </a:r>
            <a:r>
              <a:rPr lang="cs-CZ" sz="2000" dirty="0" smtClean="0"/>
              <a:t> I feel better.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After</a:t>
            </a:r>
            <a:r>
              <a:rPr lang="cs-CZ" sz="2000" dirty="0" smtClean="0"/>
              <a:t> I come back, I‘ll call you.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As soon as </a:t>
            </a:r>
            <a:r>
              <a:rPr lang="cs-CZ" sz="2000" dirty="0" smtClean="0"/>
              <a:t>I finish my homework, I‘ll go out.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dirty="0" smtClean="0"/>
              <a:t>Before</a:t>
            </a:r>
            <a:r>
              <a:rPr lang="cs-CZ" sz="2000" dirty="0" smtClean="0"/>
              <a:t> it gets dark, I‘ll go jogging.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I won't leave </a:t>
            </a:r>
            <a:r>
              <a:rPr lang="cs-CZ" sz="2000" b="1" dirty="0"/>
              <a:t>until</a:t>
            </a:r>
            <a:r>
              <a:rPr lang="cs-CZ" sz="2000" dirty="0"/>
              <a:t> you tell me the truth.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46093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KEY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0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TRANSLATE.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67894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Odpovídejte celou </a:t>
            </a:r>
            <a:r>
              <a:rPr lang="cs-CZ" dirty="0" smtClean="0"/>
              <a:t>větou </a:t>
            </a:r>
            <a:r>
              <a:rPr lang="cs-CZ" dirty="0" smtClean="0"/>
              <a:t>podle nápovědy v závorce.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76672"/>
            <a:ext cx="684076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will you tell him? (see him 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go </a:t>
            </a:r>
            <a:r>
              <a:rPr lang="cs-CZ" sz="2000" dirty="0" smtClean="0"/>
              <a:t>to the mountains? (the weather improve)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will you show me your photos? (they be ready)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will you make tea? (the film start)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How long are you going to wait here? (the bus come)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will they have a big party? (their parents be away)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When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smtClean="0"/>
              <a:t>you have something to eat? (leave for a trip)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will you call me? (arrive in Prague)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When does he want to find a job? (finish the exams)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54868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I‘ll tell him when I see him.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4077072"/>
            <a:ext cx="82089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+mj-lt"/>
              <a:buAutoNum type="arabicPeriod" startAt="2"/>
            </a:pPr>
            <a:r>
              <a:rPr lang="cs-CZ" sz="2000" dirty="0">
                <a:solidFill>
                  <a:prstClr val="black"/>
                </a:solidFill>
              </a:rPr>
              <a:t>I‘ll go to the mountains </a:t>
            </a:r>
            <a:r>
              <a:rPr lang="cs-CZ" sz="2000" b="1" dirty="0">
                <a:solidFill>
                  <a:prstClr val="black"/>
                </a:solidFill>
              </a:rPr>
              <a:t>after</a:t>
            </a:r>
            <a:r>
              <a:rPr lang="cs-CZ" sz="2000" dirty="0">
                <a:solidFill>
                  <a:prstClr val="black"/>
                </a:solidFill>
              </a:rPr>
              <a:t> the weather improves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pPr marL="457200" lvl="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prstClr val="black"/>
                </a:solidFill>
              </a:rPr>
              <a:t>I‘ll show you my photos </a:t>
            </a:r>
            <a:r>
              <a:rPr lang="cs-CZ" sz="2000" b="1" dirty="0" smtClean="0">
                <a:solidFill>
                  <a:prstClr val="black"/>
                </a:solidFill>
              </a:rPr>
              <a:t>as soon as </a:t>
            </a:r>
            <a:r>
              <a:rPr lang="cs-CZ" sz="2000" dirty="0" smtClean="0">
                <a:solidFill>
                  <a:prstClr val="black"/>
                </a:solidFill>
              </a:rPr>
              <a:t>they are ready.</a:t>
            </a:r>
          </a:p>
          <a:p>
            <a:pPr marL="457200" lvl="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prstClr val="black"/>
                </a:solidFill>
              </a:rPr>
              <a:t>I‘ll make tea </a:t>
            </a:r>
            <a:r>
              <a:rPr lang="cs-CZ" sz="2000" b="1" dirty="0" smtClean="0">
                <a:solidFill>
                  <a:prstClr val="black"/>
                </a:solidFill>
              </a:rPr>
              <a:t>when</a:t>
            </a:r>
            <a:r>
              <a:rPr lang="cs-CZ" sz="2000" dirty="0" smtClean="0">
                <a:solidFill>
                  <a:prstClr val="black"/>
                </a:solidFill>
              </a:rPr>
              <a:t> the film starts.</a:t>
            </a:r>
          </a:p>
          <a:p>
            <a:pPr marL="457200" lvl="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prstClr val="black"/>
                </a:solidFill>
              </a:rPr>
              <a:t>I am going to wait here </a:t>
            </a:r>
            <a:r>
              <a:rPr lang="cs-CZ" sz="2000" b="1" dirty="0" smtClean="0">
                <a:solidFill>
                  <a:prstClr val="black"/>
                </a:solidFill>
              </a:rPr>
              <a:t>until</a:t>
            </a:r>
            <a:r>
              <a:rPr lang="cs-CZ" sz="2000" dirty="0" smtClean="0">
                <a:solidFill>
                  <a:prstClr val="black"/>
                </a:solidFill>
              </a:rPr>
              <a:t> the bus comes.</a:t>
            </a:r>
          </a:p>
          <a:p>
            <a:pPr marL="457200" lvl="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prstClr val="black"/>
                </a:solidFill>
              </a:rPr>
              <a:t>They will have a big party </a:t>
            </a:r>
            <a:r>
              <a:rPr lang="cs-CZ" sz="2000" b="1" dirty="0" smtClean="0">
                <a:solidFill>
                  <a:prstClr val="black"/>
                </a:solidFill>
              </a:rPr>
              <a:t>when</a:t>
            </a:r>
            <a:r>
              <a:rPr lang="cs-CZ" sz="2000" dirty="0" smtClean="0">
                <a:solidFill>
                  <a:prstClr val="black"/>
                </a:solidFill>
              </a:rPr>
              <a:t> their parents are away.</a:t>
            </a:r>
          </a:p>
          <a:p>
            <a:pPr marL="457200" lvl="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prstClr val="black"/>
                </a:solidFill>
              </a:rPr>
              <a:t>I‘ll have something to eat </a:t>
            </a:r>
            <a:r>
              <a:rPr lang="cs-CZ" sz="2000" b="1" dirty="0" smtClean="0">
                <a:solidFill>
                  <a:prstClr val="black"/>
                </a:solidFill>
              </a:rPr>
              <a:t>before</a:t>
            </a:r>
            <a:r>
              <a:rPr lang="cs-CZ" sz="2000" dirty="0" smtClean="0">
                <a:solidFill>
                  <a:prstClr val="black"/>
                </a:solidFill>
              </a:rPr>
              <a:t> I leave for the trip.</a:t>
            </a:r>
          </a:p>
          <a:p>
            <a:pPr marL="457200" lvl="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prstClr val="black"/>
                </a:solidFill>
              </a:rPr>
              <a:t>I‘ll call you </a:t>
            </a:r>
            <a:r>
              <a:rPr lang="cs-CZ" sz="2000" b="1" dirty="0" smtClean="0">
                <a:solidFill>
                  <a:prstClr val="black"/>
                </a:solidFill>
              </a:rPr>
              <a:t>as soon as </a:t>
            </a:r>
            <a:r>
              <a:rPr lang="cs-CZ" sz="2000" dirty="0" smtClean="0">
                <a:solidFill>
                  <a:prstClr val="black"/>
                </a:solidFill>
              </a:rPr>
              <a:t>I arrive in Prague.</a:t>
            </a:r>
          </a:p>
          <a:p>
            <a:pPr marL="457200" lvl="0" indent="-457200">
              <a:buFont typeface="+mj-lt"/>
              <a:buAutoNum type="arabicPeriod" startAt="2"/>
            </a:pPr>
            <a:r>
              <a:rPr lang="cs-CZ" sz="2000" dirty="0" smtClean="0">
                <a:solidFill>
                  <a:prstClr val="black"/>
                </a:solidFill>
              </a:rPr>
              <a:t>He wants to find a job </a:t>
            </a:r>
            <a:r>
              <a:rPr lang="cs-CZ" sz="2000" b="1" dirty="0" smtClean="0">
                <a:solidFill>
                  <a:prstClr val="black"/>
                </a:solidFill>
              </a:rPr>
              <a:t>after</a:t>
            </a:r>
            <a:r>
              <a:rPr lang="cs-CZ" sz="2000" dirty="0" smtClean="0">
                <a:solidFill>
                  <a:prstClr val="black"/>
                </a:solidFill>
              </a:rPr>
              <a:t> he finishes the exams.</a:t>
            </a:r>
          </a:p>
          <a:p>
            <a:pPr marL="457200" lvl="0" indent="-457200">
              <a:buFont typeface="+mj-lt"/>
              <a:buAutoNum type="arabicPeriod" startAt="2"/>
            </a:pPr>
            <a:endParaRPr lang="cs-CZ" sz="2000" dirty="0">
              <a:solidFill>
                <a:prstClr val="black"/>
              </a:solidFill>
            </a:endParaRPr>
          </a:p>
          <a:p>
            <a:pPr marL="342900" indent="-342900">
              <a:buFont typeface="+mj-lt"/>
              <a:buAutoNum type="arabicPeriod" startAt="2"/>
            </a:pP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427984" y="748735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07504" y="3573016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KEY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56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en-US" dirty="0" smtClean="0"/>
              <a:t>HUTCHINSON</a:t>
            </a:r>
            <a:r>
              <a:rPr lang="en-US" dirty="0"/>
              <a:t>, Tom. </a:t>
            </a:r>
            <a:r>
              <a:rPr lang="en-US" i="1" dirty="0"/>
              <a:t>Project</a:t>
            </a:r>
            <a:r>
              <a:rPr lang="en-US" dirty="0"/>
              <a:t>. Oxford: Oxford University Press, 2009, ISBN 978-0-19-476417-9.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VÍT</a:t>
            </a:r>
            <a:r>
              <a:rPr lang="cs-CZ" dirty="0"/>
              <a:t>, Marek. </a:t>
            </a:r>
            <a:r>
              <a:rPr lang="cs-CZ" i="1" dirty="0"/>
              <a:t>Vedlejší časové věty</a:t>
            </a:r>
            <a:r>
              <a:rPr lang="cs-CZ" dirty="0"/>
              <a:t> [online]. [cit. 10.6.2013]. Dostupný na WWW: www.helpforenglish.cz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188" y="4653136"/>
            <a:ext cx="7921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924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1117</TotalTime>
  <Words>1316</Words>
  <Application>Microsoft Office PowerPoint</Application>
  <PresentationFormat>Předvádění na obrazovce (4:3)</PresentationFormat>
  <Paragraphs>169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Dana</cp:lastModifiedBy>
  <cp:revision>172</cp:revision>
  <dcterms:created xsi:type="dcterms:W3CDTF">2012-09-18T17:41:28Z</dcterms:created>
  <dcterms:modified xsi:type="dcterms:W3CDTF">2013-06-11T19:17:37Z</dcterms:modified>
</cp:coreProperties>
</file>