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66FF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1188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43A0EAB-557F-4701-94E5-60C3EE05CD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9DCC6D9-902A-4104-960B-F8D43C9AC4BC}" type="slidenum">
              <a:rPr lang="cs-CZ" smtClean="0"/>
              <a:pPr/>
              <a:t>2</a:t>
            </a:fld>
            <a:endParaRPr lang="cs-CZ" smtClean="0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2751612-617C-4F72-950D-4BF7195583C3}" type="slidenum">
              <a:rPr lang="cs-CZ" smtClean="0"/>
              <a:pPr/>
              <a:t>3</a:t>
            </a:fld>
            <a:endParaRPr lang="cs-CZ" smtClean="0"/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06C107D-30CF-4443-84BC-F099E874C383}" type="slidenum">
              <a:rPr lang="cs-CZ" smtClean="0"/>
              <a:pPr/>
              <a:t>4</a:t>
            </a:fld>
            <a:endParaRPr lang="cs-CZ" smtClean="0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4BF6A4B-B279-43C9-A43C-A5230C7955E8}" type="slidenum">
              <a:rPr lang="cs-CZ" smtClean="0"/>
              <a:pPr/>
              <a:t>5</a:t>
            </a:fld>
            <a:endParaRPr lang="cs-CZ" smtClean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672AE18-9886-4EDD-BD54-DEFFA04BC5F8}" type="slidenum">
              <a:rPr lang="cs-CZ" smtClean="0"/>
              <a:pPr/>
              <a:t>6</a:t>
            </a:fld>
            <a:endParaRPr lang="cs-CZ" smtClean="0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510C952-5B77-4B44-A5E5-DFB4D4618B35}" type="slidenum">
              <a:rPr lang="cs-CZ" smtClean="0"/>
              <a:pPr/>
              <a:t>7</a:t>
            </a:fld>
            <a:endParaRPr lang="cs-CZ" smtClean="0"/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FFA567-FD9C-49A5-905C-1970679F60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2CA96E-0021-49F6-BF50-1F1AECB2D2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D4B95F-0E1A-4C8C-8775-4E9135B136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778129-EB77-49D5-8AFE-758DB87F6F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36E988-E77F-4751-A4B6-EBF4AF6905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019C7F-6892-4665-BA80-8ACB13506C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A88E6-9F92-45AC-B7B6-E92E041F94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2698B3-BD40-460A-84B8-D333628B97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263E89-CF17-48AA-842D-5AF2670EA4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E6AA63-BB17-41C6-9F43-670486039A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E6A066-AE32-47AB-9535-B30FE26C13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EDDA61E-E312-4302-87AE-49354EEC2D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15888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3369" name="Group 57"/>
          <p:cNvGraphicFramePr>
            <a:graphicFrameLocks noGrp="1"/>
          </p:cNvGraphicFramePr>
          <p:nvPr/>
        </p:nvGraphicFramePr>
        <p:xfrm>
          <a:off x="1301750" y="1844675"/>
          <a:ext cx="6473825" cy="1463675"/>
        </p:xfrm>
        <a:graphic>
          <a:graphicData uri="http://schemas.openxmlformats.org/drawingml/2006/table">
            <a:tbl>
              <a:tblPr/>
              <a:tblGrid>
                <a:gridCol w="1911350"/>
                <a:gridCol w="4562475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škola Šumvald, okres Olomouc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CZ.1.07/1.4.00/21.2534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šablony klíčové aktivity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Inovace a zkvalitnění výuky prostřednictvím ICT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šablony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III/2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oblast/obor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Člověk a příroda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Střídavý proud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Označení sady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VY_32_INOVACE_F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3374" name="Group 62"/>
          <p:cNvGraphicFramePr>
            <a:graphicFrameLocks noGrp="1"/>
          </p:cNvGraphicFramePr>
          <p:nvPr/>
        </p:nvGraphicFramePr>
        <p:xfrm>
          <a:off x="1331913" y="3933825"/>
          <a:ext cx="6477000" cy="1844675"/>
        </p:xfrm>
        <a:graphic>
          <a:graphicData uri="http://schemas.openxmlformats.org/drawingml/2006/table">
            <a:tbl>
              <a:tblPr/>
              <a:tblGrid>
                <a:gridCol w="1871935"/>
                <a:gridCol w="4605065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Označení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VY_32_INOVACE_F_02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Měření střídavého proudu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Radomil Kryl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 aplikace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Fyzika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si zopakují časový průběh střídavého proudu, seznámí se s novými pojmy efektivní hodnota </a:t>
                      </a:r>
                      <a:r>
                        <a:rPr kumimoji="0" lang="cs-CZ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stř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proudu a </a:t>
                      </a:r>
                      <a:r>
                        <a:rPr kumimoji="0" lang="cs-CZ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stř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napětí, okamžitá hodnota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 vrcholová hodnota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Měření střídavého proudu                       a střídavého napětí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9. ročník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0" descr="Graf_0"/>
          <p:cNvPicPr>
            <a:picLocks noGrp="1" noChangeAspect="1" noChangeArrowheads="1"/>
          </p:cNvPicPr>
          <p:nvPr>
            <p:ph type="clipArt"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468313" y="333375"/>
            <a:ext cx="8064500" cy="6051550"/>
          </a:xfrm>
        </p:spPr>
      </p:pic>
      <p:sp>
        <p:nvSpPr>
          <p:cNvPr id="17410" name="Text Box 11"/>
          <p:cNvSpPr txBox="1">
            <a:spLocks noChangeArrowheads="1"/>
          </p:cNvSpPr>
          <p:nvPr/>
        </p:nvSpPr>
        <p:spPr bwMode="auto">
          <a:xfrm>
            <a:off x="1979613" y="188913"/>
            <a:ext cx="46085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Graf časového průběhu střídavého napětí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0"/>
          <p:cNvSpPr txBox="1">
            <a:spLocks noChangeArrowheads="1"/>
          </p:cNvSpPr>
          <p:nvPr/>
        </p:nvSpPr>
        <p:spPr bwMode="auto">
          <a:xfrm>
            <a:off x="1851025" y="1419225"/>
            <a:ext cx="5976938" cy="265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cs-CZ" sz="2800"/>
              <a:t> Jaká je perioda střídavého napětí?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s-CZ" sz="2800"/>
              <a:t> Jaká je frekvence tohoto   střídavého napětí?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s-CZ" sz="2800"/>
              <a:t> Je frekvence tohoto napětí použitelná v praxi?</a:t>
            </a:r>
          </a:p>
        </p:txBody>
      </p:sp>
      <p:sp>
        <p:nvSpPr>
          <p:cNvPr id="19458" name="Text Box 11"/>
          <p:cNvSpPr txBox="1">
            <a:spLocks noChangeArrowheads="1"/>
          </p:cNvSpPr>
          <p:nvPr/>
        </p:nvSpPr>
        <p:spPr bwMode="auto">
          <a:xfrm>
            <a:off x="3276600" y="1052513"/>
            <a:ext cx="35480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19459" name="TextovéPole 1"/>
          <p:cNvSpPr txBox="1">
            <a:spLocks noChangeArrowheads="1"/>
          </p:cNvSpPr>
          <p:nvPr/>
        </p:nvSpPr>
        <p:spPr bwMode="auto">
          <a:xfrm>
            <a:off x="1835150" y="404813"/>
            <a:ext cx="58785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/>
              <a:t>Podle pracovního listu zjisti: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Správné odpovědi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Perioda střídavého napětí je </a:t>
            </a:r>
          </a:p>
          <a:p>
            <a:pPr eaLnBrk="1" hangingPunct="1">
              <a:buFontTx/>
              <a:buNone/>
            </a:pPr>
            <a:r>
              <a:rPr lang="cs-CZ" smtClean="0"/>
              <a:t>   T = 0.02 s</a:t>
            </a:r>
          </a:p>
          <a:p>
            <a:pPr eaLnBrk="1" hangingPunct="1"/>
            <a:r>
              <a:rPr lang="cs-CZ" smtClean="0"/>
              <a:t>Frekvence střídavého napětí je</a:t>
            </a:r>
          </a:p>
          <a:p>
            <a:pPr eaLnBrk="1" hangingPunct="1">
              <a:buFontTx/>
              <a:buNone/>
            </a:pPr>
            <a:r>
              <a:rPr lang="cs-CZ" smtClean="0"/>
              <a:t>   f = 50 Hz</a:t>
            </a:r>
          </a:p>
          <a:p>
            <a:pPr eaLnBrk="1" hangingPunct="1"/>
            <a:r>
              <a:rPr lang="cs-CZ" smtClean="0"/>
              <a:t>Ano, střídavé napětí s frekvencí 50 Hz můžeme naměřit v domácí elektrické síti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4" descr="Graf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87325"/>
            <a:ext cx="8497888" cy="637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Line 5"/>
          <p:cNvSpPr>
            <a:spLocks noChangeShapeType="1"/>
          </p:cNvSpPr>
          <p:nvPr/>
        </p:nvSpPr>
        <p:spPr bwMode="auto">
          <a:xfrm flipV="1">
            <a:off x="4067175" y="2997200"/>
            <a:ext cx="0" cy="2447925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5" descr="Graf_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87325"/>
            <a:ext cx="8497888" cy="637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Zapamatujeme si:</a:t>
            </a:r>
          </a:p>
        </p:txBody>
      </p:sp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99"/>
          </a:solidFill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4000" i="1" smtClean="0"/>
              <a:t>                       I = 0.7 I</a:t>
            </a:r>
            <a:r>
              <a:rPr lang="cs-CZ" sz="4000" i="1" baseline="-25000" smtClean="0"/>
              <a:t>m</a:t>
            </a:r>
          </a:p>
          <a:p>
            <a:pPr eaLnBrk="1" hangingPunct="1">
              <a:buFontTx/>
              <a:buNone/>
            </a:pPr>
            <a:r>
              <a:rPr lang="cs-CZ" sz="4000" i="1" smtClean="0"/>
              <a:t>                      U = 0.7 U</a:t>
            </a:r>
            <a:r>
              <a:rPr lang="cs-CZ" sz="4000" i="1" baseline="-25000" smtClean="0"/>
              <a:t>m</a:t>
            </a:r>
          </a:p>
          <a:p>
            <a:pPr eaLnBrk="1" hangingPunct="1">
              <a:buFontTx/>
              <a:buNone/>
            </a:pPr>
            <a:r>
              <a:rPr lang="cs-CZ" smtClean="0"/>
              <a:t>   Hodnota střídavého proudu a střídavého napětí, kterou změříme ampérmetrem a voltmetrem na střídavý proud a napětí, se nazývá efektivní hodnota proudu </a:t>
            </a:r>
            <a:r>
              <a:rPr lang="cs-CZ" i="1" smtClean="0"/>
              <a:t>I</a:t>
            </a:r>
            <a:r>
              <a:rPr lang="cs-CZ" smtClean="0"/>
              <a:t> a efektivní hodnota napětí </a:t>
            </a:r>
            <a:r>
              <a:rPr lang="cs-CZ" i="1" smtClean="0"/>
              <a:t>U</a:t>
            </a:r>
            <a:r>
              <a:rPr lang="cs-CZ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92275" y="1341438"/>
            <a:ext cx="3167063" cy="172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28674" name="Picture 4" descr="Graf_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96300" cy="637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Odkazy a literatura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400" kern="1200" dirty="0" smtClean="0">
                <a:solidFill>
                  <a:prstClr val="black"/>
                </a:solidFill>
                <a:latin typeface="Calibri"/>
              </a:rPr>
              <a:t>doc. RNDr. Růžena  Kolářová, CSc., PaedDr. Jiří </a:t>
            </a:r>
            <a:r>
              <a:rPr lang="cs-CZ" sz="1400" kern="1200" dirty="0" err="1" smtClean="0">
                <a:solidFill>
                  <a:prstClr val="black"/>
                </a:solidFill>
                <a:latin typeface="Calibri"/>
              </a:rPr>
              <a:t>Bohuněk</a:t>
            </a:r>
            <a:r>
              <a:rPr lang="cs-CZ" sz="1400" kern="1200" dirty="0" smtClean="0">
                <a:solidFill>
                  <a:prstClr val="black"/>
                </a:solidFill>
                <a:latin typeface="Calibri"/>
              </a:rPr>
              <a:t>, doc. Ing. Ivan </a:t>
            </a:r>
            <a:r>
              <a:rPr lang="cs-CZ" sz="1400" kern="1200" dirty="0" err="1" smtClean="0">
                <a:solidFill>
                  <a:prstClr val="black"/>
                </a:solidFill>
                <a:latin typeface="Calibri"/>
              </a:rPr>
              <a:t>Štoll</a:t>
            </a:r>
            <a:r>
              <a:rPr lang="cs-CZ" sz="1400" kern="1200" dirty="0" smtClean="0">
                <a:solidFill>
                  <a:prstClr val="black"/>
                </a:solidFill>
                <a:latin typeface="Calibri"/>
              </a:rPr>
              <a:t>, CSc., doc. </a:t>
            </a:r>
            <a:r>
              <a:rPr lang="cs-CZ" sz="1400" kern="1200" dirty="0" err="1" smtClean="0">
                <a:solidFill>
                  <a:prstClr val="black"/>
                </a:solidFill>
                <a:latin typeface="Calibri"/>
              </a:rPr>
              <a:t>RNDr</a:t>
            </a:r>
            <a:r>
              <a:rPr lang="cs-CZ" sz="1400" kern="1200" dirty="0" smtClean="0">
                <a:solidFill>
                  <a:prstClr val="black"/>
                </a:solidFill>
                <a:latin typeface="Calibri"/>
              </a:rPr>
              <a:t> Miroslav Svoboda, CSc., doc. </a:t>
            </a:r>
            <a:r>
              <a:rPr lang="cs-CZ" sz="1400" kern="1200" dirty="0" err="1" smtClean="0">
                <a:solidFill>
                  <a:prstClr val="black"/>
                </a:solidFill>
                <a:latin typeface="Calibri"/>
              </a:rPr>
              <a:t>RNDr</a:t>
            </a:r>
            <a:r>
              <a:rPr lang="cs-CZ" sz="1400" kern="1200" dirty="0" smtClean="0">
                <a:solidFill>
                  <a:prstClr val="black"/>
                </a:solidFill>
                <a:latin typeface="Calibri"/>
              </a:rPr>
              <a:t> Marek Wolf, CSc. Fyzika pro 9. ročník základní školy, Nakladatelství Prometheus spol. s r.o., 2003, ISBN 80-7196-193-0.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400" kern="1200" dirty="0" smtClean="0">
                <a:solidFill>
                  <a:prstClr val="black"/>
                </a:solidFill>
                <a:latin typeface="Calibri"/>
              </a:rPr>
              <a:t>Obrazový archiv autora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87</TotalTime>
  <Words>227</Words>
  <Application>Microsoft Office PowerPoint</Application>
  <PresentationFormat>On-screen Show (4:3)</PresentationFormat>
  <Paragraphs>54</Paragraphs>
  <Slides>10</Slides>
  <Notes>6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Times New Roman</vt:lpstr>
      <vt:lpstr>Calibri</vt:lpstr>
      <vt:lpstr>Výchozí návrh</vt:lpstr>
      <vt:lpstr>Snímek 1</vt:lpstr>
      <vt:lpstr>Měření střídavého proudu                       a střídavého napětí</vt:lpstr>
      <vt:lpstr>Snímek 3</vt:lpstr>
      <vt:lpstr>Snímek 4</vt:lpstr>
      <vt:lpstr>Správné odpovědi</vt:lpstr>
      <vt:lpstr>Snímek 6</vt:lpstr>
      <vt:lpstr>Snímek 7</vt:lpstr>
      <vt:lpstr>Zapamatujeme si:</vt:lpstr>
      <vt:lpstr>Snímek 9</vt:lpstr>
      <vt:lpstr>Odkazy a literatura</vt:lpstr>
    </vt:vector>
  </TitlesOfParts>
  <Company>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Měření střídavého proudu a střídavého napětí</dc:title>
  <dc:creator>K</dc:creator>
  <cp:lastModifiedBy>DUM</cp:lastModifiedBy>
  <cp:revision>8</cp:revision>
  <dcterms:created xsi:type="dcterms:W3CDTF">2008-11-12T20:07:24Z</dcterms:created>
  <dcterms:modified xsi:type="dcterms:W3CDTF">2013-06-11T19:40:39Z</dcterms:modified>
</cp:coreProperties>
</file>