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451" r:id="rId2"/>
    <p:sldId id="396" r:id="rId3"/>
    <p:sldId id="392" r:id="rId4"/>
    <p:sldId id="393" r:id="rId5"/>
    <p:sldId id="397" r:id="rId6"/>
    <p:sldId id="398" r:id="rId7"/>
    <p:sldId id="45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FCC00"/>
    <a:srgbClr val="3333FF"/>
    <a:srgbClr val="6600FF"/>
    <a:srgbClr val="FF0000"/>
    <a:srgbClr val="FFFF66"/>
    <a:srgbClr val="663300"/>
    <a:srgbClr val="FFFFCC"/>
    <a:srgbClr val="990033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30" autoAdjust="0"/>
    <p:restoredTop sz="93930" autoAdjust="0"/>
  </p:normalViewPr>
  <p:slideViewPr>
    <p:cSldViewPr>
      <p:cViewPr>
        <p:scale>
          <a:sx n="80" d="100"/>
          <a:sy n="80" d="100"/>
        </p:scale>
        <p:origin x="-852" y="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62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514"/>
    </p:cViewPr>
  </p:sorterViewPr>
  <p:notesViewPr>
    <p:cSldViewPr>
      <p:cViewPr varScale="1">
        <p:scale>
          <a:sx n="83" d="100"/>
          <a:sy n="83" d="100"/>
        </p:scale>
        <p:origin x="-199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1BE3F6-3759-4AB1-803C-AC387ADB8BB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4D66F-0963-41E0-8DB5-8F7AE4DBB9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600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mb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5.xml"/><Relationship Id="rId1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5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VY_32_INOVACE_13_04_podstatná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jména (pády, správné tvary)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 E S K Ý  J A Z Y K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186058"/>
      </p:ext>
    </p:extLst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Popis prezentace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snímek – správný tvar podstatného jména podle pádu + správné řešení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správný tvar podstatného jména podle pádu a čísla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správný tvar podstatného jména ve větách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správné řešení snímku č</a:t>
            </a:r>
            <a:r>
              <a:rPr lang="cs-CZ" dirty="0" smtClean="0"/>
              <a:t>. 3</a:t>
            </a:r>
            <a:endParaRPr lang="cs-CZ" dirty="0" smtClean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Utvoř správný tvar podstatného </a:t>
            </a:r>
            <a:r>
              <a:rPr lang="cs-CZ" sz="3600" b="1" dirty="0" smtClean="0">
                <a:solidFill>
                  <a:schemeClr val="tx1"/>
                </a:solidFill>
              </a:rPr>
              <a:t>jména.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FF"/>
                </a:solidFill>
              </a:rPr>
              <a:t> podstatné jméno</a:t>
            </a:r>
            <a:endParaRPr lang="cs-CZ" dirty="0">
              <a:solidFill>
                <a:srgbClr val="FF00FF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FF"/>
                </a:solidFill>
              </a:rPr>
              <a:t>správný pádový tvar </a:t>
            </a:r>
            <a:endParaRPr lang="cs-CZ" dirty="0">
              <a:solidFill>
                <a:srgbClr val="FF00FF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969696"/>
                </a:solidFill>
              </a:rPr>
              <a:t>s (maminka)</a:t>
            </a:r>
          </a:p>
          <a:p>
            <a:pPr>
              <a:buNone/>
            </a:pPr>
            <a:endParaRPr lang="cs-CZ" b="1" dirty="0" smtClean="0">
              <a:solidFill>
                <a:srgbClr val="969696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969696"/>
                </a:solidFill>
              </a:rPr>
              <a:t>do (škola)</a:t>
            </a:r>
          </a:p>
          <a:p>
            <a:pPr>
              <a:buNone/>
            </a:pPr>
            <a:endParaRPr lang="cs-CZ" b="1" dirty="0" smtClean="0">
              <a:solidFill>
                <a:srgbClr val="969696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969696"/>
                </a:solidFill>
              </a:rPr>
              <a:t>vedle (lavici)</a:t>
            </a:r>
          </a:p>
          <a:p>
            <a:pPr>
              <a:buNone/>
            </a:pPr>
            <a:endParaRPr lang="cs-CZ" b="1" dirty="0" smtClean="0">
              <a:solidFill>
                <a:srgbClr val="969696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969696"/>
                </a:solidFill>
              </a:rPr>
              <a:t>bez (auto)</a:t>
            </a:r>
          </a:p>
          <a:p>
            <a:pPr>
              <a:buNone/>
            </a:pPr>
            <a:endParaRPr lang="cs-CZ" b="1" dirty="0" smtClean="0">
              <a:solidFill>
                <a:srgbClr val="969696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969696"/>
                </a:solidFill>
              </a:rPr>
              <a:t>k (tábor)</a:t>
            </a:r>
            <a:endParaRPr lang="cs-CZ" b="1" dirty="0">
              <a:solidFill>
                <a:srgbClr val="969696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969696"/>
                </a:solidFill>
              </a:rPr>
              <a:t>s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969696"/>
                </a:solidFill>
              </a:rPr>
              <a:t>maminkou </a:t>
            </a:r>
          </a:p>
          <a:p>
            <a:pPr>
              <a:buNone/>
            </a:pPr>
            <a:endParaRPr lang="cs-CZ" b="1" dirty="0" smtClean="0">
              <a:solidFill>
                <a:srgbClr val="969696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969696"/>
                </a:solidFill>
              </a:rPr>
              <a:t>do školy</a:t>
            </a:r>
          </a:p>
          <a:p>
            <a:pPr>
              <a:buNone/>
            </a:pPr>
            <a:endParaRPr lang="cs-CZ" b="1" dirty="0" smtClean="0">
              <a:solidFill>
                <a:srgbClr val="969696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969696"/>
                </a:solidFill>
              </a:rPr>
              <a:t>vedle lavice </a:t>
            </a:r>
          </a:p>
          <a:p>
            <a:pPr>
              <a:buNone/>
            </a:pPr>
            <a:endParaRPr lang="cs-CZ" b="1" dirty="0" smtClean="0">
              <a:solidFill>
                <a:srgbClr val="969696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969696"/>
                </a:solidFill>
              </a:rPr>
              <a:t>bez auta</a:t>
            </a:r>
          </a:p>
          <a:p>
            <a:pPr>
              <a:buNone/>
            </a:pPr>
            <a:endParaRPr lang="cs-CZ" b="1" dirty="0" smtClean="0">
              <a:solidFill>
                <a:srgbClr val="969696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969696"/>
                </a:solidFill>
              </a:rPr>
              <a:t>k táboru </a:t>
            </a:r>
            <a:endParaRPr lang="cs-CZ" b="1" dirty="0">
              <a:solidFill>
                <a:srgbClr val="969696"/>
              </a:solidFill>
            </a:endParaRPr>
          </a:p>
        </p:txBody>
      </p:sp>
      <p:pic>
        <p:nvPicPr>
          <p:cNvPr id="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072330" y="5786454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7" dur="474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5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990033"/>
                </a:solidFill>
              </a:rPr>
              <a:t>Dej podstatná jména do správného pádu a </a:t>
            </a:r>
            <a:r>
              <a:rPr lang="cs-CZ" sz="3200" b="1" dirty="0" smtClean="0">
                <a:solidFill>
                  <a:srgbClr val="990033"/>
                </a:solidFill>
              </a:rPr>
              <a:t>čísla.</a:t>
            </a:r>
            <a:endParaRPr lang="cs-CZ" sz="3200" b="1" dirty="0">
              <a:solidFill>
                <a:srgbClr val="990033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>
              <a:solidFill>
                <a:srgbClr val="FF66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 dirty="0">
              <a:solidFill>
                <a:srgbClr val="FF66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66FFFF"/>
                </a:solidFill>
              </a:rPr>
              <a:t>koupaliště (6. p. č. </a:t>
            </a:r>
            <a:r>
              <a:rPr lang="cs-CZ" b="1" dirty="0" err="1" smtClean="0">
                <a:solidFill>
                  <a:srgbClr val="66FFFF"/>
                </a:solidFill>
              </a:rPr>
              <a:t>j</a:t>
            </a:r>
            <a:r>
              <a:rPr lang="cs-CZ" b="1" dirty="0" smtClean="0">
                <a:solidFill>
                  <a:srgbClr val="66FFFF"/>
                </a:solidFill>
              </a:rPr>
              <a:t>.)</a:t>
            </a:r>
          </a:p>
          <a:p>
            <a:pPr>
              <a:buNone/>
            </a:pPr>
            <a:endParaRPr lang="cs-CZ" b="1" dirty="0" smtClean="0">
              <a:solidFill>
                <a:srgbClr val="66FFFF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66FFFF"/>
                </a:solidFill>
              </a:rPr>
              <a:t>přístřeší (2. p. č. mn.)</a:t>
            </a:r>
          </a:p>
          <a:p>
            <a:pPr>
              <a:buNone/>
            </a:pPr>
            <a:endParaRPr lang="cs-CZ" b="1" dirty="0" smtClean="0">
              <a:solidFill>
                <a:srgbClr val="66FFFF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66FFFF"/>
                </a:solidFill>
              </a:rPr>
              <a:t>koláč (7. p. č. </a:t>
            </a:r>
            <a:r>
              <a:rPr lang="cs-CZ" b="1" dirty="0" err="1" smtClean="0">
                <a:solidFill>
                  <a:srgbClr val="66FFFF"/>
                </a:solidFill>
              </a:rPr>
              <a:t>j</a:t>
            </a:r>
            <a:r>
              <a:rPr lang="cs-CZ" b="1" dirty="0" smtClean="0">
                <a:solidFill>
                  <a:srgbClr val="66FFFF"/>
                </a:solidFill>
              </a:rPr>
              <a:t>.)</a:t>
            </a:r>
          </a:p>
          <a:p>
            <a:pPr>
              <a:buNone/>
            </a:pPr>
            <a:endParaRPr lang="cs-CZ" b="1" dirty="0" smtClean="0">
              <a:solidFill>
                <a:srgbClr val="66FFFF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66FFFF"/>
                </a:solidFill>
              </a:rPr>
              <a:t>malíř (5. p. č. </a:t>
            </a:r>
            <a:r>
              <a:rPr lang="cs-CZ" b="1" dirty="0" err="1" smtClean="0">
                <a:solidFill>
                  <a:srgbClr val="66FFFF"/>
                </a:solidFill>
              </a:rPr>
              <a:t>j</a:t>
            </a:r>
            <a:r>
              <a:rPr lang="cs-CZ" b="1" dirty="0" smtClean="0">
                <a:solidFill>
                  <a:srgbClr val="66FFFF"/>
                </a:solidFill>
              </a:rPr>
              <a:t>.)</a:t>
            </a:r>
          </a:p>
          <a:p>
            <a:pPr>
              <a:buNone/>
            </a:pPr>
            <a:endParaRPr lang="cs-CZ" b="1" dirty="0" smtClean="0">
              <a:solidFill>
                <a:srgbClr val="66FFFF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66FFFF"/>
                </a:solidFill>
              </a:rPr>
              <a:t>barva  (7. p. č. mn.)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66FFFF"/>
                </a:solidFill>
              </a:rPr>
              <a:t>koupališti</a:t>
            </a:r>
          </a:p>
          <a:p>
            <a:pPr>
              <a:buNone/>
            </a:pPr>
            <a:endParaRPr lang="cs-CZ" b="1" dirty="0" smtClean="0">
              <a:solidFill>
                <a:srgbClr val="66FFFF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66FFFF"/>
                </a:solidFill>
              </a:rPr>
              <a:t>přístřeší</a:t>
            </a:r>
          </a:p>
          <a:p>
            <a:pPr>
              <a:buNone/>
            </a:pPr>
            <a:endParaRPr lang="cs-CZ" b="1" dirty="0" smtClean="0">
              <a:solidFill>
                <a:srgbClr val="66FFFF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66FFFF"/>
                </a:solidFill>
              </a:rPr>
              <a:t>koláčem</a:t>
            </a:r>
          </a:p>
          <a:p>
            <a:pPr>
              <a:buNone/>
            </a:pPr>
            <a:endParaRPr lang="cs-CZ" b="1" dirty="0" smtClean="0">
              <a:solidFill>
                <a:srgbClr val="66FFFF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66FFFF"/>
                </a:solidFill>
              </a:rPr>
              <a:t>malíři</a:t>
            </a:r>
          </a:p>
          <a:p>
            <a:pPr>
              <a:buNone/>
            </a:pPr>
            <a:r>
              <a:rPr lang="cs-CZ" b="1" dirty="0" smtClean="0">
                <a:solidFill>
                  <a:srgbClr val="66FFFF"/>
                </a:solidFill>
              </a:rPr>
              <a:t> </a:t>
            </a:r>
          </a:p>
          <a:p>
            <a:pPr>
              <a:buNone/>
            </a:pPr>
            <a:r>
              <a:rPr lang="cs-CZ" b="1" dirty="0" smtClean="0">
                <a:solidFill>
                  <a:srgbClr val="66FFFF"/>
                </a:solidFill>
              </a:rPr>
              <a:t>barvami </a:t>
            </a:r>
          </a:p>
        </p:txBody>
      </p:sp>
      <p:pic>
        <p:nvPicPr>
          <p:cNvPr id="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6357950" y="5786454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7" dur="474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5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996633"/>
                </a:solidFill>
              </a:rPr>
              <a:t>Doplň podstatná jména ve větách do správného </a:t>
            </a:r>
            <a:r>
              <a:rPr lang="cs-CZ" sz="2800" b="1" dirty="0" smtClean="0">
                <a:solidFill>
                  <a:srgbClr val="996633"/>
                </a:solidFill>
              </a:rPr>
              <a:t>tvaru.</a:t>
            </a:r>
            <a:endParaRPr lang="cs-CZ" sz="2800" b="1" dirty="0">
              <a:solidFill>
                <a:srgbClr val="996633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58204" cy="6593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8258204" cy="384572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Maminka umyla všechna </a:t>
            </a:r>
            <a:r>
              <a:rPr lang="cs-CZ" b="1" dirty="0" smtClean="0">
                <a:solidFill>
                  <a:srgbClr val="6600FF"/>
                </a:solidFill>
              </a:rPr>
              <a:t>(okno)</a:t>
            </a:r>
            <a:r>
              <a:rPr lang="cs-CZ" b="1" dirty="0" smtClean="0">
                <a:solidFill>
                  <a:srgbClr val="FF0000"/>
                </a:solidFill>
              </a:rPr>
              <a:t>. 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Martin chodí rád do </a:t>
            </a:r>
            <a:r>
              <a:rPr lang="cs-CZ" b="1" dirty="0" smtClean="0">
                <a:solidFill>
                  <a:srgbClr val="6600FF"/>
                </a:solidFill>
              </a:rPr>
              <a:t>(škola)</a:t>
            </a:r>
            <a:r>
              <a:rPr lang="cs-CZ" b="1" dirty="0" smtClean="0">
                <a:solidFill>
                  <a:srgbClr val="FF0000"/>
                </a:solidFill>
              </a:rPr>
              <a:t>. 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Beránek měl čistě bílou </a:t>
            </a:r>
            <a:r>
              <a:rPr lang="cs-CZ" b="1" dirty="0" smtClean="0">
                <a:solidFill>
                  <a:srgbClr val="6600FF"/>
                </a:solidFill>
              </a:rPr>
              <a:t>(barva)</a:t>
            </a:r>
            <a:r>
              <a:rPr lang="cs-CZ" b="1" dirty="0" smtClean="0">
                <a:solidFill>
                  <a:srgbClr val="FF0000"/>
                </a:solidFill>
              </a:rPr>
              <a:t>. 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Nová </a:t>
            </a:r>
            <a:r>
              <a:rPr lang="cs-CZ" b="1" dirty="0" smtClean="0">
                <a:solidFill>
                  <a:srgbClr val="6600FF"/>
                </a:solidFill>
              </a:rPr>
              <a:t>(knihy)</a:t>
            </a:r>
            <a:r>
              <a:rPr lang="cs-CZ" b="1" dirty="0" smtClean="0">
                <a:solidFill>
                  <a:srgbClr val="FF0000"/>
                </a:solidFill>
              </a:rPr>
              <a:t> ještě voněla tiskařskou barvou.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996633"/>
                </a:solidFill>
              </a:rPr>
              <a:t>Máš to správně?</a:t>
            </a:r>
            <a:endParaRPr lang="cs-CZ" sz="4000" b="1" dirty="0">
              <a:solidFill>
                <a:srgbClr val="996633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58204" cy="6593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8258204" cy="384572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Maminka umyla všechna </a:t>
            </a:r>
            <a:r>
              <a:rPr lang="cs-CZ" b="1" dirty="0" smtClean="0">
                <a:solidFill>
                  <a:srgbClr val="6600FF"/>
                </a:solidFill>
              </a:rPr>
              <a:t>okna</a:t>
            </a:r>
            <a:r>
              <a:rPr lang="cs-CZ" b="1" dirty="0" smtClean="0">
                <a:solidFill>
                  <a:srgbClr val="FF0000"/>
                </a:solidFill>
              </a:rPr>
              <a:t>. 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Martin chodí rád do </a:t>
            </a:r>
            <a:r>
              <a:rPr lang="cs-CZ" b="1" dirty="0" smtClean="0">
                <a:solidFill>
                  <a:srgbClr val="6600FF"/>
                </a:solidFill>
              </a:rPr>
              <a:t>školy</a:t>
            </a:r>
            <a:r>
              <a:rPr lang="cs-CZ" b="1" dirty="0" smtClean="0">
                <a:solidFill>
                  <a:srgbClr val="FF0000"/>
                </a:solidFill>
              </a:rPr>
              <a:t>. 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Beránek měl čistě bílou </a:t>
            </a:r>
            <a:r>
              <a:rPr lang="cs-CZ" b="1" dirty="0" smtClean="0">
                <a:solidFill>
                  <a:srgbClr val="6600FF"/>
                </a:solidFill>
              </a:rPr>
              <a:t>barvu</a:t>
            </a:r>
            <a:r>
              <a:rPr lang="cs-CZ" b="1" dirty="0" smtClean="0">
                <a:solidFill>
                  <a:srgbClr val="FF0000"/>
                </a:solidFill>
              </a:rPr>
              <a:t>. 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Nová </a:t>
            </a:r>
            <a:r>
              <a:rPr lang="cs-CZ" b="1" dirty="0" smtClean="0">
                <a:solidFill>
                  <a:srgbClr val="6600FF"/>
                </a:solidFill>
              </a:rPr>
              <a:t>kniha</a:t>
            </a:r>
            <a:r>
              <a:rPr lang="cs-CZ" b="1" dirty="0" smtClean="0">
                <a:solidFill>
                  <a:srgbClr val="FF0000"/>
                </a:solidFill>
              </a:rPr>
              <a:t> ještě voněla tiskařskou barvou.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Microsoft PowerPoint_vložení_klipart_potlesk</a:t>
            </a:r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498485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202598" y="4653136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Mgr. Monika Nováková.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7915168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2380</TotalTime>
  <Words>252</Words>
  <Application>Microsoft Office PowerPoint</Application>
  <PresentationFormat>Předvádění na obrazovce (4:3)</PresentationFormat>
  <Paragraphs>77</Paragraphs>
  <Slides>7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Popis prezentace </vt:lpstr>
      <vt:lpstr>Utvoř správný tvar podstatného jména.</vt:lpstr>
      <vt:lpstr>Dej podstatná jména do správného pádu a čísla.</vt:lpstr>
      <vt:lpstr>Doplň podstatná jména ve větách do správného tvaru.</vt:lpstr>
      <vt:lpstr>Máš to správně?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Monika Nováková</dc:creator>
  <cp:lastModifiedBy>Martin Králík</cp:lastModifiedBy>
  <cp:revision>425</cp:revision>
  <dcterms:created xsi:type="dcterms:W3CDTF">2011-09-22T16:20:35Z</dcterms:created>
  <dcterms:modified xsi:type="dcterms:W3CDTF">2012-03-15T05:33:22Z</dcterms:modified>
</cp:coreProperties>
</file>