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7" r:id="rId2"/>
    <p:sldId id="268" r:id="rId3"/>
    <p:sldId id="269" r:id="rId4"/>
    <p:sldId id="264" r:id="rId5"/>
    <p:sldId id="272" r:id="rId6"/>
    <p:sldId id="273" r:id="rId7"/>
    <p:sldId id="274" r:id="rId8"/>
    <p:sldId id="276" r:id="rId9"/>
    <p:sldId id="275" r:id="rId10"/>
    <p:sldId id="277" r:id="rId11"/>
    <p:sldId id="278" r:id="rId12"/>
    <p:sldId id="281" r:id="rId13"/>
    <p:sldId id="280" r:id="rId14"/>
    <p:sldId id="279" r:id="rId15"/>
    <p:sldId id="282" r:id="rId16"/>
    <p:sldId id="283" r:id="rId17"/>
    <p:sldId id="284" r:id="rId18"/>
    <p:sldId id="285" r:id="rId19"/>
    <p:sldId id="270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137203-ECD4-4E0C-A173-929C3D7DD6B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2563E-98FD-4FBD-B489-8B06DA330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394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D28A6A6-57FA-43DE-8E10-DF491041CC7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FF8E3D9-5986-4989-B300-5491CC1C8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4691062" y="2852936"/>
            <a:ext cx="3313113" cy="11953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3200" dirty="0" smtClean="0"/>
              <a:t>FIREFIGHTERS EQUIPMENT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312068"/>
          </a:xfrm>
        </p:spPr>
        <p:txBody>
          <a:bodyPr rtlCol="0">
            <a:normAutofit fontScale="4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rgbClr val="FF0000"/>
                </a:solidFill>
              </a:rPr>
              <a:t>Střední průmyslová škola Hranice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3600" b="1" dirty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Mgr. Radka Vorlová</a:t>
            </a:r>
            <a:endParaRPr lang="cs-CZ" sz="3600" b="1" dirty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3600" b="1" dirty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05_</a:t>
            </a:r>
            <a:r>
              <a:rPr lang="cs-CZ" sz="3600" b="1" dirty="0" err="1" smtClean="0">
                <a:solidFill>
                  <a:srgbClr val="FF0000"/>
                </a:solidFill>
              </a:rPr>
              <a:t>Firefighters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equipment</a:t>
            </a:r>
            <a:endParaRPr lang="cs-CZ" sz="3600" b="1" dirty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CZ.1.07/1.5.00/34.0608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372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625" y="285750"/>
            <a:ext cx="8280400" cy="1357313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625" y="1643063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CZ.1.07/1.5.00/21.34.0608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III/2 Inovace a zkvalitnění výuky prostřednictvím ICT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 </a:t>
            </a:r>
            <a:r>
              <a:rPr lang="cs-CZ" sz="21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10_01_32_INOVACE_05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25" y="46434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6672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071563"/>
            <a:ext cx="8247063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Anglický jazyk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Požární ochrana – 1. ročník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Mgr. Radka Vorlová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625" y="6072188"/>
            <a:ext cx="8280400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Radka Vorlová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428625" y="3071813"/>
            <a:ext cx="8350250" cy="172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GB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en-GB" sz="2200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en-GB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GB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Presentation with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firefighters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´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equipment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used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firefighters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en-GB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en-GB" sz="2200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</a:t>
            </a:r>
            <a:r>
              <a:rPr lang="en-GB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200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en-GB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fire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firefighter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firefighting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equipment</a:t>
            </a:r>
            <a:endParaRPr lang="en-GB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63" y="1143000"/>
            <a:ext cx="1893887" cy="189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8625" y="357188"/>
            <a:ext cx="8286750" cy="70802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dirty="0" smtClean="0"/>
              <a:t>COMPARE FIREFIGHTERS ISSUES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63264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:\FOTKY škola\již na netu\2012-09-18 PO2 Technický výcvik\2012-09-18 PO2 Technický výcvik\DSC_4104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00042"/>
            <a:ext cx="3882856" cy="5933788"/>
          </a:xfrm>
          <a:prstGeom prst="rect">
            <a:avLst/>
          </a:prstGeom>
          <a:noFill/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5572132" y="785794"/>
            <a:ext cx="1900222" cy="92868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HOSE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9124" y="1928802"/>
            <a:ext cx="421484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err="1" smtClean="0"/>
              <a:t>hose</a:t>
            </a:r>
            <a:r>
              <a:rPr lang="cs-CZ" sz="3600" dirty="0" smtClean="0"/>
              <a:t> </a:t>
            </a:r>
            <a:r>
              <a:rPr lang="cs-CZ" sz="3600" dirty="0" err="1" smtClean="0"/>
              <a:t>construction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size</a:t>
            </a:r>
            <a:r>
              <a:rPr lang="cs-CZ" sz="3600" dirty="0" smtClean="0"/>
              <a:t> </a:t>
            </a:r>
            <a:r>
              <a:rPr lang="cs-CZ" sz="3600" dirty="0" err="1" smtClean="0"/>
              <a:t>differs</a:t>
            </a:r>
            <a:r>
              <a:rPr lang="cs-CZ" sz="3600" dirty="0" smtClean="0"/>
              <a:t> </a:t>
            </a:r>
            <a:r>
              <a:rPr lang="cs-CZ" sz="3600" dirty="0" err="1" smtClean="0"/>
              <a:t>according</a:t>
            </a:r>
            <a:r>
              <a:rPr lang="cs-CZ" sz="3600" dirty="0" smtClean="0"/>
              <a:t> to </a:t>
            </a:r>
            <a:br>
              <a:rPr lang="cs-CZ" sz="3600" dirty="0" smtClean="0"/>
            </a:br>
            <a:r>
              <a:rPr lang="cs-CZ" sz="3600" dirty="0" err="1" smtClean="0"/>
              <a:t>its</a:t>
            </a:r>
            <a:r>
              <a:rPr lang="cs-CZ" sz="3600" dirty="0" smtClean="0"/>
              <a:t> use:</a:t>
            </a:r>
            <a:br>
              <a:rPr lang="cs-CZ" sz="3600" dirty="0" smtClean="0"/>
            </a:br>
            <a:r>
              <a:rPr lang="cs-CZ" sz="3600" dirty="0" err="1" smtClean="0"/>
              <a:t>hard</a:t>
            </a:r>
            <a:r>
              <a:rPr lang="cs-CZ" sz="3600" dirty="0" smtClean="0"/>
              <a:t> </a:t>
            </a:r>
            <a:r>
              <a:rPr lang="cs-CZ" sz="3600" dirty="0" err="1" smtClean="0"/>
              <a:t>suction</a:t>
            </a:r>
            <a:r>
              <a:rPr lang="cs-CZ" sz="3600" dirty="0" smtClean="0"/>
              <a:t>, </a:t>
            </a:r>
            <a:r>
              <a:rPr lang="cs-CZ" sz="3600" dirty="0" err="1" smtClean="0"/>
              <a:t>attack</a:t>
            </a:r>
            <a:r>
              <a:rPr lang="cs-CZ" sz="3600" dirty="0" smtClean="0"/>
              <a:t>, </a:t>
            </a:r>
            <a:r>
              <a:rPr lang="cs-CZ" sz="3600" dirty="0" err="1" smtClean="0"/>
              <a:t>forestry</a:t>
            </a:r>
            <a:r>
              <a:rPr lang="cs-CZ" sz="3600" dirty="0" smtClean="0"/>
              <a:t>, booster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NOOZLE (</a:t>
            </a:r>
            <a:r>
              <a:rPr lang="cs-CZ" b="1" dirty="0" err="1" smtClean="0">
                <a:solidFill>
                  <a:schemeClr val="tx1"/>
                </a:solidFill>
              </a:rPr>
              <a:t>Branch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pipe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001056" cy="4525963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Noozle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attached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end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a </a:t>
            </a:r>
            <a:r>
              <a:rPr lang="cs-CZ" dirty="0" err="1"/>
              <a:t>fire</a:t>
            </a:r>
            <a:r>
              <a:rPr lang="cs-CZ" dirty="0"/>
              <a:t> </a:t>
            </a:r>
            <a:r>
              <a:rPr lang="cs-CZ" dirty="0" err="1"/>
              <a:t>hose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</a:t>
            </a:r>
            <a:r>
              <a:rPr lang="cs-CZ" dirty="0" err="1" smtClean="0"/>
              <a:t>regulates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flow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water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Branch</a:t>
            </a:r>
            <a:r>
              <a:rPr lang="cs-CZ" dirty="0" smtClean="0"/>
              <a:t> </a:t>
            </a:r>
            <a:r>
              <a:rPr lang="cs-CZ" dirty="0" err="1" smtClean="0"/>
              <a:t>pipe</a:t>
            </a:r>
            <a:endParaRPr lang="cs-CZ" dirty="0"/>
          </a:p>
        </p:txBody>
      </p:sp>
      <p:pic>
        <p:nvPicPr>
          <p:cNvPr id="2050" name="Picture 2" descr="G:\pyros\P52504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64904"/>
            <a:ext cx="5150896" cy="386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1571604" y="428604"/>
            <a:ext cx="2543164" cy="77472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DIVIDER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G:\pyros\P52204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16328"/>
            <a:ext cx="6579563" cy="493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FOTKY škola\již na netu\2012-09-18 PO2 Technický výcvik\2012-09-18 PO2 Technický výcvik\DSC_4131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000288"/>
            <a:ext cx="9144000" cy="12791884"/>
          </a:xfrm>
          <a:prstGeom prst="rect">
            <a:avLst/>
          </a:prstGeom>
          <a:noFill/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HOSE COUPLING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1428736"/>
            <a:ext cx="43919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err="1">
                <a:solidFill>
                  <a:schemeClr val="bg1"/>
                </a:solidFill>
              </a:rPr>
              <a:t>end</a:t>
            </a:r>
            <a:r>
              <a:rPr lang="cs-CZ" sz="3200" dirty="0">
                <a:solidFill>
                  <a:schemeClr val="bg1"/>
                </a:solidFill>
              </a:rPr>
              <a:t>-</a:t>
            </a:r>
            <a:r>
              <a:rPr lang="cs-CZ" sz="3200" dirty="0" err="1">
                <a:solidFill>
                  <a:schemeClr val="bg1"/>
                </a:solidFill>
              </a:rPr>
              <a:t>pieces</a:t>
            </a:r>
            <a:r>
              <a:rPr lang="cs-CZ" sz="3200" dirty="0">
                <a:solidFill>
                  <a:schemeClr val="bg1"/>
                </a:solidFill>
              </a:rPr>
              <a:t> on </a:t>
            </a:r>
            <a:r>
              <a:rPr lang="cs-CZ" sz="3200" dirty="0" err="1">
                <a:solidFill>
                  <a:schemeClr val="bg1"/>
                </a:solidFill>
              </a:rPr>
              <a:t>fire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hose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2571744"/>
            <a:ext cx="378621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err="1">
                <a:solidFill>
                  <a:schemeClr val="bg1"/>
                </a:solidFill>
              </a:rPr>
              <a:t>used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for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connecting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hose</a:t>
            </a:r>
            <a:r>
              <a:rPr lang="cs-CZ" sz="2800" dirty="0">
                <a:solidFill>
                  <a:schemeClr val="bg1"/>
                </a:solidFill>
              </a:rPr>
              <a:t> to </a:t>
            </a:r>
            <a:r>
              <a:rPr lang="cs-CZ" sz="2800" b="1" dirty="0" err="1">
                <a:solidFill>
                  <a:schemeClr val="bg1"/>
                </a:solidFill>
              </a:rPr>
              <a:t>hydrants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or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fire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engine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pumps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and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other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hose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appliances</a:t>
            </a:r>
            <a:r>
              <a:rPr lang="cs-CZ" sz="2800" dirty="0">
                <a:solidFill>
                  <a:schemeClr val="bg1"/>
                </a:solidFill>
              </a:rPr>
              <a:t> (</a:t>
            </a:r>
            <a:r>
              <a:rPr lang="cs-CZ" sz="2800" dirty="0" err="1">
                <a:solidFill>
                  <a:schemeClr val="bg1"/>
                </a:solidFill>
              </a:rPr>
              <a:t>nozzles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r>
              <a:rPr lang="cs-CZ" sz="2800" dirty="0" err="1">
                <a:solidFill>
                  <a:schemeClr val="bg1"/>
                </a:solidFill>
              </a:rPr>
              <a:t>wyes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r>
              <a:rPr lang="cs-CZ" sz="2800" dirty="0" err="1">
                <a:solidFill>
                  <a:schemeClr val="bg1"/>
                </a:solidFill>
              </a:rPr>
              <a:t>manifolds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r>
              <a:rPr lang="cs-CZ" sz="2800" dirty="0" err="1">
                <a:solidFill>
                  <a:schemeClr val="bg1"/>
                </a:solidFill>
              </a:rPr>
              <a:t>strainers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r>
              <a:rPr lang="cs-CZ" sz="2800" dirty="0" err="1">
                <a:solidFill>
                  <a:schemeClr val="bg1"/>
                </a:solidFill>
              </a:rPr>
              <a:t>etc</a:t>
            </a:r>
            <a:r>
              <a:rPr lang="cs-CZ" sz="2800" dirty="0">
                <a:solidFill>
                  <a:schemeClr val="bg1"/>
                </a:solidFill>
              </a:rPr>
              <a:t>.)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fireoflondon.org.uk/NR/rdonlyres/63559B05-8503-412D-B3E3-614A1B390B97/0/fire_hook_700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500174"/>
            <a:ext cx="404103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28662" y="3857628"/>
            <a:ext cx="4572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err="1"/>
              <a:t>used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piercing </a:t>
            </a:r>
            <a:r>
              <a:rPr lang="cs-CZ" sz="3200" dirty="0" err="1"/>
              <a:t>and</a:t>
            </a:r>
            <a:r>
              <a:rPr lang="cs-CZ" sz="3200" dirty="0"/>
              <a:t> </a:t>
            </a:r>
            <a:r>
              <a:rPr lang="cs-CZ" sz="3200" dirty="0" err="1"/>
              <a:t>pulling</a:t>
            </a:r>
            <a:r>
              <a:rPr lang="cs-CZ" sz="3200" dirty="0"/>
              <a:t> </a:t>
            </a:r>
            <a:r>
              <a:rPr lang="cs-CZ" sz="3200" dirty="0" err="1"/>
              <a:t>building</a:t>
            </a:r>
            <a:r>
              <a:rPr lang="cs-CZ" sz="3200" dirty="0"/>
              <a:t> </a:t>
            </a:r>
            <a:r>
              <a:rPr lang="cs-CZ" sz="3200" dirty="0" err="1"/>
              <a:t>materials</a:t>
            </a:r>
            <a:r>
              <a:rPr lang="cs-CZ" sz="3200" dirty="0"/>
              <a:t> </a:t>
            </a:r>
            <a:r>
              <a:rPr lang="cs-CZ" sz="3200" dirty="0" err="1"/>
              <a:t>away</a:t>
            </a:r>
            <a:r>
              <a:rPr lang="cs-CZ" sz="3200" dirty="0"/>
              <a:t> </a:t>
            </a:r>
            <a:r>
              <a:rPr lang="cs-CZ" sz="3200" dirty="0" err="1"/>
              <a:t>from</a:t>
            </a:r>
            <a:r>
              <a:rPr lang="cs-CZ" sz="3200" dirty="0"/>
              <a:t> </a:t>
            </a:r>
            <a:r>
              <a:rPr lang="cs-CZ" sz="3200" dirty="0" err="1"/>
              <a:t>walls</a:t>
            </a:r>
            <a:r>
              <a:rPr lang="cs-CZ" sz="3200" dirty="0"/>
              <a:t> </a:t>
            </a:r>
            <a:r>
              <a:rPr lang="cs-CZ" sz="3200" dirty="0" err="1"/>
              <a:t>and</a:t>
            </a:r>
            <a:r>
              <a:rPr lang="cs-CZ" sz="3200" dirty="0"/>
              <a:t> </a:t>
            </a:r>
            <a:r>
              <a:rPr lang="cs-CZ" sz="3200" dirty="0" err="1"/>
              <a:t>ceilings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HOOK (</a:t>
            </a:r>
            <a:r>
              <a:rPr lang="cs-CZ" dirty="0" err="1" smtClean="0">
                <a:solidFill>
                  <a:schemeClr val="tx1"/>
                </a:solidFill>
              </a:rPr>
              <a:t>pike</a:t>
            </a:r>
            <a:r>
              <a:rPr lang="cs-CZ" dirty="0" smtClean="0">
                <a:solidFill>
                  <a:schemeClr val="tx1"/>
                </a:solidFill>
              </a:rPr>
              <a:t> pole)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asia.ru/images/target/photo/50710476/spanner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85926"/>
            <a:ext cx="3714776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500562" y="3071810"/>
            <a:ext cx="407196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err="1"/>
              <a:t>tool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holding </a:t>
            </a:r>
            <a:r>
              <a:rPr lang="cs-CZ" sz="3200" dirty="0" err="1"/>
              <a:t>hose</a:t>
            </a:r>
            <a:r>
              <a:rPr lang="cs-CZ" sz="3200" dirty="0"/>
              <a:t> </a:t>
            </a:r>
            <a:r>
              <a:rPr lang="cs-CZ" sz="3200" dirty="0" err="1"/>
              <a:t>couplings</a:t>
            </a:r>
            <a:r>
              <a:rPr lang="cs-CZ" sz="3200" dirty="0"/>
              <a:t> </a:t>
            </a:r>
            <a:r>
              <a:rPr lang="cs-CZ" sz="3200" dirty="0" err="1"/>
              <a:t>against</a:t>
            </a:r>
            <a:r>
              <a:rPr lang="cs-CZ" sz="3200" dirty="0"/>
              <a:t> </a:t>
            </a:r>
            <a:r>
              <a:rPr lang="cs-CZ" sz="3200" dirty="0" err="1"/>
              <a:t>opposite</a:t>
            </a:r>
            <a:r>
              <a:rPr lang="cs-CZ" sz="3200" dirty="0"/>
              <a:t> </a:t>
            </a:r>
            <a:r>
              <a:rPr lang="cs-CZ" sz="3200" dirty="0" err="1"/>
              <a:t>turning</a:t>
            </a:r>
            <a:r>
              <a:rPr lang="cs-CZ" sz="3200" dirty="0"/>
              <a:t> </a:t>
            </a:r>
            <a:r>
              <a:rPr lang="cs-CZ" sz="3200" dirty="0" err="1"/>
              <a:t>forces</a:t>
            </a:r>
            <a:r>
              <a:rPr lang="cs-CZ" sz="3200" dirty="0"/>
              <a:t> (</a:t>
            </a:r>
            <a:r>
              <a:rPr lang="cs-CZ" sz="3200" dirty="0" err="1"/>
              <a:t>tighten</a:t>
            </a:r>
            <a:r>
              <a:rPr lang="cs-CZ" sz="3200" dirty="0"/>
              <a:t>/</a:t>
            </a:r>
            <a:r>
              <a:rPr lang="cs-CZ" sz="3200" dirty="0" err="1"/>
              <a:t>loosen</a:t>
            </a:r>
            <a:r>
              <a:rPr lang="cs-CZ" sz="3200" dirty="0"/>
              <a:t>);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29124" y="1785926"/>
            <a:ext cx="337303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err="1" smtClean="0"/>
              <a:t>Another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: </a:t>
            </a:r>
          </a:p>
          <a:p>
            <a:r>
              <a:rPr lang="cs-CZ" sz="2800" dirty="0" smtClean="0"/>
              <a:t>	</a:t>
            </a:r>
            <a:r>
              <a:rPr lang="cs-CZ" sz="2800" dirty="0" err="1" smtClean="0"/>
              <a:t>Hose</a:t>
            </a:r>
            <a:r>
              <a:rPr lang="cs-CZ" sz="2800" dirty="0" smtClean="0"/>
              <a:t> </a:t>
            </a:r>
            <a:r>
              <a:rPr lang="cs-CZ" sz="2800" dirty="0" err="1" smtClean="0"/>
              <a:t>wrench</a:t>
            </a:r>
            <a:endParaRPr lang="cs-CZ" sz="28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HOSE COUPLING SPANNER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FIRE PUMP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Firefighter games in Hrazany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62000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SUCTION HOSE STRAINER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G:\pyros\P52204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6014991" cy="451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G:\pyros\P52204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17013"/>
            <a:ext cx="3807255" cy="2855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500174"/>
            <a:ext cx="2609858" cy="486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EXTINGUISHER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upload.wikimedia.org/wikipedia/commons/8/8a/Fire_hydrant_with_water_in_brooklyn_new_york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714488"/>
            <a:ext cx="5510234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HYDRANT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1571612"/>
            <a:ext cx="24657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err="1"/>
              <a:t>water</a:t>
            </a:r>
            <a:r>
              <a:rPr lang="cs-CZ" sz="2400" dirty="0"/>
              <a:t> </a:t>
            </a:r>
            <a:r>
              <a:rPr lang="cs-CZ" sz="2400" dirty="0" err="1"/>
              <a:t>source</a:t>
            </a:r>
            <a:r>
              <a:rPr lang="cs-CZ" sz="2400" dirty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/>
              <a:t>fire</a:t>
            </a:r>
            <a:r>
              <a:rPr lang="cs-CZ" sz="2400" dirty="0"/>
              <a:t> </a:t>
            </a:r>
            <a:r>
              <a:rPr lang="cs-CZ" sz="2400" dirty="0" err="1"/>
              <a:t>engine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3442137025_f78043fa0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3" y="1357298"/>
            <a:ext cx="7486716" cy="4881339"/>
          </a:xfrm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LIFE NET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785926"/>
            <a:ext cx="5810264" cy="4357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HYDRAULIC SPREADER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(HYDRAULIC) CUTTER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FOTKY škola\2012-11-23 DOD\DSC_64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500174"/>
            <a:ext cx="6902914" cy="4572032"/>
          </a:xfrm>
          <a:prstGeom prst="rect">
            <a:avLst/>
          </a:prstGeom>
          <a:noFill/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CHEMICAL PROTECTIVE CLOTHING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650px-Life_Jacket_(PSF)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480" y="1214422"/>
            <a:ext cx="5512693" cy="5088641"/>
          </a:xfrm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LIFE JACKET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785813" y="285750"/>
            <a:ext cx="3714750" cy="785813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8625" y="5929313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Radka Vorlová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2" name="Obdélník 4"/>
          <p:cNvSpPr>
            <a:spLocks noChangeArrowheads="1"/>
          </p:cNvSpPr>
          <p:nvPr/>
        </p:nvSpPr>
        <p:spPr bwMode="auto">
          <a:xfrm>
            <a:off x="642938" y="1000125"/>
            <a:ext cx="7704137" cy="4844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buNone/>
            </a:pPr>
            <a:r>
              <a:rPr lang="cs-CZ" sz="800" b="1" dirty="0" err="1" smtClean="0"/>
              <a:t>Hose</a:t>
            </a:r>
            <a:r>
              <a:rPr lang="cs-CZ" sz="800" dirty="0" smtClean="0"/>
              <a:t>: foto autora </a:t>
            </a:r>
            <a:r>
              <a:rPr lang="cs-CZ" sz="800" dirty="0" err="1" smtClean="0"/>
              <a:t>DUMu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  <a:p>
            <a:pPr>
              <a:buNone/>
            </a:pPr>
            <a:r>
              <a:rPr lang="cs-CZ" sz="800" b="1" dirty="0" err="1" smtClean="0"/>
              <a:t>Noozle</a:t>
            </a:r>
            <a:r>
              <a:rPr lang="cs-CZ" sz="800" b="1" dirty="0" smtClean="0"/>
              <a:t>: </a:t>
            </a:r>
            <a:r>
              <a:rPr lang="cs-CZ" sz="800" b="1" dirty="0"/>
              <a:t>foto </a:t>
            </a:r>
            <a:r>
              <a:rPr lang="cs-CZ" sz="800" dirty="0"/>
              <a:t>Ing. Jar. Šindler, použito se svolením autora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Hose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coupling</a:t>
            </a:r>
            <a:r>
              <a:rPr lang="cs-CZ" sz="800" b="1" dirty="0" smtClean="0"/>
              <a:t>: </a:t>
            </a:r>
            <a:r>
              <a:rPr lang="cs-CZ" sz="800" dirty="0" smtClean="0"/>
              <a:t>foto autora </a:t>
            </a:r>
            <a:r>
              <a:rPr lang="cs-CZ" sz="800" dirty="0" err="1" smtClean="0"/>
              <a:t>DUMu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  <a:p>
            <a:pPr>
              <a:buNone/>
            </a:pPr>
            <a:r>
              <a:rPr lang="cs-CZ" sz="800" b="1" dirty="0" err="1" smtClean="0"/>
              <a:t>Hose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coupling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spanner</a:t>
            </a:r>
            <a:r>
              <a:rPr lang="cs-CZ" sz="800" b="1" dirty="0" smtClean="0"/>
              <a:t>: </a:t>
            </a:r>
            <a:r>
              <a:rPr lang="pt-BR" sz="800" dirty="0" smtClean="0"/>
              <a:t>AUTOR NEUVEDEN. </a:t>
            </a:r>
            <a:r>
              <a:rPr lang="pt-BR" sz="800" i="1" dirty="0" smtClean="0"/>
              <a:t>www.asia.ru</a:t>
            </a:r>
            <a:r>
              <a:rPr lang="pt-BR" sz="800" dirty="0" smtClean="0"/>
              <a:t> [online]. [cit. 28.5.2013]. Dostupný na WWW: http://www.asia.ru/en/ProductInfo/1141875.html </a:t>
            </a:r>
            <a:r>
              <a:rPr lang="cs-CZ" sz="800" u="sng" dirty="0" smtClean="0"/>
              <a:t/>
            </a:r>
            <a:br>
              <a:rPr lang="cs-CZ" sz="800" u="sng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Fire</a:t>
            </a:r>
            <a:r>
              <a:rPr lang="cs-CZ" sz="800" b="1" dirty="0" smtClean="0"/>
              <a:t> pump: </a:t>
            </a:r>
            <a:r>
              <a:rPr lang="pl-PL" sz="800" dirty="0"/>
              <a:t>CHMEE2/VALTAMERI. </a:t>
            </a:r>
            <a:r>
              <a:rPr lang="pl-PL" sz="800" i="1" dirty="0"/>
              <a:t>http://en.wikipedia.org</a:t>
            </a:r>
            <a:r>
              <a:rPr lang="pl-PL" sz="800" dirty="0"/>
              <a:t> [online]. [cit. 29.5.2013]. Dostupný na WWW: http://en.wikipedia.org/wiki/File:Firefighter_games_in_Hrazany_(1).JPG</a:t>
            </a:r>
            <a:r>
              <a:rPr lang="pt-BR" sz="800" dirty="0" smtClean="0"/>
              <a:t>g </a:t>
            </a:r>
            <a:r>
              <a:rPr lang="cs-CZ" sz="800" u="sng" dirty="0" smtClean="0"/>
              <a:t/>
            </a:r>
            <a:br>
              <a:rPr lang="cs-CZ" sz="800" u="sng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Divider</a:t>
            </a:r>
            <a:r>
              <a:rPr lang="cs-CZ" sz="800" b="1" dirty="0" smtClean="0"/>
              <a:t>: foto </a:t>
            </a:r>
            <a:r>
              <a:rPr lang="cs-CZ" sz="800" dirty="0" smtClean="0"/>
              <a:t>Ing. Jar. Šindler, použito se svolením autora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Suction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hose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strainer</a:t>
            </a:r>
            <a:r>
              <a:rPr lang="cs-CZ" sz="800" b="1" dirty="0" smtClean="0"/>
              <a:t>:</a:t>
            </a:r>
            <a:r>
              <a:rPr lang="pt-BR" sz="800" b="1" dirty="0" smtClean="0"/>
              <a:t> </a:t>
            </a:r>
            <a:r>
              <a:rPr lang="cs-CZ" sz="800" b="1" dirty="0"/>
              <a:t>foto </a:t>
            </a:r>
            <a:r>
              <a:rPr lang="cs-CZ" sz="800" dirty="0"/>
              <a:t>Ing. Jar. Šindler, použito se svolením autora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Extinguisher</a:t>
            </a:r>
            <a:r>
              <a:rPr lang="cs-CZ" sz="800" b="1" dirty="0" smtClean="0"/>
              <a:t>: </a:t>
            </a:r>
            <a:r>
              <a:rPr lang="it-IT" sz="800" dirty="0" smtClean="0"/>
              <a:t>DANTE ALIGHIERI. </a:t>
            </a:r>
            <a:r>
              <a:rPr lang="it-IT" sz="800" i="1" dirty="0" smtClean="0"/>
              <a:t>http://en.wikipedia.org</a:t>
            </a:r>
            <a:r>
              <a:rPr lang="it-IT" sz="800" dirty="0" smtClean="0"/>
              <a:t> [online]. [cit. 28.5.2013]. Dostupný na WWW: http://en.wikipedia.org/wiki/File:FireExtinguisherABC.jpg 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  <a:p>
            <a:pPr>
              <a:buNone/>
            </a:pPr>
            <a:r>
              <a:rPr lang="cs-CZ" sz="800" b="1" dirty="0" smtClean="0"/>
              <a:t>Hydrant:  </a:t>
            </a:r>
            <a:r>
              <a:rPr lang="pt-BR" sz="800" dirty="0" smtClean="0"/>
              <a:t>AUTOR NEUVEDEN. </a:t>
            </a:r>
            <a:r>
              <a:rPr lang="pt-BR" sz="800" i="1" dirty="0" smtClean="0"/>
              <a:t>http://de.wiktionary.org</a:t>
            </a:r>
            <a:r>
              <a:rPr lang="pt-BR" sz="800" dirty="0" smtClean="0"/>
              <a:t> [online]. [cit. 28.5.2013]. Dostupný na WWW: http://de.wiktionary.org/wiki/Datei:Fire_hydrant_with_water_in_brooklyn_new_york.jpg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  <a:p>
            <a:pPr>
              <a:buNone/>
            </a:pPr>
            <a:r>
              <a:rPr lang="cs-CZ" sz="800" b="1" dirty="0" err="1" smtClean="0"/>
              <a:t>Hook</a:t>
            </a:r>
            <a:r>
              <a:rPr lang="cs-CZ" sz="800" b="1" dirty="0" smtClean="0"/>
              <a:t>: </a:t>
            </a:r>
            <a:r>
              <a:rPr lang="pt-BR" sz="800" dirty="0" smtClean="0"/>
              <a:t>AUTOR NEUVEDEN. </a:t>
            </a:r>
            <a:r>
              <a:rPr lang="pt-BR" sz="800" i="1" dirty="0" smtClean="0"/>
              <a:t>www.fireoflondon.org.uk</a:t>
            </a:r>
            <a:r>
              <a:rPr lang="pt-BR" sz="800" dirty="0" smtClean="0"/>
              <a:t> [online]. [cit. 28.5.2013]. Dostupný na WWW: http://www.fireoflondon.org.uk/resources/imagebank/set1/Fire+hook.htm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Life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net</a:t>
            </a:r>
            <a:r>
              <a:rPr lang="cs-CZ" sz="800" b="1" dirty="0" smtClean="0"/>
              <a:t>: </a:t>
            </a:r>
            <a:r>
              <a:rPr lang="pt-BR" sz="800" dirty="0" smtClean="0"/>
              <a:t>AUTOR NEUVEDEN. </a:t>
            </a:r>
            <a:r>
              <a:rPr lang="pt-BR" sz="800" i="1" dirty="0" smtClean="0"/>
              <a:t>www.freerepublic.com</a:t>
            </a:r>
            <a:r>
              <a:rPr lang="pt-BR" sz="800" dirty="0" smtClean="0"/>
              <a:t> [online]. [cit. 28.5.2013]. Dostupný na WWW: http://www.freerepublic.com/focus/f-news/2881948/posts </a:t>
            </a:r>
            <a:r>
              <a:rPr lang="cs-CZ" sz="800" u="sng" dirty="0" smtClean="0"/>
              <a:t/>
            </a:r>
            <a:br>
              <a:rPr lang="cs-CZ" sz="800" u="sng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Life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jacket</a:t>
            </a:r>
            <a:r>
              <a:rPr lang="cs-CZ" sz="800" b="1" dirty="0" smtClean="0"/>
              <a:t>:</a:t>
            </a:r>
            <a:r>
              <a:rPr lang="cs-CZ" sz="800" dirty="0" smtClean="0"/>
              <a:t> PEARSON SCOTT FORESMAN. </a:t>
            </a:r>
            <a:r>
              <a:rPr lang="cs-CZ" sz="800" i="1" dirty="0" smtClean="0"/>
              <a:t>http://no.</a:t>
            </a:r>
            <a:r>
              <a:rPr lang="cs-CZ" sz="800" i="1" dirty="0" err="1" smtClean="0"/>
              <a:t>wikipedia.org</a:t>
            </a:r>
            <a:r>
              <a:rPr lang="cs-CZ" sz="800" dirty="0" smtClean="0"/>
              <a:t> [online]. [cit. 28.5.2013]. Dostupný na WWW: http://no.</a:t>
            </a:r>
            <a:r>
              <a:rPr lang="cs-CZ" sz="800" dirty="0" err="1" smtClean="0"/>
              <a:t>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Fil</a:t>
            </a:r>
            <a:r>
              <a:rPr lang="cs-CZ" sz="800" dirty="0" smtClean="0"/>
              <a:t>:</a:t>
            </a:r>
            <a:r>
              <a:rPr lang="cs-CZ" sz="800" dirty="0" err="1" smtClean="0"/>
              <a:t>Life</a:t>
            </a:r>
            <a:r>
              <a:rPr lang="cs-CZ" sz="800" dirty="0" smtClean="0"/>
              <a:t>_</a:t>
            </a:r>
            <a:r>
              <a:rPr lang="cs-CZ" sz="800" dirty="0" err="1" smtClean="0"/>
              <a:t>Jacket</a:t>
            </a:r>
            <a:r>
              <a:rPr lang="cs-CZ" sz="800" dirty="0" smtClean="0"/>
              <a:t>_%28PSF%29.png</a:t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Hydraulic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spreader</a:t>
            </a:r>
            <a:r>
              <a:rPr lang="cs-CZ" sz="800" b="1" dirty="0" smtClean="0"/>
              <a:t>: </a:t>
            </a:r>
            <a:r>
              <a:rPr lang="cs-CZ" sz="800" dirty="0" smtClean="0"/>
              <a:t>DEREK EILAND. </a:t>
            </a:r>
            <a:r>
              <a:rPr lang="cs-CZ" sz="800" i="1" dirty="0" smtClean="0"/>
              <a:t>http://en.wikipedia.org</a:t>
            </a:r>
            <a:r>
              <a:rPr lang="cs-CZ" sz="800" dirty="0" smtClean="0"/>
              <a:t> [online]. [cit. 28.5.2013]. Dostupný na WWW: 		http://en.wikipedia.org/wiki/File:Combi-Tool_Blades.JPG </a:t>
            </a:r>
            <a:br>
              <a:rPr lang="cs-CZ" sz="800" dirty="0" smtClean="0"/>
            </a:b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Hydraulic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cutter</a:t>
            </a:r>
            <a:r>
              <a:rPr lang="cs-CZ" sz="800" b="1" dirty="0" smtClean="0"/>
              <a:t>: </a:t>
            </a:r>
            <a:r>
              <a:rPr lang="cs-CZ" sz="800" dirty="0" smtClean="0"/>
              <a:t>DANIEL SCHWEN. </a:t>
            </a:r>
            <a:r>
              <a:rPr lang="cs-CZ" sz="800" i="1" dirty="0" smtClean="0"/>
              <a:t>http://en.wikipedia.org</a:t>
            </a:r>
            <a:r>
              <a:rPr lang="cs-CZ" sz="800" dirty="0" smtClean="0"/>
              <a:t> [online]. [cit. 28.5.2013]. Dostupný na WWW: 	http://en.wikipedia.org/wiki/File:Extrication_cutter_1.jpg </a:t>
            </a:r>
          </a:p>
          <a:p>
            <a:pPr>
              <a:buNone/>
            </a:pPr>
            <a:endParaRPr lang="cs-CZ" sz="800" u="sng" dirty="0" smtClean="0"/>
          </a:p>
          <a:p>
            <a:pPr>
              <a:buNone/>
            </a:pPr>
            <a:r>
              <a:rPr lang="cs-CZ" sz="800" b="1" dirty="0" err="1" smtClean="0"/>
              <a:t>Chemical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protective</a:t>
            </a:r>
            <a:r>
              <a:rPr lang="cs-CZ" sz="800" b="1" dirty="0" smtClean="0"/>
              <a:t> </a:t>
            </a:r>
            <a:r>
              <a:rPr lang="cs-CZ" sz="800" b="1" dirty="0" err="1" smtClean="0"/>
              <a:t>clothing</a:t>
            </a:r>
            <a:r>
              <a:rPr lang="cs-CZ" sz="800" u="sng" dirty="0" smtClean="0"/>
              <a:t>:</a:t>
            </a:r>
            <a:r>
              <a:rPr lang="cs-CZ" sz="800" dirty="0" smtClean="0"/>
              <a:t> foto autora </a:t>
            </a:r>
            <a:r>
              <a:rPr lang="cs-CZ" sz="800" dirty="0" err="1" smtClean="0"/>
              <a:t>DUMu</a:t>
            </a:r>
            <a:endParaRPr lang="cs-CZ" sz="800" dirty="0" smtClean="0"/>
          </a:p>
          <a:p>
            <a:pPr marL="533400" indent="-533400">
              <a:lnSpc>
                <a:spcPct val="80000"/>
              </a:lnSpc>
            </a:pPr>
            <a:endParaRPr lang="cs-CZ" sz="800" dirty="0" smtClean="0"/>
          </a:p>
          <a:p>
            <a:pPr marL="533400" indent="-533400">
              <a:lnSpc>
                <a:spcPct val="80000"/>
              </a:lnSpc>
            </a:pP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53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786313" y="3714750"/>
            <a:ext cx="3313112" cy="170180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participation</a:t>
            </a:r>
            <a:r>
              <a:rPr lang="cs-CZ" dirty="0" smtClean="0"/>
              <a:t> in my </a:t>
            </a:r>
            <a:r>
              <a:rPr lang="cs-CZ" dirty="0" err="1" smtClean="0"/>
              <a:t>class</a:t>
            </a:r>
            <a:r>
              <a:rPr lang="cs-CZ" dirty="0" smtClean="0"/>
              <a:t>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2428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89</TotalTime>
  <Words>240</Words>
  <Application>Microsoft Office PowerPoint</Application>
  <PresentationFormat>Předvádění na obrazovce (4:3)</PresentationFormat>
  <Paragraphs>71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FIREFIGHTERS EQUIPMENT</vt:lpstr>
      <vt:lpstr>Výukový materiál</vt:lpstr>
      <vt:lpstr>Prezentace aplikace PowerPoint</vt:lpstr>
      <vt:lpstr>HOSE</vt:lpstr>
      <vt:lpstr>NOOZLE (Branch pipe)</vt:lpstr>
      <vt:lpstr>DIVIDER</vt:lpstr>
      <vt:lpstr>HOSE COUPLING</vt:lpstr>
      <vt:lpstr>HOOK (pike pole)</vt:lpstr>
      <vt:lpstr>HOSE COUPLING SPANNER</vt:lpstr>
      <vt:lpstr>FIRE PUMP</vt:lpstr>
      <vt:lpstr>SUCTION HOSE STRAINER</vt:lpstr>
      <vt:lpstr>EXTINGUISHER</vt:lpstr>
      <vt:lpstr>HYDRANT</vt:lpstr>
      <vt:lpstr>LIFE NET</vt:lpstr>
      <vt:lpstr>HYDRAULIC SPREADER</vt:lpstr>
      <vt:lpstr>(HYDRAULIC) CUTTER</vt:lpstr>
      <vt:lpstr>CHEMICAL PROTECTIVE CLOTHING</vt:lpstr>
      <vt:lpstr>LIFE JACKET</vt:lpstr>
      <vt:lpstr>Použité zdroje</vt:lpstr>
      <vt:lpstr>Thank you for your attention and your participation in my class 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 Vorlová</cp:lastModifiedBy>
  <cp:revision>22</cp:revision>
  <dcterms:created xsi:type="dcterms:W3CDTF">2013-04-08T16:46:35Z</dcterms:created>
  <dcterms:modified xsi:type="dcterms:W3CDTF">2013-05-29T06:35:17Z</dcterms:modified>
</cp:coreProperties>
</file>