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7" r:id="rId5"/>
    <p:sldId id="273" r:id="rId6"/>
    <p:sldId id="276" r:id="rId7"/>
    <p:sldId id="277" r:id="rId8"/>
    <p:sldId id="270" r:id="rId9"/>
    <p:sldId id="268" r:id="rId10"/>
    <p:sldId id="278" r:id="rId11"/>
    <p:sldId id="274" r:id="rId12"/>
    <p:sldId id="279" r:id="rId13"/>
    <p:sldId id="275" r:id="rId14"/>
    <p:sldId id="272" r:id="rId15"/>
    <p:sldId id="280" r:id="rId16"/>
    <p:sldId id="271" r:id="rId17"/>
    <p:sldId id="265" r:id="rId18"/>
    <p:sldId id="28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3C6390-529D-45C4-A59A-CC23B145550E}" type="doc">
      <dgm:prSet loTypeId="urn:microsoft.com/office/officeart/2005/8/layout/vList4" loCatId="pictur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A5A132B-B7E4-4F03-84AB-AB61977E6DEB}">
      <dgm:prSet phldrT="[Text]"/>
      <dgm:spPr/>
      <dgm:t>
        <a:bodyPr/>
        <a:lstStyle/>
        <a:p>
          <a:r>
            <a:rPr lang="cs-CZ" dirty="0" smtClean="0"/>
            <a:t>Svatý Václav</a:t>
          </a:r>
          <a:endParaRPr lang="cs-CZ" dirty="0"/>
        </a:p>
      </dgm:t>
    </dgm:pt>
    <dgm:pt modelId="{311CCA4F-085F-4B43-A0D6-800FC171416A}" type="parTrans" cxnId="{89E81263-442B-4F4D-A83F-458E21E13C76}">
      <dgm:prSet/>
      <dgm:spPr/>
      <dgm:t>
        <a:bodyPr/>
        <a:lstStyle/>
        <a:p>
          <a:endParaRPr lang="cs-CZ"/>
        </a:p>
      </dgm:t>
    </dgm:pt>
    <dgm:pt modelId="{3B954263-0388-4844-AFD1-EDFC75F6FDD1}" type="sibTrans" cxnId="{89E81263-442B-4F4D-A83F-458E21E13C76}">
      <dgm:prSet/>
      <dgm:spPr/>
      <dgm:t>
        <a:bodyPr/>
        <a:lstStyle/>
        <a:p>
          <a:endParaRPr lang="cs-CZ"/>
        </a:p>
      </dgm:t>
    </dgm:pt>
    <dgm:pt modelId="{E707DE48-766B-4AD2-898F-9AB39513D7B9}">
      <dgm:prSet phldrT="[Text]"/>
      <dgm:spPr/>
      <dgm:t>
        <a:bodyPr/>
        <a:lstStyle/>
        <a:p>
          <a:r>
            <a:rPr lang="cs-CZ" dirty="0" smtClean="0"/>
            <a:t>Socha na Václavském náměstí v Praze</a:t>
          </a:r>
          <a:endParaRPr lang="cs-CZ" dirty="0"/>
        </a:p>
      </dgm:t>
    </dgm:pt>
    <dgm:pt modelId="{32AE5775-401F-4291-951B-EE0FDCCF2676}" type="parTrans" cxnId="{3FA3F8B0-9D94-43C0-A7E1-029AE6562E74}">
      <dgm:prSet/>
      <dgm:spPr/>
      <dgm:t>
        <a:bodyPr/>
        <a:lstStyle/>
        <a:p>
          <a:endParaRPr lang="cs-CZ"/>
        </a:p>
      </dgm:t>
    </dgm:pt>
    <dgm:pt modelId="{397D074B-655E-4EB1-94D8-7B47EB119505}" type="sibTrans" cxnId="{3FA3F8B0-9D94-43C0-A7E1-029AE6562E74}">
      <dgm:prSet/>
      <dgm:spPr/>
      <dgm:t>
        <a:bodyPr/>
        <a:lstStyle/>
        <a:p>
          <a:endParaRPr lang="cs-CZ"/>
        </a:p>
      </dgm:t>
    </dgm:pt>
    <dgm:pt modelId="{C8EF972B-DD28-4C95-A7D5-A0955A798A71}" type="pres">
      <dgm:prSet presAssocID="{2D3C6390-529D-45C4-A59A-CC23B145550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3B2287E-B0F4-4D18-82C1-4C8B1995F5CB}" type="pres">
      <dgm:prSet presAssocID="{7A5A132B-B7E4-4F03-84AB-AB61977E6DEB}" presName="comp" presStyleCnt="0"/>
      <dgm:spPr/>
    </dgm:pt>
    <dgm:pt modelId="{4D8CE31F-CAA7-4E88-B27C-B57DBEDD4742}" type="pres">
      <dgm:prSet presAssocID="{7A5A132B-B7E4-4F03-84AB-AB61977E6DEB}" presName="box" presStyleLbl="node1" presStyleIdx="0" presStyleCnt="1"/>
      <dgm:spPr/>
      <dgm:t>
        <a:bodyPr/>
        <a:lstStyle/>
        <a:p>
          <a:endParaRPr lang="cs-CZ"/>
        </a:p>
      </dgm:t>
    </dgm:pt>
    <dgm:pt modelId="{4D5C94DB-EAB6-4146-A783-150EF44B8D56}" type="pres">
      <dgm:prSet presAssocID="{7A5A132B-B7E4-4F03-84AB-AB61977E6DEB}" presName="img" presStyleLbl="fgImgPlace1" presStyleIdx="0" presStyleCnt="1" custScaleX="141463" custScaleY="9478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09C756D7-9EED-4BEC-83D5-DE0A06269C3B}" type="pres">
      <dgm:prSet presAssocID="{7A5A132B-B7E4-4F03-84AB-AB61977E6DEB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09F3947-4C79-4721-964F-9C2EDE7CED1C}" type="presOf" srcId="{E707DE48-766B-4AD2-898F-9AB39513D7B9}" destId="{4D8CE31F-CAA7-4E88-B27C-B57DBEDD4742}" srcOrd="0" destOrd="1" presId="urn:microsoft.com/office/officeart/2005/8/layout/vList4"/>
    <dgm:cxn modelId="{6894DA1E-2E4C-4210-AE39-4F2CEECEBE2B}" type="presOf" srcId="{7A5A132B-B7E4-4F03-84AB-AB61977E6DEB}" destId="{09C756D7-9EED-4BEC-83D5-DE0A06269C3B}" srcOrd="1" destOrd="0" presId="urn:microsoft.com/office/officeart/2005/8/layout/vList4"/>
    <dgm:cxn modelId="{862F96C3-32D4-449A-83E9-75CEE17A79ED}" type="presOf" srcId="{2D3C6390-529D-45C4-A59A-CC23B145550E}" destId="{C8EF972B-DD28-4C95-A7D5-A0955A798A71}" srcOrd="0" destOrd="0" presId="urn:microsoft.com/office/officeart/2005/8/layout/vList4"/>
    <dgm:cxn modelId="{89E81263-442B-4F4D-A83F-458E21E13C76}" srcId="{2D3C6390-529D-45C4-A59A-CC23B145550E}" destId="{7A5A132B-B7E4-4F03-84AB-AB61977E6DEB}" srcOrd="0" destOrd="0" parTransId="{311CCA4F-085F-4B43-A0D6-800FC171416A}" sibTransId="{3B954263-0388-4844-AFD1-EDFC75F6FDD1}"/>
    <dgm:cxn modelId="{3FA3F8B0-9D94-43C0-A7E1-029AE6562E74}" srcId="{7A5A132B-B7E4-4F03-84AB-AB61977E6DEB}" destId="{E707DE48-766B-4AD2-898F-9AB39513D7B9}" srcOrd="0" destOrd="0" parTransId="{32AE5775-401F-4291-951B-EE0FDCCF2676}" sibTransId="{397D074B-655E-4EB1-94D8-7B47EB119505}"/>
    <dgm:cxn modelId="{466122FF-10A8-4E9B-80C2-686213317422}" type="presOf" srcId="{E707DE48-766B-4AD2-898F-9AB39513D7B9}" destId="{09C756D7-9EED-4BEC-83D5-DE0A06269C3B}" srcOrd="1" destOrd="1" presId="urn:microsoft.com/office/officeart/2005/8/layout/vList4"/>
    <dgm:cxn modelId="{80A83AB9-C063-4FF9-98F2-E8624763B52A}" type="presOf" srcId="{7A5A132B-B7E4-4F03-84AB-AB61977E6DEB}" destId="{4D8CE31F-CAA7-4E88-B27C-B57DBEDD4742}" srcOrd="0" destOrd="0" presId="urn:microsoft.com/office/officeart/2005/8/layout/vList4"/>
    <dgm:cxn modelId="{C355ADCA-4DC4-4FA1-B858-3FE2F4697AE2}" type="presParOf" srcId="{C8EF972B-DD28-4C95-A7D5-A0955A798A71}" destId="{33B2287E-B0F4-4D18-82C1-4C8B1995F5CB}" srcOrd="0" destOrd="0" presId="urn:microsoft.com/office/officeart/2005/8/layout/vList4"/>
    <dgm:cxn modelId="{4EE38253-DDCF-492C-927B-EF6C9539726C}" type="presParOf" srcId="{33B2287E-B0F4-4D18-82C1-4C8B1995F5CB}" destId="{4D8CE31F-CAA7-4E88-B27C-B57DBEDD4742}" srcOrd="0" destOrd="0" presId="urn:microsoft.com/office/officeart/2005/8/layout/vList4"/>
    <dgm:cxn modelId="{1CD2F7B9-82E7-4A52-85F2-E5F57B070CCA}" type="presParOf" srcId="{33B2287E-B0F4-4D18-82C1-4C8B1995F5CB}" destId="{4D5C94DB-EAB6-4146-A783-150EF44B8D56}" srcOrd="1" destOrd="0" presId="urn:microsoft.com/office/officeart/2005/8/layout/vList4"/>
    <dgm:cxn modelId="{864F6ADE-022F-413A-A4E7-7085F5C662B4}" type="presParOf" srcId="{33B2287E-B0F4-4D18-82C1-4C8B1995F5CB}" destId="{09C756D7-9EED-4BEC-83D5-DE0A06269C3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8CE31F-CAA7-4E88-B27C-B57DBEDD4742}">
      <dsp:nvSpPr>
        <dsp:cNvPr id="0" name=""/>
        <dsp:cNvSpPr/>
      </dsp:nvSpPr>
      <dsp:spPr>
        <a:xfrm>
          <a:off x="0" y="0"/>
          <a:ext cx="8856984" cy="6552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Svatý Václav</a:t>
          </a:r>
          <a:endParaRPr lang="cs-CZ" sz="6500" kern="1200" dirty="0"/>
        </a:p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5100" kern="1200" dirty="0" smtClean="0"/>
            <a:t>Socha na Václavském náměstí v Praze</a:t>
          </a:r>
          <a:endParaRPr lang="cs-CZ" sz="5100" kern="1200" dirty="0"/>
        </a:p>
      </dsp:txBody>
      <dsp:txXfrm>
        <a:off x="2426669" y="0"/>
        <a:ext cx="6430314" cy="6552728"/>
      </dsp:txXfrm>
    </dsp:sp>
    <dsp:sp modelId="{4D5C94DB-EAB6-4146-A783-150EF44B8D56}">
      <dsp:nvSpPr>
        <dsp:cNvPr id="0" name=""/>
        <dsp:cNvSpPr/>
      </dsp:nvSpPr>
      <dsp:spPr>
        <a:xfrm>
          <a:off x="288035" y="792093"/>
          <a:ext cx="2505871" cy="4968540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d/d9/Wenzelsplatz-00.jpg" TargetMode="External"/><Relationship Id="rId13" Type="http://schemas.openxmlformats.org/officeDocument/2006/relationships/hyperlink" Target="http://upload.wikimedia.org/wikipedia/commons/e/e5/Praag_012.jpg" TargetMode="External"/><Relationship Id="rId3" Type="http://schemas.openxmlformats.org/officeDocument/2006/relationships/hyperlink" Target="http://upload.wikimedia.org/wikipedia/commons/d/d4/Hradschin_Prag.jpg" TargetMode="External"/><Relationship Id="rId7" Type="http://schemas.openxmlformats.org/officeDocument/2006/relationships/hyperlink" Target="http://upload.wikimedia.org/wikipedia/commons/1/1b/Praha,_Ji%C5%99%C3%ADho_z_Pod%C4%9Bbrad,_P%C5%99ij%C3%AD%C5%BEd%C4%9Bjic%C3%AD_vlak_metra.jpg" TargetMode="External"/><Relationship Id="rId12" Type="http://schemas.openxmlformats.org/officeDocument/2006/relationships/hyperlink" Target="http://upload.wikimedia.org/wikipedia/commons/2/23/2004_Praha.png" TargetMode="External"/><Relationship Id="rId2" Type="http://schemas.openxmlformats.org/officeDocument/2006/relationships/audio" Target="../media/audio1.wav"/><Relationship Id="rId16" Type="http://schemas.openxmlformats.org/officeDocument/2006/relationships/hyperlink" Target="http://upload.wikimedia.org/wikipedia/commons/d/da/PRGintlairpor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0/07/Mikulas.jpg" TargetMode="External"/><Relationship Id="rId11" Type="http://schemas.openxmlformats.org/officeDocument/2006/relationships/hyperlink" Target="http://upload.wikimedia.org/wikipedia/commons/3/3a/Prague_panorama.jpg" TargetMode="External"/><Relationship Id="rId5" Type="http://schemas.openxmlformats.org/officeDocument/2006/relationships/hyperlink" Target="http://upload.wikimedia.org/wikipedia/commons/0/0f/Praha_CoA_CZ.svg" TargetMode="External"/><Relationship Id="rId15" Type="http://schemas.openxmlformats.org/officeDocument/2006/relationships/hyperlink" Target="http://upload.wikimedia.org/wikipedia/commons/3/30/Praha_2005-09-20_n%C3%A1rodn%C3%AD_divadlo.jpg" TargetMode="External"/><Relationship Id="rId10" Type="http://schemas.openxmlformats.org/officeDocument/2006/relationships/hyperlink" Target="http://upload.wikimedia.org/wikipedia/commons/3/3d/Josef_Mathauser_-_Kn%C4%9B%C5%BEna_Libu%C5%A1e_v%C4%9B%C5%A1t%C3%AD_sl%C3%A1vu_Prahy.jpg" TargetMode="External"/><Relationship Id="rId4" Type="http://schemas.openxmlformats.org/officeDocument/2006/relationships/hyperlink" Target="http://upload.wikimedia.org/wikipedia/commons/d/d3/Wenceslaus_I_Duke_of_Bohemia_equestrian_statue_in_Prague_1.jpg" TargetMode="External"/><Relationship Id="rId9" Type="http://schemas.openxmlformats.org/officeDocument/2006/relationships/hyperlink" Target="http://upload.wikimedia.org/wikipedia/commons/thumb/6/60/Prag_ginger_u_fred_gehry.jpg/964px-Prag_ginger_u_fred_gehry.jpg" TargetMode="External"/><Relationship Id="rId14" Type="http://schemas.openxmlformats.org/officeDocument/2006/relationships/hyperlink" Target="http://upload.wikimedia.org/wikipedia/commons/7/79/Prazsky_orloj_celkovy_pohled.jpg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1043608" y="2571750"/>
            <a:ext cx="7488832" cy="3786188"/>
          </a:xfrm>
        </p:spPr>
        <p:txBody>
          <a:bodyPr>
            <a:normAutofit fontScale="92500"/>
          </a:bodyPr>
          <a:lstStyle/>
          <a:p>
            <a:pPr marL="0" indent="0" algn="l">
              <a:buNone/>
            </a:pPr>
            <a:r>
              <a:rPr lang="cs-CZ" b="1" dirty="0">
                <a:solidFill>
                  <a:schemeClr val="tx1"/>
                </a:solidFill>
              </a:rPr>
              <a:t>Název </a:t>
            </a:r>
            <a:r>
              <a:rPr lang="cs-CZ" b="1" dirty="0" smtClean="0">
                <a:solidFill>
                  <a:schemeClr val="tx1"/>
                </a:solidFill>
              </a:rPr>
              <a:t>školy: </a:t>
            </a:r>
            <a:r>
              <a:rPr lang="cs-CZ" dirty="0">
                <a:solidFill>
                  <a:schemeClr val="tx1"/>
                </a:solidFill>
              </a:rPr>
              <a:t>Základní škola a mateřská škola, </a:t>
            </a:r>
            <a:r>
              <a:rPr lang="cs-CZ" dirty="0" smtClean="0">
                <a:solidFill>
                  <a:schemeClr val="tx1"/>
                </a:solidFill>
              </a:rPr>
              <a:t>  </a:t>
            </a:r>
          </a:p>
          <a:p>
            <a:pPr algn="l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       Svoboda </a:t>
            </a:r>
            <a:r>
              <a:rPr lang="cs-CZ" dirty="0">
                <a:solidFill>
                  <a:schemeClr val="tx1"/>
                </a:solidFill>
              </a:rPr>
              <a:t>nad  Úpou, okres Trutnov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Autor:  </a:t>
            </a:r>
            <a:r>
              <a:rPr lang="cs-CZ" dirty="0" smtClean="0">
                <a:solidFill>
                  <a:schemeClr val="tx1"/>
                </a:solidFill>
              </a:rPr>
              <a:t>Mgr</a:t>
            </a:r>
            <a:r>
              <a:rPr lang="cs-CZ" dirty="0">
                <a:solidFill>
                  <a:schemeClr val="tx1"/>
                </a:solidFill>
              </a:rPr>
              <a:t>. </a:t>
            </a:r>
            <a:r>
              <a:rPr lang="cs-CZ" dirty="0" smtClean="0">
                <a:solidFill>
                  <a:schemeClr val="tx1"/>
                </a:solidFill>
              </a:rPr>
              <a:t>Milada Pleskačová                                 </a:t>
            </a:r>
            <a:r>
              <a:rPr lang="cs-CZ" b="1" dirty="0" smtClean="0">
                <a:solidFill>
                  <a:schemeClr val="tx1"/>
                </a:solidFill>
              </a:rPr>
              <a:t>                          Datum:  </a:t>
            </a:r>
            <a:r>
              <a:rPr lang="cs-CZ" dirty="0" smtClean="0"/>
              <a:t>10</a:t>
            </a:r>
            <a:r>
              <a:rPr lang="cs-CZ" dirty="0" smtClean="0">
                <a:solidFill>
                  <a:schemeClr val="tx1"/>
                </a:solidFill>
              </a:rPr>
              <a:t>. 10. 2012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Název:  </a:t>
            </a:r>
            <a:r>
              <a:rPr lang="cs-CZ" dirty="0" smtClean="0">
                <a:solidFill>
                  <a:schemeClr val="tx1"/>
                </a:solidFill>
              </a:rPr>
              <a:t>VY_12_INOVACE_1.2.2PRV2,3_24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     </a:t>
            </a:r>
            <a:r>
              <a:rPr lang="cs-CZ" b="1" dirty="0" smtClean="0">
                <a:solidFill>
                  <a:schemeClr val="tx1"/>
                </a:solidFill>
              </a:rPr>
              <a:t>Praha</a:t>
            </a:r>
            <a:r>
              <a:rPr lang="cs-CZ" dirty="0" smtClean="0">
                <a:solidFill>
                  <a:schemeClr val="tx1"/>
                </a:solidFill>
              </a:rPr>
              <a:t>                                                            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Ročník:  </a:t>
            </a:r>
            <a:r>
              <a:rPr lang="cs-CZ" dirty="0" smtClean="0">
                <a:solidFill>
                  <a:schemeClr val="tx1"/>
                </a:solidFill>
              </a:rPr>
              <a:t>3.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Číslo projektu:  </a:t>
            </a:r>
            <a:r>
              <a:rPr lang="cs-CZ" dirty="0" smtClean="0">
                <a:solidFill>
                  <a:schemeClr val="tx1"/>
                </a:solidFill>
              </a:rPr>
              <a:t>CZ.1.07/1.4.00/21.3068 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642918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69478102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90872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3200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916832"/>
            <a:ext cx="83529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solidFill>
                  <a:prstClr val="black"/>
                </a:solidFill>
                <a:latin typeface="Georgia"/>
              </a:rPr>
              <a:t>	Materiál </a:t>
            </a:r>
            <a:r>
              <a:rPr lang="cs-CZ" sz="2400" dirty="0">
                <a:solidFill>
                  <a:prstClr val="black"/>
                </a:solidFill>
                <a:latin typeface="Georgia"/>
              </a:rPr>
              <a:t>je určen žákům 3.třídy k seznámení s učivem o </a:t>
            </a:r>
            <a:r>
              <a:rPr lang="cs-CZ" sz="2400" dirty="0" smtClean="0">
                <a:solidFill>
                  <a:prstClr val="black"/>
                </a:solidFill>
                <a:latin typeface="Georgia"/>
              </a:rPr>
              <a:t>hlavním městě naší vlasti. </a:t>
            </a:r>
            <a:endParaRPr lang="cs-CZ" sz="2400" dirty="0">
              <a:solidFill>
                <a:prstClr val="black"/>
              </a:solidFill>
              <a:latin typeface="Georgia"/>
            </a:endParaRPr>
          </a:p>
          <a:p>
            <a:pPr algn="just"/>
            <a:r>
              <a:rPr lang="cs-CZ" sz="2400" dirty="0">
                <a:solidFill>
                  <a:prstClr val="black"/>
                </a:solidFill>
                <a:latin typeface="Georgia"/>
              </a:rPr>
              <a:t>	Materiál je inovativní tím, že je určen pro použití na interaktivní tabuli. Žáci se mohou do práce aktivně zapojit, informace se odkrývají postupně a žáci mohou dopředu odhadnout, co je na fotografii. Titulky k fotografii se odkryjí dodatečně ke kontrole. V materiálu jsou animované prvky pro zpestření výuky. </a:t>
            </a:r>
          </a:p>
          <a:p>
            <a:pPr algn="just"/>
            <a:r>
              <a:rPr lang="cs-CZ" sz="2400" dirty="0">
                <a:solidFill>
                  <a:prstClr val="black"/>
                </a:solidFill>
                <a:latin typeface="Georgia"/>
              </a:rPr>
              <a:t>	</a:t>
            </a:r>
            <a:r>
              <a:rPr lang="cs-CZ" sz="2400" dirty="0" smtClean="0">
                <a:solidFill>
                  <a:prstClr val="black"/>
                </a:solidFill>
                <a:latin typeface="Georgia"/>
              </a:rPr>
              <a:t>Materiál podporuje čtenářskou a informační gramotnost, poskytuje rozšiřující informace a souvislosti, není výčtem učiva, je pouze podkladem pro práci učitele. </a:t>
            </a:r>
            <a:endParaRPr lang="cs-CZ" sz="2400" dirty="0">
              <a:solidFill>
                <a:prstClr val="black"/>
              </a:solidFill>
              <a:latin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3281490413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16632"/>
            <a:ext cx="8482895" cy="4878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817581" y="3132291"/>
            <a:ext cx="7498835" cy="1088797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6600" dirty="0" smtClean="0">
                <a:solidFill>
                  <a:srgbClr val="FF0000"/>
                </a:solidFill>
              </a:rPr>
              <a:t>Praha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473794" y="4437113"/>
            <a:ext cx="5978525" cy="792087"/>
          </a:xfrm>
        </p:spPr>
        <p:txBody>
          <a:bodyPr>
            <a:normAutofit fontScale="70000" lnSpcReduction="20000"/>
          </a:bodyPr>
          <a:lstStyle/>
          <a:p>
            <a:r>
              <a:rPr lang="cs-CZ" sz="4400" b="1" dirty="0" smtClean="0"/>
              <a:t>Hlavní město České republiky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751185179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1" y="116633"/>
            <a:ext cx="3672407" cy="720080"/>
          </a:xfrm>
        </p:spPr>
        <p:txBody>
          <a:bodyPr/>
          <a:lstStyle/>
          <a:p>
            <a:r>
              <a:rPr lang="cs-CZ" sz="4000" dirty="0" smtClean="0"/>
              <a:t>Hlavní město</a:t>
            </a:r>
            <a:endParaRPr lang="cs-CZ" sz="4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2"/>
          </p:nvPr>
        </p:nvSpPr>
        <p:spPr>
          <a:xfrm>
            <a:off x="395536" y="1124744"/>
            <a:ext cx="2448273" cy="108012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accent6">
                    <a:lumMod val="50000"/>
                  </a:schemeClr>
                </a:solidFill>
              </a:rPr>
              <a:t>Praha</a:t>
            </a:r>
            <a:endParaRPr lang="cs-CZ" sz="6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779913" y="731520"/>
            <a:ext cx="4830688" cy="579382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3" y="836712"/>
            <a:ext cx="8835923" cy="5765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300192" y="6602142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Stefan Bauer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2946003547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 Prahy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526" y="260647"/>
            <a:ext cx="6559666" cy="640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07504" y="692696"/>
            <a:ext cx="3312368" cy="22322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6000" dirty="0" smtClean="0"/>
              <a:t>Znak Prahy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770553880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549732"/>
            <a:ext cx="7920880" cy="687579"/>
          </a:xfrm>
        </p:spPr>
        <p:txBody>
          <a:bodyPr/>
          <a:lstStyle/>
          <a:p>
            <a:pPr algn="l"/>
            <a:r>
              <a:rPr lang="cs-CZ" sz="3600" dirty="0" smtClean="0">
                <a:solidFill>
                  <a:schemeClr val="accent4">
                    <a:lumMod val="75000"/>
                  </a:schemeClr>
                </a:solidFill>
              </a:rPr>
              <a:t>Kněžna Libuše věští slávu Prahy</a:t>
            </a:r>
            <a:endParaRPr lang="cs-CZ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95536" y="6093296"/>
            <a:ext cx="8352928" cy="648072"/>
          </a:xfrm>
        </p:spPr>
        <p:txBody>
          <a:bodyPr>
            <a:normAutofit/>
          </a:bodyPr>
          <a:lstStyle/>
          <a:p>
            <a:r>
              <a:rPr lang="cs-CZ" sz="3200" b="1" dirty="0"/>
              <a:t>Josef </a:t>
            </a:r>
            <a:r>
              <a:rPr lang="cs-CZ" sz="3200" b="1" dirty="0" err="1"/>
              <a:t>Mathauser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352928" cy="536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2007609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717032"/>
            <a:ext cx="4896544" cy="864096"/>
          </a:xfrm>
        </p:spPr>
        <p:txBody>
          <a:bodyPr/>
          <a:lstStyle/>
          <a:p>
            <a:r>
              <a:rPr lang="cs-CZ" sz="4400" dirty="0" smtClean="0"/>
              <a:t>Panoráma Prahy</a:t>
            </a:r>
            <a:endParaRPr lang="cs-CZ" sz="4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588224" y="3381871"/>
            <a:ext cx="1872208" cy="1415281"/>
          </a:xfrm>
        </p:spPr>
        <p:txBody>
          <a:bodyPr>
            <a:normAutofit/>
          </a:bodyPr>
          <a:lstStyle/>
          <a:p>
            <a:r>
              <a:rPr lang="cs-CZ" sz="800" dirty="0" smtClean="0"/>
              <a:t>Lukáš Hron</a:t>
            </a:r>
            <a:endParaRPr lang="cs-CZ" sz="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555776" y="274320"/>
            <a:ext cx="5838416" cy="229058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40"/>
            <a:ext cx="9144000" cy="1393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796072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8000" y="1916832"/>
            <a:ext cx="3492432" cy="341716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076056" y="1988840"/>
            <a:ext cx="3318136" cy="285748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4400" dirty="0" smtClean="0"/>
              <a:t>Václavské náměstí</a:t>
            </a:r>
            <a:endParaRPr lang="cs-CZ" sz="4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80" y="188640"/>
            <a:ext cx="4826520" cy="6435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944335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28500920"/>
              </p:ext>
            </p:extLst>
          </p:nvPr>
        </p:nvGraphicFramePr>
        <p:xfrm>
          <a:off x="107504" y="116632"/>
          <a:ext cx="8856984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93894946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D5C94DB-EAB6-4146-A783-150EF44B8D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4D5C94DB-EAB6-4146-A783-150EF44B8D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D8CE31F-CAA7-4E88-B27C-B57DBEDD4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graphicEl>
                                              <a:dgm id="{4D8CE31F-CAA7-4E88-B27C-B57DBEDD47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24" y="101800"/>
            <a:ext cx="8796488" cy="6597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32040" y="6713998"/>
            <a:ext cx="4043960" cy="144002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cs-CZ" sz="800" dirty="0" err="1" smtClean="0"/>
              <a:t>JoJan</a:t>
            </a:r>
            <a:endParaRPr lang="cs-CZ" sz="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Karlův most</a:t>
            </a:r>
          </a:p>
          <a:p>
            <a:endParaRPr lang="cs-CZ" dirty="0"/>
          </a:p>
        </p:txBody>
      </p:sp>
      <p:sp>
        <p:nvSpPr>
          <p:cNvPr id="5" name="Čtyřiadvaceticípá hvězda 4"/>
          <p:cNvSpPr/>
          <p:nvPr/>
        </p:nvSpPr>
        <p:spPr>
          <a:xfrm>
            <a:off x="6588224" y="0"/>
            <a:ext cx="2304256" cy="2160240"/>
          </a:xfrm>
          <a:prstGeom prst="star24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Která to je řeka?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4860032" y="4941168"/>
            <a:ext cx="3240360" cy="1656184"/>
          </a:xfrm>
          <a:prstGeom prst="cloudCallout">
            <a:avLst>
              <a:gd name="adj1" fmla="val 77746"/>
              <a:gd name="adj2" fmla="val 17595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Vltava</a:t>
            </a:r>
            <a:endParaRPr lang="cs-CZ" sz="4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629653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36096" y="2492896"/>
            <a:ext cx="2960080" cy="28411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Staroměstský orloj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25187" y="6309320"/>
            <a:ext cx="3069004" cy="360040"/>
          </a:xfrm>
        </p:spPr>
        <p:txBody>
          <a:bodyPr>
            <a:normAutofit/>
          </a:bodyPr>
          <a:lstStyle/>
          <a:p>
            <a:pPr algn="l"/>
            <a:r>
              <a:rPr lang="cs-CZ" sz="800" dirty="0" smtClean="0"/>
              <a:t>George </a:t>
            </a:r>
            <a:r>
              <a:rPr lang="cs-CZ" sz="800" dirty="0" err="1" smtClean="0"/>
              <a:t>Groutas</a:t>
            </a:r>
            <a:endParaRPr lang="cs-CZ" sz="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6321896" cy="142648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9" y="116633"/>
            <a:ext cx="3539248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Výbuch 2 4"/>
          <p:cNvSpPr/>
          <p:nvPr/>
        </p:nvSpPr>
        <p:spPr>
          <a:xfrm rot="21173271">
            <a:off x="5580112" y="3120928"/>
            <a:ext cx="3563888" cy="3428999"/>
          </a:xfrm>
          <a:prstGeom prst="irregularSeal2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Kterou pohádku o orloji znáš?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705059603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08" y="116632"/>
            <a:ext cx="8868491" cy="665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588224" y="6669360"/>
            <a:ext cx="2088232" cy="288032"/>
          </a:xfrm>
        </p:spPr>
        <p:txBody>
          <a:bodyPr>
            <a:normAutofit/>
          </a:bodyPr>
          <a:lstStyle/>
          <a:p>
            <a:r>
              <a:rPr lang="cs-CZ" sz="800" dirty="0"/>
              <a:t>Patrick-Emil </a:t>
            </a:r>
            <a:r>
              <a:rPr lang="cs-CZ" sz="800" dirty="0" err="1"/>
              <a:t>Zörner</a:t>
            </a:r>
            <a:endParaRPr lang="cs-CZ" sz="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399" y="274320"/>
            <a:ext cx="8109599" cy="4572000"/>
          </a:xfrm>
        </p:spPr>
        <p:txBody>
          <a:bodyPr/>
          <a:lstStyle/>
          <a:p>
            <a:pPr marL="109728" indent="0" algn="r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Národní divadlo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764186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5661248"/>
            <a:ext cx="1368152" cy="608254"/>
          </a:xfrm>
        </p:spPr>
        <p:txBody>
          <a:bodyPr>
            <a:normAutofit/>
          </a:bodyPr>
          <a:lstStyle/>
          <a:p>
            <a:pPr algn="l"/>
            <a:r>
              <a:rPr lang="cs-CZ" sz="800" dirty="0"/>
              <a:t>Hans Peter </a:t>
            </a:r>
            <a:r>
              <a:rPr lang="cs-CZ" sz="800" dirty="0" err="1"/>
              <a:t>Schaefer</a:t>
            </a:r>
            <a:endParaRPr lang="cs-CZ" sz="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372200" y="1700808"/>
            <a:ext cx="2304256" cy="314551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600" dirty="0" smtClean="0"/>
              <a:t>Tančící dům</a:t>
            </a:r>
            <a:endParaRPr lang="cs-CZ" sz="3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22" y="157824"/>
            <a:ext cx="6139270" cy="652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8608357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8961"/>
            <a:ext cx="5040560" cy="6720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5508104" y="3140968"/>
            <a:ext cx="3528392" cy="2088232"/>
          </a:xfrm>
        </p:spPr>
        <p:txBody>
          <a:bodyPr/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Kostel sv. Mikuláše na Malostranském náměstí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067871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8" y="332656"/>
            <a:ext cx="8995960" cy="6021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043608" y="620688"/>
            <a:ext cx="7350584" cy="4225632"/>
          </a:xfrm>
        </p:spPr>
        <p:txBody>
          <a:bodyPr/>
          <a:lstStyle/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Letiště Václava </a:t>
            </a:r>
            <a:r>
              <a:rPr lang="cs-CZ" dirty="0">
                <a:solidFill>
                  <a:srgbClr val="FF0000"/>
                </a:solidFill>
              </a:rPr>
              <a:t>H</a:t>
            </a:r>
            <a:r>
              <a:rPr lang="cs-CZ" dirty="0" smtClean="0">
                <a:solidFill>
                  <a:srgbClr val="FF0000"/>
                </a:solidFill>
              </a:rPr>
              <a:t>avla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015707"/>
      </p:ext>
    </p:extLst>
  </p:cSld>
  <p:clrMapOvr>
    <a:masterClrMapping/>
  </p:clrMapOvr>
  <p:transition spd="slow">
    <p:cover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9674"/>
            <a:ext cx="8928992" cy="5952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2456656" cy="914400"/>
          </a:xfrm>
        </p:spPr>
        <p:txBody>
          <a:bodyPr>
            <a:normAutofit/>
          </a:bodyPr>
          <a:lstStyle/>
          <a:p>
            <a:pPr algn="l"/>
            <a:r>
              <a:rPr lang="cs-CZ" sz="4800" dirty="0" smtClean="0"/>
              <a:t>Metro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83474" y="6074840"/>
            <a:ext cx="80823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User: </a:t>
            </a:r>
            <a:r>
              <a:rPr lang="cs-CZ" sz="800" dirty="0" err="1" smtClean="0"/>
              <a:t>Aktron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2181560142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404664"/>
            <a:ext cx="8928992" cy="645333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1200" dirty="0" smtClean="0"/>
              <a:t>BAUER</a:t>
            </a:r>
            <a:r>
              <a:rPr lang="cs-CZ" sz="1200" dirty="0"/>
              <a:t>, Stefan.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upload.wikimedia.org/wikipedia/commons/d/d4/Hradschin_Prag.jpg</a:t>
            </a:r>
            <a:r>
              <a:rPr lang="cs-CZ" sz="1200" dirty="0" smtClean="0"/>
              <a:t> 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1200" dirty="0" smtClean="0"/>
              <a:t>TOSOVSKY</a:t>
            </a:r>
            <a:r>
              <a:rPr lang="cs-CZ" sz="1200" dirty="0"/>
              <a:t>, </a:t>
            </a:r>
            <a:r>
              <a:rPr lang="cs-CZ" sz="1200" dirty="0" err="1"/>
              <a:t>Ales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100" dirty="0">
                <a:hlinkClick r:id="rId4"/>
              </a:rPr>
              <a:t>http://</a:t>
            </a:r>
            <a:r>
              <a:rPr lang="cs-CZ" sz="1100" dirty="0" smtClean="0">
                <a:hlinkClick r:id="rId4"/>
              </a:rPr>
              <a:t>upload.wikimedia.org/wikipedia/commons/d/d3/Wenceslaus_I_Duke_of_Bohemia_equestrian</a:t>
            </a:r>
            <a:r>
              <a:rPr lang="cs-CZ" sz="1100" dirty="0" smtClean="0">
                <a:solidFill>
                  <a:prstClr val="black"/>
                </a:solidFill>
                <a:latin typeface="Verdana"/>
                <a:hlinkClick r:id="rId4"/>
              </a:rPr>
              <a:t>_statue_in_Prague_1.jpg</a:t>
            </a:r>
            <a:r>
              <a:rPr lang="cs-CZ" sz="1100" dirty="0" smtClean="0">
                <a:solidFill>
                  <a:prstClr val="black"/>
                </a:solidFill>
                <a:latin typeface="Verdana"/>
              </a:rPr>
              <a:t> </a:t>
            </a:r>
            <a:endParaRPr lang="cs-CZ" sz="1100" dirty="0">
              <a:solidFill>
                <a:prstClr val="black"/>
              </a:solidFill>
              <a:latin typeface="Verdana"/>
            </a:endParaRPr>
          </a:p>
          <a:p>
            <a:pPr marL="109728" indent="0">
              <a:buNone/>
            </a:pPr>
            <a:r>
              <a:rPr lang="cs-CZ" sz="1200" dirty="0" smtClean="0"/>
              <a:t> VOLNÉ </a:t>
            </a:r>
            <a:r>
              <a:rPr lang="cs-CZ" sz="1200" dirty="0"/>
              <a:t>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upload.wikimedia.org/wikipedia/commons/0/0f/Praha_CoA_CZ.svg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upload.wikimedia.org/wikipedia/commons/0/07/Mikulas.jpg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cs-CZ" sz="1200" dirty="0"/>
              <a:t>USER:AKTRON.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upload.wikimedia.org/wikipedia/commons/1/1b/Praha%2C_Ji%C5%99%C3%ADho_z_Pod%C4%9Bbrad%2C_P%C5%99ij%C3%AD%C5%BEd%C4%9Bjic%C3%AD_vlak_metra.jpg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en-US" sz="1200" dirty="0"/>
              <a:t>LÁCZAY, </a:t>
            </a:r>
            <a:r>
              <a:rPr lang="en-US" sz="1200" dirty="0" err="1"/>
              <a:t>Björn</a:t>
            </a:r>
            <a:r>
              <a:rPr lang="en-US" sz="1200" dirty="0"/>
              <a:t>. </a:t>
            </a:r>
            <a:r>
              <a:rPr lang="en-US" sz="1200" i="1" dirty="0"/>
              <a:t>Wikimedia Commons</a:t>
            </a:r>
            <a:r>
              <a:rPr lang="en-US" sz="1200" dirty="0"/>
              <a:t> [online]. [cit. 25.11.2012].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8"/>
              </a:rPr>
              <a:t>http://</a:t>
            </a:r>
            <a:r>
              <a:rPr lang="en-US" sz="1200" dirty="0" smtClean="0">
                <a:hlinkClick r:id="rId8"/>
              </a:rPr>
              <a:t>upload.wikimedia.org/wikipedia/commons/d/d9/Wenzelsplatz-00.jpg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cs-CZ" sz="1200" dirty="0"/>
              <a:t>SCHAEFER, Hans Peter.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upload.wikimedia.org/wikipedia/commons/thumb/6/60/Prag_ginger_u_fred_gehry.jpg/964px-Prag_ginger_u_fred_gehry.jpg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cs-CZ" sz="1200" dirty="0"/>
              <a:t>MATHAUSER, Josef.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10"/>
              </a:rPr>
              <a:t>http://upload.wikimedia.org/wikipedia/commons/3/3d/Josef_Mathauser_-_</a:t>
            </a:r>
            <a:r>
              <a:rPr lang="cs-CZ" sz="1200" dirty="0" smtClean="0">
                <a:hlinkClick r:id="rId10"/>
              </a:rPr>
              <a:t>Kn%C4%9B%C5%BEna_Libu%C5%A1e_v%C4%9B%C5%A1t%C3%AD_sl%C3%A1vu_Prahy.jpg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cs-CZ" sz="1200" dirty="0"/>
              <a:t>HRON, Lukáš.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upload.wikimedia.org/wikipedia/commons/3/3a/Prague_panorama.jpg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cs-CZ" sz="1200" dirty="0"/>
              <a:t>HUSTOLES.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upload.wikimedia.org/wikipedia/commons/2/23/2004_Praha.png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cs-CZ" sz="1200" dirty="0"/>
              <a:t>JOJAN.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upload.wikimedia.org/wikipedia/commons/e/e5/Praag_012.jpg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cs-CZ" sz="1200" dirty="0"/>
              <a:t>GROUTAS, George M..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14"/>
              </a:rPr>
              <a:t>http://</a:t>
            </a:r>
            <a:r>
              <a:rPr lang="cs-CZ" sz="1200" dirty="0" smtClean="0">
                <a:hlinkClick r:id="rId14"/>
              </a:rPr>
              <a:t>upload.wikimedia.org/wikipedia/commons/7/79/Prazsky_orloj_celkovy_pohled.jpg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en-US" sz="1200" dirty="0"/>
              <a:t>ZÖRNER, Patrick-Emil. </a:t>
            </a:r>
            <a:r>
              <a:rPr lang="en-US" sz="1200" i="1" dirty="0"/>
              <a:t>Wikimedia Commons</a:t>
            </a:r>
            <a:r>
              <a:rPr lang="en-US" sz="1200" dirty="0"/>
              <a:t> [online]. [cit. 25.11.2012].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15"/>
              </a:rPr>
              <a:t>http://</a:t>
            </a:r>
            <a:r>
              <a:rPr lang="en-US" sz="1200" dirty="0" smtClean="0">
                <a:hlinkClick r:id="rId15"/>
              </a:rPr>
              <a:t>upload.wikimedia.org/wikipedia/commons/3/30/Praha_2005-09-20_n%C3%A1rodn%C3%AD_divadlo.jpg</a:t>
            </a:r>
            <a:r>
              <a:rPr lang="cs-CZ" sz="1200" dirty="0" smtClean="0"/>
              <a:t> </a:t>
            </a:r>
          </a:p>
          <a:p>
            <a:pPr marL="109728" indent="0">
              <a:buNone/>
            </a:pPr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25.11.2012]. Dostupný na WWW: </a:t>
            </a:r>
            <a:r>
              <a:rPr lang="cs-CZ" sz="1200" dirty="0">
                <a:hlinkClick r:id="rId16"/>
              </a:rPr>
              <a:t>http://</a:t>
            </a:r>
            <a:r>
              <a:rPr lang="cs-CZ" sz="1200" dirty="0" smtClean="0">
                <a:hlinkClick r:id="rId16"/>
              </a:rPr>
              <a:t>upload.wikimedia.org/wikipedia/commons/d/da/PRGintlairport.jpg</a:t>
            </a:r>
            <a:r>
              <a:rPr lang="cs-CZ" sz="1200" dirty="0" smtClean="0"/>
              <a:t> </a:t>
            </a:r>
          </a:p>
          <a:p>
            <a:endParaRPr lang="cs-CZ" sz="1200" dirty="0" smtClean="0"/>
          </a:p>
          <a:p>
            <a:endParaRPr lang="cs-CZ" sz="1200" dirty="0"/>
          </a:p>
          <a:p>
            <a:pPr marL="109728" indent="0">
              <a:buNone/>
            </a:pPr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5" y="0"/>
            <a:ext cx="6552728" cy="548680"/>
          </a:xfrm>
        </p:spPr>
        <p:txBody>
          <a:bodyPr/>
          <a:lstStyle/>
          <a:p>
            <a:pPr algn="l"/>
            <a:r>
              <a:rPr lang="cs-CZ" sz="2400" dirty="0" smtClean="0"/>
              <a:t>Seznam použitých materiálů: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48975863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404664"/>
            <a:ext cx="864096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Seznam použitých materiálů:</a:t>
            </a:r>
          </a:p>
          <a:p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ŠTIKOVÁ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Věra. </a:t>
            </a:r>
            <a:r>
              <a:rPr lang="cs-CZ" sz="12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Já a můj svět: prvouka pro 3. ročník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1. vyd. Brno: Nová škola, 2008, 2 sv. Duhová</a:t>
            </a:r>
          </a:p>
          <a:p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řada. ISBN 978-80-7289-097-2. </a:t>
            </a:r>
          </a:p>
          <a:p>
            <a:endParaRPr lang="cs-CZ" sz="12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20000"/>
              </a:spcBef>
            </a:pP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ŠTIKOVÁ, Věra. </a:t>
            </a:r>
            <a:r>
              <a:rPr lang="cs-CZ" sz="12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Já a můj svět: prvouka pro 2. ročník : učebnice.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1. vyd. Brno: Nová škola, 2008, 2 sv. Duhová řada. ISBN 80-728-9090-5.</a:t>
            </a:r>
          </a:p>
          <a:p>
            <a:pPr>
              <a:spcBef>
                <a:spcPct val="20000"/>
              </a:spcBef>
            </a:pPr>
            <a:endParaRPr lang="cs-CZ" sz="1200" dirty="0">
              <a:solidFill>
                <a:prstClr val="black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spcBef>
                <a:spcPct val="20000"/>
              </a:spcBef>
            </a:pPr>
            <a:r>
              <a:rPr lang="cs-CZ" sz="12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ŠTIKOVÁ, Věra. </a:t>
            </a:r>
            <a:r>
              <a:rPr lang="cs-CZ" sz="1200" i="1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Metodický průvodce učební prvouka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. Ilustrace Alena </a:t>
            </a:r>
            <a:r>
              <a:rPr lang="cs-CZ" sz="1200" dirty="0" err="1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Baisová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. Brno: Nová škola, 2004, 43 s. ISBN 80-728-9065-4.</a:t>
            </a:r>
          </a:p>
          <a:p>
            <a:pPr>
              <a:spcBef>
                <a:spcPct val="20000"/>
              </a:spcBef>
            </a:pPr>
            <a:endParaRPr lang="cs-CZ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20000"/>
              </a:spcBef>
            </a:pP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ŠTIKOVÁ, Věra. </a:t>
            </a:r>
            <a:r>
              <a:rPr lang="cs-CZ" sz="12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Metodický průvodce učebnicí prvouka 3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Brno, nám. SNP 9: Nová škola, 2007, ISBN 80-7289-065-4.</a:t>
            </a:r>
          </a:p>
        </p:txBody>
      </p:sp>
    </p:spTree>
    <p:extLst>
      <p:ext uri="{BB962C8B-B14F-4D97-AF65-F5344CB8AC3E}">
        <p14:creationId xmlns:p14="http://schemas.microsoft.com/office/powerpoint/2010/main" val="877806874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744</TotalTime>
  <Words>542</Words>
  <Application>Microsoft Office PowerPoint</Application>
  <PresentationFormat>Předvádění na obrazovce (4:3)</PresentationFormat>
  <Paragraphs>76</Paragraphs>
  <Slides>18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Shluk</vt:lpstr>
      <vt:lpstr>Prezentace aplikace PowerPoint</vt:lpstr>
      <vt:lpstr>Prezentace aplikace PowerPoint</vt:lpstr>
      <vt:lpstr>Praha</vt:lpstr>
      <vt:lpstr>Hlavní město</vt:lpstr>
      <vt:lpstr>Znak Prahy</vt:lpstr>
      <vt:lpstr>Kněžna Libuše věští slávu Prahy</vt:lpstr>
      <vt:lpstr>Panoráma Prahy</vt:lpstr>
      <vt:lpstr>Prezentace aplikace PowerPoint</vt:lpstr>
      <vt:lpstr>Prezentace aplikace PowerPoint</vt:lpstr>
      <vt:lpstr>Prezentace aplikace PowerPoint</vt:lpstr>
      <vt:lpstr>Staroměstský orloj</vt:lpstr>
      <vt:lpstr>Prezentace aplikace PowerPoint</vt:lpstr>
      <vt:lpstr>Prezentace aplikace PowerPoint</vt:lpstr>
      <vt:lpstr>Kostel sv. Mikuláše na Malostranském náměstí</vt:lpstr>
      <vt:lpstr>Prezentace aplikace PowerPoint</vt:lpstr>
      <vt:lpstr>Prezentace aplikace PowerPoint</vt:lpstr>
      <vt:lpstr>Seznam použitých materiálů: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Milada</dc:creator>
  <cp:lastModifiedBy>Milada Pleskačová</cp:lastModifiedBy>
  <cp:revision>74</cp:revision>
  <dcterms:created xsi:type="dcterms:W3CDTF">2012-11-24T16:40:39Z</dcterms:created>
  <dcterms:modified xsi:type="dcterms:W3CDTF">2013-06-09T17:11:26Z</dcterms:modified>
</cp:coreProperties>
</file>