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7" r:id="rId2"/>
    <p:sldId id="269" r:id="rId3"/>
    <p:sldId id="256" r:id="rId4"/>
    <p:sldId id="259" r:id="rId5"/>
    <p:sldId id="260" r:id="rId6"/>
    <p:sldId id="285" r:id="rId7"/>
    <p:sldId id="272" r:id="rId8"/>
    <p:sldId id="261" r:id="rId9"/>
    <p:sldId id="265" r:id="rId10"/>
    <p:sldId id="262" r:id="rId11"/>
    <p:sldId id="282" r:id="rId12"/>
    <p:sldId id="283" r:id="rId13"/>
    <p:sldId id="277" r:id="rId14"/>
    <p:sldId id="276" r:id="rId15"/>
    <p:sldId id="263" r:id="rId16"/>
    <p:sldId id="264" r:id="rId17"/>
    <p:sldId id="275" r:id="rId18"/>
    <p:sldId id="28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2202B"/>
    <a:srgbClr val="CCFF33"/>
    <a:srgbClr val="4A0611"/>
    <a:srgbClr val="45171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42" autoAdjust="0"/>
    <p:restoredTop sz="94621" autoAdjust="0"/>
  </p:normalViewPr>
  <p:slideViewPr>
    <p:cSldViewPr>
      <p:cViewPr varScale="1">
        <p:scale>
          <a:sx n="101" d="100"/>
          <a:sy n="101" d="100"/>
        </p:scale>
        <p:origin x="-23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7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A6EA4E-32CF-4283-8958-1AFA0CD2230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0A3169-50EC-4AA3-AB6C-515888B453C2}">
      <dgm:prSet phldrT="[Text]"/>
      <dgm:spPr/>
      <dgm:t>
        <a:bodyPr/>
        <a:lstStyle/>
        <a:p>
          <a:r>
            <a:rPr lang="cs-CZ" dirty="0" smtClean="0"/>
            <a:t>Tato baterie má napětí 1,5 V</a:t>
          </a:r>
          <a:endParaRPr lang="cs-CZ" dirty="0"/>
        </a:p>
      </dgm:t>
    </dgm:pt>
    <dgm:pt modelId="{18158A7C-CA85-486E-A08C-157E14A8C6FF}" type="parTrans" cxnId="{0DEA276C-8351-47CA-9907-9E05A5815582}">
      <dgm:prSet/>
      <dgm:spPr/>
      <dgm:t>
        <a:bodyPr/>
        <a:lstStyle/>
        <a:p>
          <a:endParaRPr lang="cs-CZ"/>
        </a:p>
      </dgm:t>
    </dgm:pt>
    <dgm:pt modelId="{E556B4CC-0A08-4136-A60B-FC8D24DDD996}" type="sibTrans" cxnId="{0DEA276C-8351-47CA-9907-9E05A5815582}">
      <dgm:prSet/>
      <dgm:spPr/>
      <dgm:t>
        <a:bodyPr/>
        <a:lstStyle/>
        <a:p>
          <a:endParaRPr lang="cs-CZ"/>
        </a:p>
      </dgm:t>
    </dgm:pt>
    <dgm:pt modelId="{5DF8DE1E-4278-476E-95AE-5F797B28E452}">
      <dgm:prSet/>
      <dgm:spPr/>
      <dgm:t>
        <a:bodyPr/>
        <a:lstStyle/>
        <a:p>
          <a:r>
            <a:rPr lang="cs-CZ" dirty="0" smtClean="0"/>
            <a:t>Tato baterie má napětí 4,5 V</a:t>
          </a:r>
          <a:endParaRPr lang="cs-CZ" dirty="0"/>
        </a:p>
      </dgm:t>
    </dgm:pt>
    <dgm:pt modelId="{2F64C9DF-7A80-42EF-BBCE-10925EB5C882}" type="parTrans" cxnId="{37CAAC0B-4DEE-4A4C-B327-EBD3D3BB7FBA}">
      <dgm:prSet/>
      <dgm:spPr/>
      <dgm:t>
        <a:bodyPr/>
        <a:lstStyle/>
        <a:p>
          <a:endParaRPr lang="cs-CZ"/>
        </a:p>
      </dgm:t>
    </dgm:pt>
    <dgm:pt modelId="{77FCD5E5-04DE-42CE-A888-A51EBA19C496}" type="sibTrans" cxnId="{37CAAC0B-4DEE-4A4C-B327-EBD3D3BB7FBA}">
      <dgm:prSet/>
      <dgm:spPr/>
      <dgm:t>
        <a:bodyPr/>
        <a:lstStyle/>
        <a:p>
          <a:endParaRPr lang="cs-CZ"/>
        </a:p>
      </dgm:t>
    </dgm:pt>
    <dgm:pt modelId="{15ECDBFB-3736-4894-8A07-212F4D080AEE}">
      <dgm:prSet/>
      <dgm:spPr/>
      <dgm:t>
        <a:bodyPr/>
        <a:lstStyle/>
        <a:p>
          <a:r>
            <a:rPr lang="cs-CZ" dirty="0" smtClean="0"/>
            <a:t>Tato baterie má napětí 3 V</a:t>
          </a:r>
          <a:endParaRPr lang="cs-CZ" dirty="0"/>
        </a:p>
      </dgm:t>
    </dgm:pt>
    <dgm:pt modelId="{7177E6DC-3A4C-4AE0-BB6C-24CF278AAADE}" type="parTrans" cxnId="{7AFF6591-C3C7-4C5A-AAF2-CDAE7257CB33}">
      <dgm:prSet/>
      <dgm:spPr/>
      <dgm:t>
        <a:bodyPr/>
        <a:lstStyle/>
        <a:p>
          <a:endParaRPr lang="cs-CZ"/>
        </a:p>
      </dgm:t>
    </dgm:pt>
    <dgm:pt modelId="{7B81CD32-A623-4589-9832-8D0034D115C4}" type="sibTrans" cxnId="{7AFF6591-C3C7-4C5A-AAF2-CDAE7257CB33}">
      <dgm:prSet/>
      <dgm:spPr/>
      <dgm:t>
        <a:bodyPr/>
        <a:lstStyle/>
        <a:p>
          <a:endParaRPr lang="cs-CZ"/>
        </a:p>
      </dgm:t>
    </dgm:pt>
    <dgm:pt modelId="{E2173110-9DAC-4B94-90F0-BFDE8A47BF3D}" type="pres">
      <dgm:prSet presAssocID="{DBA6EA4E-32CF-4283-8958-1AFA0CD2230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A8ECEB-1EAE-4F2B-9CDD-2EC4C97E1115}" type="pres">
      <dgm:prSet presAssocID="{250A3169-50EC-4AA3-AB6C-515888B453C2}" presName="parentLin" presStyleCnt="0"/>
      <dgm:spPr/>
    </dgm:pt>
    <dgm:pt modelId="{9A248EB1-BD35-4B84-9DD2-E808C2611423}" type="pres">
      <dgm:prSet presAssocID="{250A3169-50EC-4AA3-AB6C-515888B453C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2318DE-3DAF-4DFF-84BD-FD4B88AAC8EE}" type="pres">
      <dgm:prSet presAssocID="{250A3169-50EC-4AA3-AB6C-515888B453C2}" presName="parentText" presStyleLbl="node1" presStyleIdx="0" presStyleCnt="3" custLinFactNeighborX="-14069" custLinFactNeighborY="-504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7CCD7-67C4-4E2E-B8C6-0977666C7D38}" type="pres">
      <dgm:prSet presAssocID="{250A3169-50EC-4AA3-AB6C-515888B453C2}" presName="negativeSpace" presStyleCnt="0"/>
      <dgm:spPr/>
    </dgm:pt>
    <dgm:pt modelId="{A73FFF5F-ED92-4B47-B8AC-3DB382B440DF}" type="pres">
      <dgm:prSet presAssocID="{250A3169-50EC-4AA3-AB6C-515888B453C2}" presName="childText" presStyleLbl="conFgAcc1" presStyleIdx="0" presStyleCnt="3">
        <dgm:presLayoutVars>
          <dgm:bulletEnabled val="1"/>
        </dgm:presLayoutVars>
      </dgm:prSet>
      <dgm:spPr/>
    </dgm:pt>
    <dgm:pt modelId="{43E25379-6CAD-4ABA-A209-686796F1EA46}" type="pres">
      <dgm:prSet presAssocID="{E556B4CC-0A08-4136-A60B-FC8D24DDD996}" presName="spaceBetweenRectangles" presStyleCnt="0"/>
      <dgm:spPr/>
    </dgm:pt>
    <dgm:pt modelId="{E6F06CE6-85ED-4CD4-9047-90E93455ADDE}" type="pres">
      <dgm:prSet presAssocID="{15ECDBFB-3736-4894-8A07-212F4D080AEE}" presName="parentLin" presStyleCnt="0"/>
      <dgm:spPr/>
    </dgm:pt>
    <dgm:pt modelId="{CEDB12C9-A0E3-4DC8-B7D0-7594BC499BB2}" type="pres">
      <dgm:prSet presAssocID="{15ECDBFB-3736-4894-8A07-212F4D080AE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8BB0257-F4CB-4FD1-8A9C-E7007BAC80DA}" type="pres">
      <dgm:prSet presAssocID="{15ECDBFB-3736-4894-8A07-212F4D080AEE}" presName="parentText" presStyleLbl="node1" presStyleIdx="1" presStyleCnt="3" custLinFactNeighborX="-6249" custLinFactNeighborY="-160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82EBF0-2B04-41E5-9467-019DFB7576A4}" type="pres">
      <dgm:prSet presAssocID="{15ECDBFB-3736-4894-8A07-212F4D080AEE}" presName="negativeSpace" presStyleCnt="0"/>
      <dgm:spPr/>
    </dgm:pt>
    <dgm:pt modelId="{04B5FD58-A3C7-40C1-97DC-063FABE1A9FD}" type="pres">
      <dgm:prSet presAssocID="{15ECDBFB-3736-4894-8A07-212F4D080AEE}" presName="childText" presStyleLbl="conFgAcc1" presStyleIdx="1" presStyleCnt="3">
        <dgm:presLayoutVars>
          <dgm:bulletEnabled val="1"/>
        </dgm:presLayoutVars>
      </dgm:prSet>
      <dgm:spPr/>
    </dgm:pt>
    <dgm:pt modelId="{08E83855-32B5-4F46-BC4B-A00710918DE1}" type="pres">
      <dgm:prSet presAssocID="{7B81CD32-A623-4589-9832-8D0034D115C4}" presName="spaceBetweenRectangles" presStyleCnt="0"/>
      <dgm:spPr/>
    </dgm:pt>
    <dgm:pt modelId="{EF818D91-06DE-4114-935B-2D1B76C724C7}" type="pres">
      <dgm:prSet presAssocID="{5DF8DE1E-4278-476E-95AE-5F797B28E452}" presName="parentLin" presStyleCnt="0"/>
      <dgm:spPr/>
    </dgm:pt>
    <dgm:pt modelId="{2160FCEA-44AA-4A3B-8644-4410F35B6653}" type="pres">
      <dgm:prSet presAssocID="{5DF8DE1E-4278-476E-95AE-5F797B28E45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6A62C901-057B-4A17-B5B7-D763AD6F56A0}" type="pres">
      <dgm:prSet presAssocID="{5DF8DE1E-4278-476E-95AE-5F797B28E45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D609F7-2E08-49DD-9CE9-A2695874304C}" type="pres">
      <dgm:prSet presAssocID="{5DF8DE1E-4278-476E-95AE-5F797B28E452}" presName="negativeSpace" presStyleCnt="0"/>
      <dgm:spPr/>
    </dgm:pt>
    <dgm:pt modelId="{5DC1E49F-C7E0-4E4D-8734-91295ECB9035}" type="pres">
      <dgm:prSet presAssocID="{5DF8DE1E-4278-476E-95AE-5F797B28E45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72240BF-4C50-412C-8C39-2DD657B51D97}" type="presOf" srcId="{250A3169-50EC-4AA3-AB6C-515888B453C2}" destId="{C72318DE-3DAF-4DFF-84BD-FD4B88AAC8EE}" srcOrd="1" destOrd="0" presId="urn:microsoft.com/office/officeart/2005/8/layout/list1"/>
    <dgm:cxn modelId="{37CAAC0B-4DEE-4A4C-B327-EBD3D3BB7FBA}" srcId="{DBA6EA4E-32CF-4283-8958-1AFA0CD2230D}" destId="{5DF8DE1E-4278-476E-95AE-5F797B28E452}" srcOrd="2" destOrd="0" parTransId="{2F64C9DF-7A80-42EF-BBCE-10925EB5C882}" sibTransId="{77FCD5E5-04DE-42CE-A888-A51EBA19C496}"/>
    <dgm:cxn modelId="{CD1ABA74-80D4-4FBE-B2EB-308BF8B78530}" type="presOf" srcId="{DBA6EA4E-32CF-4283-8958-1AFA0CD2230D}" destId="{E2173110-9DAC-4B94-90F0-BFDE8A47BF3D}" srcOrd="0" destOrd="0" presId="urn:microsoft.com/office/officeart/2005/8/layout/list1"/>
    <dgm:cxn modelId="{C90BA744-A8EF-4EFF-9845-39FF82AADA3B}" type="presOf" srcId="{15ECDBFB-3736-4894-8A07-212F4D080AEE}" destId="{E8BB0257-F4CB-4FD1-8A9C-E7007BAC80DA}" srcOrd="1" destOrd="0" presId="urn:microsoft.com/office/officeart/2005/8/layout/list1"/>
    <dgm:cxn modelId="{3358E90E-259D-41E1-8D2B-7BD40025F59D}" type="presOf" srcId="{15ECDBFB-3736-4894-8A07-212F4D080AEE}" destId="{CEDB12C9-A0E3-4DC8-B7D0-7594BC499BB2}" srcOrd="0" destOrd="0" presId="urn:microsoft.com/office/officeart/2005/8/layout/list1"/>
    <dgm:cxn modelId="{7AFF6591-C3C7-4C5A-AAF2-CDAE7257CB33}" srcId="{DBA6EA4E-32CF-4283-8958-1AFA0CD2230D}" destId="{15ECDBFB-3736-4894-8A07-212F4D080AEE}" srcOrd="1" destOrd="0" parTransId="{7177E6DC-3A4C-4AE0-BB6C-24CF278AAADE}" sibTransId="{7B81CD32-A623-4589-9832-8D0034D115C4}"/>
    <dgm:cxn modelId="{52F5F260-9839-47DB-BAA5-0908BBE84C43}" type="presOf" srcId="{250A3169-50EC-4AA3-AB6C-515888B453C2}" destId="{9A248EB1-BD35-4B84-9DD2-E808C2611423}" srcOrd="0" destOrd="0" presId="urn:microsoft.com/office/officeart/2005/8/layout/list1"/>
    <dgm:cxn modelId="{B134DBBE-1BB7-4EAF-89D7-28A004A8499D}" type="presOf" srcId="{5DF8DE1E-4278-476E-95AE-5F797B28E452}" destId="{6A62C901-057B-4A17-B5B7-D763AD6F56A0}" srcOrd="1" destOrd="0" presId="urn:microsoft.com/office/officeart/2005/8/layout/list1"/>
    <dgm:cxn modelId="{0DEA276C-8351-47CA-9907-9E05A5815582}" srcId="{DBA6EA4E-32CF-4283-8958-1AFA0CD2230D}" destId="{250A3169-50EC-4AA3-AB6C-515888B453C2}" srcOrd="0" destOrd="0" parTransId="{18158A7C-CA85-486E-A08C-157E14A8C6FF}" sibTransId="{E556B4CC-0A08-4136-A60B-FC8D24DDD996}"/>
    <dgm:cxn modelId="{A680741C-BCE5-485F-87E8-6EA2BC232E48}" type="presOf" srcId="{5DF8DE1E-4278-476E-95AE-5F797B28E452}" destId="{2160FCEA-44AA-4A3B-8644-4410F35B6653}" srcOrd="0" destOrd="0" presId="urn:microsoft.com/office/officeart/2005/8/layout/list1"/>
    <dgm:cxn modelId="{5073DB77-2792-4347-A6FE-FBC24C944375}" type="presParOf" srcId="{E2173110-9DAC-4B94-90F0-BFDE8A47BF3D}" destId="{70A8ECEB-1EAE-4F2B-9CDD-2EC4C97E1115}" srcOrd="0" destOrd="0" presId="urn:microsoft.com/office/officeart/2005/8/layout/list1"/>
    <dgm:cxn modelId="{0FE2BFA8-0808-4551-BA58-2AEFB68FC63D}" type="presParOf" srcId="{70A8ECEB-1EAE-4F2B-9CDD-2EC4C97E1115}" destId="{9A248EB1-BD35-4B84-9DD2-E808C2611423}" srcOrd="0" destOrd="0" presId="urn:microsoft.com/office/officeart/2005/8/layout/list1"/>
    <dgm:cxn modelId="{AE04227A-A49D-4CB8-9C42-87B5CC2D298B}" type="presParOf" srcId="{70A8ECEB-1EAE-4F2B-9CDD-2EC4C97E1115}" destId="{C72318DE-3DAF-4DFF-84BD-FD4B88AAC8EE}" srcOrd="1" destOrd="0" presId="urn:microsoft.com/office/officeart/2005/8/layout/list1"/>
    <dgm:cxn modelId="{E3404E09-D72D-4713-88FE-A57820678CA2}" type="presParOf" srcId="{E2173110-9DAC-4B94-90F0-BFDE8A47BF3D}" destId="{6CE7CCD7-67C4-4E2E-B8C6-0977666C7D38}" srcOrd="1" destOrd="0" presId="urn:microsoft.com/office/officeart/2005/8/layout/list1"/>
    <dgm:cxn modelId="{A9BC9056-C49B-4273-8FA1-0ABFBE30EEE1}" type="presParOf" srcId="{E2173110-9DAC-4B94-90F0-BFDE8A47BF3D}" destId="{A73FFF5F-ED92-4B47-B8AC-3DB382B440DF}" srcOrd="2" destOrd="0" presId="urn:microsoft.com/office/officeart/2005/8/layout/list1"/>
    <dgm:cxn modelId="{B4E07E43-2A28-4148-8E64-B1D834747D77}" type="presParOf" srcId="{E2173110-9DAC-4B94-90F0-BFDE8A47BF3D}" destId="{43E25379-6CAD-4ABA-A209-686796F1EA46}" srcOrd="3" destOrd="0" presId="urn:microsoft.com/office/officeart/2005/8/layout/list1"/>
    <dgm:cxn modelId="{E1BF5626-0943-42EB-AE61-2E0CFF2CBD16}" type="presParOf" srcId="{E2173110-9DAC-4B94-90F0-BFDE8A47BF3D}" destId="{E6F06CE6-85ED-4CD4-9047-90E93455ADDE}" srcOrd="4" destOrd="0" presId="urn:microsoft.com/office/officeart/2005/8/layout/list1"/>
    <dgm:cxn modelId="{3729C706-39F3-485A-86F7-562A550D053B}" type="presParOf" srcId="{E6F06CE6-85ED-4CD4-9047-90E93455ADDE}" destId="{CEDB12C9-A0E3-4DC8-B7D0-7594BC499BB2}" srcOrd="0" destOrd="0" presId="urn:microsoft.com/office/officeart/2005/8/layout/list1"/>
    <dgm:cxn modelId="{CEF0F531-14D0-472B-8EB0-A317FA452A6E}" type="presParOf" srcId="{E6F06CE6-85ED-4CD4-9047-90E93455ADDE}" destId="{E8BB0257-F4CB-4FD1-8A9C-E7007BAC80DA}" srcOrd="1" destOrd="0" presId="urn:microsoft.com/office/officeart/2005/8/layout/list1"/>
    <dgm:cxn modelId="{358433C4-5AEF-4831-9687-279FF704E094}" type="presParOf" srcId="{E2173110-9DAC-4B94-90F0-BFDE8A47BF3D}" destId="{3482EBF0-2B04-41E5-9467-019DFB7576A4}" srcOrd="5" destOrd="0" presId="urn:microsoft.com/office/officeart/2005/8/layout/list1"/>
    <dgm:cxn modelId="{BFA38F6D-9BC0-44BF-8C3D-FBB2A15C87B7}" type="presParOf" srcId="{E2173110-9DAC-4B94-90F0-BFDE8A47BF3D}" destId="{04B5FD58-A3C7-40C1-97DC-063FABE1A9FD}" srcOrd="6" destOrd="0" presId="urn:microsoft.com/office/officeart/2005/8/layout/list1"/>
    <dgm:cxn modelId="{EA340F45-542B-4F4F-BCD0-EBCE3E2B9E95}" type="presParOf" srcId="{E2173110-9DAC-4B94-90F0-BFDE8A47BF3D}" destId="{08E83855-32B5-4F46-BC4B-A00710918DE1}" srcOrd="7" destOrd="0" presId="urn:microsoft.com/office/officeart/2005/8/layout/list1"/>
    <dgm:cxn modelId="{7ED2A8A4-13EB-461D-8EA6-33191E67FC60}" type="presParOf" srcId="{E2173110-9DAC-4B94-90F0-BFDE8A47BF3D}" destId="{EF818D91-06DE-4114-935B-2D1B76C724C7}" srcOrd="8" destOrd="0" presId="urn:microsoft.com/office/officeart/2005/8/layout/list1"/>
    <dgm:cxn modelId="{57BBF9A2-CD1F-4D02-B122-31F5D91ACADF}" type="presParOf" srcId="{EF818D91-06DE-4114-935B-2D1B76C724C7}" destId="{2160FCEA-44AA-4A3B-8644-4410F35B6653}" srcOrd="0" destOrd="0" presId="urn:microsoft.com/office/officeart/2005/8/layout/list1"/>
    <dgm:cxn modelId="{EDC7C53E-84E6-4F14-8B8E-6BAB1ABFEB0D}" type="presParOf" srcId="{EF818D91-06DE-4114-935B-2D1B76C724C7}" destId="{6A62C901-057B-4A17-B5B7-D763AD6F56A0}" srcOrd="1" destOrd="0" presId="urn:microsoft.com/office/officeart/2005/8/layout/list1"/>
    <dgm:cxn modelId="{D3194398-AADB-476C-9498-79F1D6F00ED3}" type="presParOf" srcId="{E2173110-9DAC-4B94-90F0-BFDE8A47BF3D}" destId="{B8D609F7-2E08-49DD-9CE9-A2695874304C}" srcOrd="9" destOrd="0" presId="urn:microsoft.com/office/officeart/2005/8/layout/list1"/>
    <dgm:cxn modelId="{A58FDC1C-E312-41FD-99D9-1A7A61D09589}" type="presParOf" srcId="{E2173110-9DAC-4B94-90F0-BFDE8A47BF3D}" destId="{5DC1E49F-C7E0-4E4D-8734-91295ECB903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0D15A7-7B15-4EAF-BFE4-DA65F8DFAC22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252652BF-8E8E-4464-BDC4-2885B6F34BFA}">
      <dgm:prSet phldrT="[Text]"/>
      <dgm:spPr/>
      <dgm:t>
        <a:bodyPr/>
        <a:lstStyle/>
        <a:p>
          <a:r>
            <a:rPr lang="cs-CZ" dirty="0" smtClean="0"/>
            <a:t>Toto je  článek</a:t>
          </a:r>
        </a:p>
        <a:p>
          <a:r>
            <a:rPr lang="cs-CZ" dirty="0" smtClean="0"/>
            <a:t> s napětím 1,5 V.</a:t>
          </a:r>
          <a:endParaRPr lang="cs-CZ" dirty="0"/>
        </a:p>
      </dgm:t>
    </dgm:pt>
    <dgm:pt modelId="{2DABD911-FA2E-403D-86E2-06FE5FCB673F}" type="parTrans" cxnId="{E0759976-5A75-4273-B00B-BAFE0A5C1E5D}">
      <dgm:prSet/>
      <dgm:spPr/>
      <dgm:t>
        <a:bodyPr/>
        <a:lstStyle/>
        <a:p>
          <a:endParaRPr lang="cs-CZ"/>
        </a:p>
      </dgm:t>
    </dgm:pt>
    <dgm:pt modelId="{6738125C-B356-4B2F-8EEA-4E95A5223032}" type="sibTrans" cxnId="{E0759976-5A75-4273-B00B-BAFE0A5C1E5D}">
      <dgm:prSet/>
      <dgm:spPr/>
      <dgm:t>
        <a:bodyPr/>
        <a:lstStyle/>
        <a:p>
          <a:endParaRPr lang="cs-CZ"/>
        </a:p>
      </dgm:t>
    </dgm:pt>
    <dgm:pt modelId="{D5207DD4-5AE5-4437-8B8B-3FDC37819545}">
      <dgm:prSet phldrT="[Text]"/>
      <dgm:spPr/>
      <dgm:t>
        <a:bodyPr/>
        <a:lstStyle/>
        <a:p>
          <a:r>
            <a:rPr lang="cs-CZ" dirty="0" smtClean="0"/>
            <a:t>Toto je článek </a:t>
          </a:r>
        </a:p>
        <a:p>
          <a:r>
            <a:rPr lang="cs-CZ" dirty="0" smtClean="0"/>
            <a:t>s napětím 1,5 V.</a:t>
          </a:r>
          <a:endParaRPr lang="cs-CZ" dirty="0"/>
        </a:p>
      </dgm:t>
    </dgm:pt>
    <dgm:pt modelId="{4DB175A5-212D-4196-955F-2037FCD13AC6}" type="parTrans" cxnId="{1C19FA85-E24E-4CAD-B085-6811D43F8ED1}">
      <dgm:prSet/>
      <dgm:spPr/>
      <dgm:t>
        <a:bodyPr/>
        <a:lstStyle/>
        <a:p>
          <a:endParaRPr lang="cs-CZ"/>
        </a:p>
      </dgm:t>
    </dgm:pt>
    <dgm:pt modelId="{06DC8F96-A2F0-41A2-83B8-15F32B14ECBD}" type="sibTrans" cxnId="{1C19FA85-E24E-4CAD-B085-6811D43F8ED1}">
      <dgm:prSet/>
      <dgm:spPr/>
      <dgm:t>
        <a:bodyPr/>
        <a:lstStyle/>
        <a:p>
          <a:endParaRPr lang="cs-CZ"/>
        </a:p>
      </dgm:t>
    </dgm:pt>
    <dgm:pt modelId="{D53BBA05-6867-4667-8119-F980D149AEC1}">
      <dgm:prSet phldrT="[Text]"/>
      <dgm:spPr/>
      <dgm:t>
        <a:bodyPr/>
        <a:lstStyle/>
        <a:p>
          <a:r>
            <a:rPr lang="cs-CZ" dirty="0" smtClean="0"/>
            <a:t>Toto je článek </a:t>
          </a:r>
        </a:p>
        <a:p>
          <a:r>
            <a:rPr lang="cs-CZ" dirty="0" smtClean="0"/>
            <a:t>s napětím 1,5 V.</a:t>
          </a:r>
          <a:endParaRPr lang="cs-CZ" dirty="0"/>
        </a:p>
      </dgm:t>
    </dgm:pt>
    <dgm:pt modelId="{045E368E-065E-4561-969D-E3BA070D4BC4}" type="parTrans" cxnId="{C56AAEBA-B469-4DFA-8A8B-0F9FECD848D9}">
      <dgm:prSet/>
      <dgm:spPr/>
      <dgm:t>
        <a:bodyPr/>
        <a:lstStyle/>
        <a:p>
          <a:endParaRPr lang="cs-CZ"/>
        </a:p>
      </dgm:t>
    </dgm:pt>
    <dgm:pt modelId="{5ACB4BDA-9836-42F5-9501-18991548FC28}" type="sibTrans" cxnId="{C56AAEBA-B469-4DFA-8A8B-0F9FECD848D9}">
      <dgm:prSet/>
      <dgm:spPr/>
      <dgm:t>
        <a:bodyPr/>
        <a:lstStyle/>
        <a:p>
          <a:endParaRPr lang="cs-CZ"/>
        </a:p>
      </dgm:t>
    </dgm:pt>
    <dgm:pt modelId="{A7AF373C-1F04-418A-90CB-48CD2D408C5B}" type="pres">
      <dgm:prSet presAssocID="{880D15A7-7B15-4EAF-BFE4-DA65F8DFAC22}" presName="linearFlow" presStyleCnt="0">
        <dgm:presLayoutVars>
          <dgm:dir/>
          <dgm:resizeHandles val="exact"/>
        </dgm:presLayoutVars>
      </dgm:prSet>
      <dgm:spPr/>
    </dgm:pt>
    <dgm:pt modelId="{DA63A61E-25BF-41BE-920A-E10C236DE1A9}" type="pres">
      <dgm:prSet presAssocID="{252652BF-8E8E-4464-BDC4-2885B6F34BFA}" presName="composite" presStyleCnt="0"/>
      <dgm:spPr/>
    </dgm:pt>
    <dgm:pt modelId="{4721BBE1-C9D4-4AA3-96DE-8294A0AFCD26}" type="pres">
      <dgm:prSet presAssocID="{252652BF-8E8E-4464-BDC4-2885B6F34BFA}" presName="imgShp" presStyleLbl="fgImgPlace1" presStyleIdx="0" presStyleCnt="3" custLinFactNeighborX="-42256" custLinFactNeighborY="264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81D34AB-8115-49FA-8662-C2A268A5643B}" type="pres">
      <dgm:prSet presAssocID="{252652BF-8E8E-4464-BDC4-2885B6F34BFA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63690F-0F18-4D77-8CDD-D84C796B3F3A}" type="pres">
      <dgm:prSet presAssocID="{6738125C-B356-4B2F-8EEA-4E95A5223032}" presName="spacing" presStyleCnt="0"/>
      <dgm:spPr/>
    </dgm:pt>
    <dgm:pt modelId="{65A69B42-6F72-4D07-BECE-E6FE19B3BF68}" type="pres">
      <dgm:prSet presAssocID="{D5207DD4-5AE5-4437-8B8B-3FDC37819545}" presName="composite" presStyleCnt="0"/>
      <dgm:spPr/>
    </dgm:pt>
    <dgm:pt modelId="{DDB881D7-564D-47E0-9CA2-7632E3836DE8}" type="pres">
      <dgm:prSet presAssocID="{D5207DD4-5AE5-4437-8B8B-3FDC37819545}" presName="imgShp" presStyleLbl="fgImgPlace1" presStyleIdx="1" presStyleCnt="3" custLinFactNeighborX="-35927" custLinFactNeighborY="-63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D0A37EDC-E7B9-4643-8085-0D494AE81F19}" type="pres">
      <dgm:prSet presAssocID="{D5207DD4-5AE5-4437-8B8B-3FDC37819545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E197D4-040F-4D23-A4C5-9E53CF0335F6}" type="pres">
      <dgm:prSet presAssocID="{06DC8F96-A2F0-41A2-83B8-15F32B14ECBD}" presName="spacing" presStyleCnt="0"/>
      <dgm:spPr/>
    </dgm:pt>
    <dgm:pt modelId="{99B6C05D-9865-49BF-B8AC-1A4D97854CEB}" type="pres">
      <dgm:prSet presAssocID="{D53BBA05-6867-4667-8119-F980D149AEC1}" presName="composite" presStyleCnt="0"/>
      <dgm:spPr/>
    </dgm:pt>
    <dgm:pt modelId="{F3A4A3E5-BADE-4DF2-9722-99ECC15E197D}" type="pres">
      <dgm:prSet presAssocID="{D53BBA05-6867-4667-8119-F980D149AEC1}" presName="imgShp" presStyleLbl="fgImgPlace1" presStyleIdx="2" presStyleCnt="3" custLinFactNeighborX="-42255" custLinFactNeighborY="242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DB4DEE1F-1F12-46D3-ADB2-8540663816F5}" type="pres">
      <dgm:prSet presAssocID="{D53BBA05-6867-4667-8119-F980D149AEC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19FA85-E24E-4CAD-B085-6811D43F8ED1}" srcId="{880D15A7-7B15-4EAF-BFE4-DA65F8DFAC22}" destId="{D5207DD4-5AE5-4437-8B8B-3FDC37819545}" srcOrd="1" destOrd="0" parTransId="{4DB175A5-212D-4196-955F-2037FCD13AC6}" sibTransId="{06DC8F96-A2F0-41A2-83B8-15F32B14ECBD}"/>
    <dgm:cxn modelId="{C56AAEBA-B469-4DFA-8A8B-0F9FECD848D9}" srcId="{880D15A7-7B15-4EAF-BFE4-DA65F8DFAC22}" destId="{D53BBA05-6867-4667-8119-F980D149AEC1}" srcOrd="2" destOrd="0" parTransId="{045E368E-065E-4561-969D-E3BA070D4BC4}" sibTransId="{5ACB4BDA-9836-42F5-9501-18991548FC28}"/>
    <dgm:cxn modelId="{60A6CE8C-64B0-4708-9FE0-DC52279B4AE4}" type="presOf" srcId="{D5207DD4-5AE5-4437-8B8B-3FDC37819545}" destId="{D0A37EDC-E7B9-4643-8085-0D494AE81F19}" srcOrd="0" destOrd="0" presId="urn:microsoft.com/office/officeart/2005/8/layout/vList3"/>
    <dgm:cxn modelId="{E0759976-5A75-4273-B00B-BAFE0A5C1E5D}" srcId="{880D15A7-7B15-4EAF-BFE4-DA65F8DFAC22}" destId="{252652BF-8E8E-4464-BDC4-2885B6F34BFA}" srcOrd="0" destOrd="0" parTransId="{2DABD911-FA2E-403D-86E2-06FE5FCB673F}" sibTransId="{6738125C-B356-4B2F-8EEA-4E95A5223032}"/>
    <dgm:cxn modelId="{FDD513A2-4699-4DAC-B39D-9A76C30A2D22}" type="presOf" srcId="{252652BF-8E8E-4464-BDC4-2885B6F34BFA}" destId="{281D34AB-8115-49FA-8662-C2A268A5643B}" srcOrd="0" destOrd="0" presId="urn:microsoft.com/office/officeart/2005/8/layout/vList3"/>
    <dgm:cxn modelId="{23BC07D6-DCF3-4A0D-9AA8-3C63CA968027}" type="presOf" srcId="{880D15A7-7B15-4EAF-BFE4-DA65F8DFAC22}" destId="{A7AF373C-1F04-418A-90CB-48CD2D408C5B}" srcOrd="0" destOrd="0" presId="urn:microsoft.com/office/officeart/2005/8/layout/vList3"/>
    <dgm:cxn modelId="{1D70F8B2-0BAD-424B-86A0-110089CE786A}" type="presOf" srcId="{D53BBA05-6867-4667-8119-F980D149AEC1}" destId="{DB4DEE1F-1F12-46D3-ADB2-8540663816F5}" srcOrd="0" destOrd="0" presId="urn:microsoft.com/office/officeart/2005/8/layout/vList3"/>
    <dgm:cxn modelId="{447D78F7-774A-4A87-9398-562795C4246B}" type="presParOf" srcId="{A7AF373C-1F04-418A-90CB-48CD2D408C5B}" destId="{DA63A61E-25BF-41BE-920A-E10C236DE1A9}" srcOrd="0" destOrd="0" presId="urn:microsoft.com/office/officeart/2005/8/layout/vList3"/>
    <dgm:cxn modelId="{A305E372-B86C-4725-ADD2-5F39CA37A980}" type="presParOf" srcId="{DA63A61E-25BF-41BE-920A-E10C236DE1A9}" destId="{4721BBE1-C9D4-4AA3-96DE-8294A0AFCD26}" srcOrd="0" destOrd="0" presId="urn:microsoft.com/office/officeart/2005/8/layout/vList3"/>
    <dgm:cxn modelId="{5D06EF1F-A2B1-4532-B1EF-507B284B5018}" type="presParOf" srcId="{DA63A61E-25BF-41BE-920A-E10C236DE1A9}" destId="{281D34AB-8115-49FA-8662-C2A268A5643B}" srcOrd="1" destOrd="0" presId="urn:microsoft.com/office/officeart/2005/8/layout/vList3"/>
    <dgm:cxn modelId="{2A5BA64E-A212-4B7B-ACFB-B813E47ABCF7}" type="presParOf" srcId="{A7AF373C-1F04-418A-90CB-48CD2D408C5B}" destId="{0B63690F-0F18-4D77-8CDD-D84C796B3F3A}" srcOrd="1" destOrd="0" presId="urn:microsoft.com/office/officeart/2005/8/layout/vList3"/>
    <dgm:cxn modelId="{2AA7A53D-D143-4A79-9D1F-DEC3F1EBF007}" type="presParOf" srcId="{A7AF373C-1F04-418A-90CB-48CD2D408C5B}" destId="{65A69B42-6F72-4D07-BECE-E6FE19B3BF68}" srcOrd="2" destOrd="0" presId="urn:microsoft.com/office/officeart/2005/8/layout/vList3"/>
    <dgm:cxn modelId="{96D951C8-3167-4356-B33C-A639C73461ED}" type="presParOf" srcId="{65A69B42-6F72-4D07-BECE-E6FE19B3BF68}" destId="{DDB881D7-564D-47E0-9CA2-7632E3836DE8}" srcOrd="0" destOrd="0" presId="urn:microsoft.com/office/officeart/2005/8/layout/vList3"/>
    <dgm:cxn modelId="{A4BC985B-FC12-46B9-A4A8-87C84F46AB79}" type="presParOf" srcId="{65A69B42-6F72-4D07-BECE-E6FE19B3BF68}" destId="{D0A37EDC-E7B9-4643-8085-0D494AE81F19}" srcOrd="1" destOrd="0" presId="urn:microsoft.com/office/officeart/2005/8/layout/vList3"/>
    <dgm:cxn modelId="{045381F9-3236-4E88-9791-416FB7F71513}" type="presParOf" srcId="{A7AF373C-1F04-418A-90CB-48CD2D408C5B}" destId="{B9E197D4-040F-4D23-A4C5-9E53CF0335F6}" srcOrd="3" destOrd="0" presId="urn:microsoft.com/office/officeart/2005/8/layout/vList3"/>
    <dgm:cxn modelId="{6D109DAE-E155-4C57-97DE-15AE6FDF9456}" type="presParOf" srcId="{A7AF373C-1F04-418A-90CB-48CD2D408C5B}" destId="{99B6C05D-9865-49BF-B8AC-1A4D97854CEB}" srcOrd="4" destOrd="0" presId="urn:microsoft.com/office/officeart/2005/8/layout/vList3"/>
    <dgm:cxn modelId="{BAE3F269-01B9-4C81-A681-CCEFACC96CE1}" type="presParOf" srcId="{99B6C05D-9865-49BF-B8AC-1A4D97854CEB}" destId="{F3A4A3E5-BADE-4DF2-9722-99ECC15E197D}" srcOrd="0" destOrd="0" presId="urn:microsoft.com/office/officeart/2005/8/layout/vList3"/>
    <dgm:cxn modelId="{142CD105-58E4-4464-9F79-F10414BB7716}" type="presParOf" srcId="{99B6C05D-9865-49BF-B8AC-1A4D97854CEB}" destId="{DB4DEE1F-1F12-46D3-ADB2-8540663816F5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04C5E2-B8CA-4D94-B84D-BD6FCB713053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52C8E8A-9C29-428A-AA2A-7CD8CA9B52F2}">
      <dgm:prSet phldrT="[Text]"/>
      <dgm:spPr/>
      <dgm:t>
        <a:bodyPr/>
        <a:lstStyle/>
        <a:p>
          <a:r>
            <a:rPr lang="cs-CZ" dirty="0" smtClean="0"/>
            <a:t>Toto je schematická značka baterie 4,5 V.</a:t>
          </a:r>
          <a:endParaRPr lang="cs-CZ" dirty="0"/>
        </a:p>
      </dgm:t>
    </dgm:pt>
    <dgm:pt modelId="{9A94BC38-C488-43D1-B859-0C19112F29A1}" type="parTrans" cxnId="{424A3F43-DAE6-43CB-A8C5-2CFF213D9920}">
      <dgm:prSet/>
      <dgm:spPr/>
      <dgm:t>
        <a:bodyPr/>
        <a:lstStyle/>
        <a:p>
          <a:endParaRPr lang="cs-CZ"/>
        </a:p>
      </dgm:t>
    </dgm:pt>
    <dgm:pt modelId="{241B17D7-5633-4FD9-8D9E-222BF776746C}" type="sibTrans" cxnId="{424A3F43-DAE6-43CB-A8C5-2CFF213D9920}">
      <dgm:prSet/>
      <dgm:spPr/>
      <dgm:t>
        <a:bodyPr/>
        <a:lstStyle/>
        <a:p>
          <a:endParaRPr lang="cs-CZ"/>
        </a:p>
      </dgm:t>
    </dgm:pt>
    <dgm:pt modelId="{44A0F570-D65D-43CC-8810-1DCBF9E42E3D}">
      <dgm:prSet phldrT="[Text]"/>
      <dgm:spPr/>
      <dgm:t>
        <a:bodyPr/>
        <a:lstStyle/>
        <a:p>
          <a:r>
            <a:rPr lang="cs-CZ" dirty="0" smtClean="0"/>
            <a:t>Toto je schematická značka baterie 4,5 V.</a:t>
          </a:r>
          <a:endParaRPr lang="cs-CZ" dirty="0"/>
        </a:p>
      </dgm:t>
    </dgm:pt>
    <dgm:pt modelId="{A271F6D3-D8D9-4186-AF37-8B4B68A528FE}" type="parTrans" cxnId="{1B0FF068-857C-4189-B2F6-6FBADB8B68AB}">
      <dgm:prSet/>
      <dgm:spPr/>
      <dgm:t>
        <a:bodyPr/>
        <a:lstStyle/>
        <a:p>
          <a:endParaRPr lang="cs-CZ"/>
        </a:p>
      </dgm:t>
    </dgm:pt>
    <dgm:pt modelId="{564EAF75-F0DF-4337-9862-CA2FF55AC9CC}" type="sibTrans" cxnId="{1B0FF068-857C-4189-B2F6-6FBADB8B68AB}">
      <dgm:prSet/>
      <dgm:spPr/>
      <dgm:t>
        <a:bodyPr/>
        <a:lstStyle/>
        <a:p>
          <a:endParaRPr lang="cs-CZ"/>
        </a:p>
      </dgm:t>
    </dgm:pt>
    <dgm:pt modelId="{F0FAE413-ED0C-4DC8-A614-FD866DD0B331}">
      <dgm:prSet phldrT="[Text]"/>
      <dgm:spPr/>
      <dgm:t>
        <a:bodyPr/>
        <a:lstStyle/>
        <a:p>
          <a:r>
            <a:rPr lang="cs-CZ" dirty="0" smtClean="0"/>
            <a:t>Toto je schematická značka baterie 4,5 V.</a:t>
          </a:r>
          <a:endParaRPr lang="cs-CZ" dirty="0"/>
        </a:p>
      </dgm:t>
    </dgm:pt>
    <dgm:pt modelId="{D5184B7B-306E-4186-A377-558D297D9BE8}" type="parTrans" cxnId="{A66B15AB-E1D2-4135-A547-504ED95397D5}">
      <dgm:prSet/>
      <dgm:spPr/>
      <dgm:t>
        <a:bodyPr/>
        <a:lstStyle/>
        <a:p>
          <a:endParaRPr lang="cs-CZ"/>
        </a:p>
      </dgm:t>
    </dgm:pt>
    <dgm:pt modelId="{66219257-3D54-4130-AC33-1A905CDC5D0A}" type="sibTrans" cxnId="{A66B15AB-E1D2-4135-A547-504ED95397D5}">
      <dgm:prSet/>
      <dgm:spPr/>
      <dgm:t>
        <a:bodyPr/>
        <a:lstStyle/>
        <a:p>
          <a:endParaRPr lang="cs-CZ"/>
        </a:p>
      </dgm:t>
    </dgm:pt>
    <dgm:pt modelId="{8F40CED0-ABFC-4B9D-9C2A-6AE05CE298EC}" type="pres">
      <dgm:prSet presAssocID="{AE04C5E2-B8CA-4D94-B84D-BD6FCB71305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1DAB54D-FBF1-44CA-91AE-7990182A58FF}" type="pres">
      <dgm:prSet presAssocID="{452C8E8A-9C29-428A-AA2A-7CD8CA9B52F2}" presName="composite" presStyleCnt="0"/>
      <dgm:spPr/>
    </dgm:pt>
    <dgm:pt modelId="{298A6D03-67A0-4CD5-B219-87F613DFFFFA}" type="pres">
      <dgm:prSet presAssocID="{452C8E8A-9C29-428A-AA2A-7CD8CA9B52F2}" presName="imgShp" presStyleLbl="fgImgPlace1" presStyleIdx="0" presStyleCnt="3" custLinFactNeighborX="-48584" custLinFactNeighborY="264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5B75711-C860-4BC1-99AE-A760B3E07419}" type="pres">
      <dgm:prSet presAssocID="{452C8E8A-9C29-428A-AA2A-7CD8CA9B52F2}" presName="txShp" presStyleLbl="node1" presStyleIdx="0" presStyleCnt="3" custLinFactNeighborX="745" custLinFactNeighborY="26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99C8DF-AD7D-4589-A438-2F660B9C0035}" type="pres">
      <dgm:prSet presAssocID="{241B17D7-5633-4FD9-8D9E-222BF776746C}" presName="spacing" presStyleCnt="0"/>
      <dgm:spPr/>
    </dgm:pt>
    <dgm:pt modelId="{3E143144-6655-4D6E-A292-B54C783CB275}" type="pres">
      <dgm:prSet presAssocID="{44A0F570-D65D-43CC-8810-1DCBF9E42E3D}" presName="composite" presStyleCnt="0"/>
      <dgm:spPr/>
    </dgm:pt>
    <dgm:pt modelId="{01141444-E98A-48C6-A898-4F0C13ED53AC}" type="pres">
      <dgm:prSet presAssocID="{44A0F570-D65D-43CC-8810-1DCBF9E42E3D}" presName="imgShp" presStyleLbl="fgImgPlace1" presStyleIdx="1" presStyleCnt="3" custLinFactNeighborX="-42255" custLinFactNeighborY="-63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F2D03F5-7E6F-4D1E-A153-C14E31933824}" type="pres">
      <dgm:prSet presAssocID="{44A0F570-D65D-43CC-8810-1DCBF9E42E3D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5BC13A-E036-4D21-BF5A-56EB180A9FAE}" type="pres">
      <dgm:prSet presAssocID="{564EAF75-F0DF-4337-9862-CA2FF55AC9CC}" presName="spacing" presStyleCnt="0"/>
      <dgm:spPr/>
    </dgm:pt>
    <dgm:pt modelId="{57AC4A61-4CA7-479D-9EE1-44E94AFDB85B}" type="pres">
      <dgm:prSet presAssocID="{F0FAE413-ED0C-4DC8-A614-FD866DD0B331}" presName="composite" presStyleCnt="0"/>
      <dgm:spPr/>
    </dgm:pt>
    <dgm:pt modelId="{21668852-EE56-4F36-8FC7-E315AD26A95B}" type="pres">
      <dgm:prSet presAssocID="{F0FAE413-ED0C-4DC8-A614-FD866DD0B331}" presName="imgShp" presStyleLbl="fgImgPlace1" presStyleIdx="2" presStyleCnt="3" custLinFactNeighborX="-42255" custLinFactNeighborY="-390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A365A323-A913-430E-8E68-37D3DD2EAC17}" type="pres">
      <dgm:prSet presAssocID="{F0FAE413-ED0C-4DC8-A614-FD866DD0B33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822BF5-7FBB-48E5-AD0E-B643BB1C74A1}" type="presOf" srcId="{AE04C5E2-B8CA-4D94-B84D-BD6FCB713053}" destId="{8F40CED0-ABFC-4B9D-9C2A-6AE05CE298EC}" srcOrd="0" destOrd="0" presId="urn:microsoft.com/office/officeart/2005/8/layout/vList3"/>
    <dgm:cxn modelId="{0B2E361D-E1B2-4027-953A-40861950B534}" type="presOf" srcId="{F0FAE413-ED0C-4DC8-A614-FD866DD0B331}" destId="{A365A323-A913-430E-8E68-37D3DD2EAC17}" srcOrd="0" destOrd="0" presId="urn:microsoft.com/office/officeart/2005/8/layout/vList3"/>
    <dgm:cxn modelId="{1B0FF068-857C-4189-B2F6-6FBADB8B68AB}" srcId="{AE04C5E2-B8CA-4D94-B84D-BD6FCB713053}" destId="{44A0F570-D65D-43CC-8810-1DCBF9E42E3D}" srcOrd="1" destOrd="0" parTransId="{A271F6D3-D8D9-4186-AF37-8B4B68A528FE}" sibTransId="{564EAF75-F0DF-4337-9862-CA2FF55AC9CC}"/>
    <dgm:cxn modelId="{424A3F43-DAE6-43CB-A8C5-2CFF213D9920}" srcId="{AE04C5E2-B8CA-4D94-B84D-BD6FCB713053}" destId="{452C8E8A-9C29-428A-AA2A-7CD8CA9B52F2}" srcOrd="0" destOrd="0" parTransId="{9A94BC38-C488-43D1-B859-0C19112F29A1}" sibTransId="{241B17D7-5633-4FD9-8D9E-222BF776746C}"/>
    <dgm:cxn modelId="{52470FB3-6B45-4880-A8DB-91C54CC47CE1}" type="presOf" srcId="{44A0F570-D65D-43CC-8810-1DCBF9E42E3D}" destId="{6F2D03F5-7E6F-4D1E-A153-C14E31933824}" srcOrd="0" destOrd="0" presId="urn:microsoft.com/office/officeart/2005/8/layout/vList3"/>
    <dgm:cxn modelId="{57B0BD49-1A45-434E-A3B8-CF6437A38D23}" type="presOf" srcId="{452C8E8A-9C29-428A-AA2A-7CD8CA9B52F2}" destId="{E5B75711-C860-4BC1-99AE-A760B3E07419}" srcOrd="0" destOrd="0" presId="urn:microsoft.com/office/officeart/2005/8/layout/vList3"/>
    <dgm:cxn modelId="{A66B15AB-E1D2-4135-A547-504ED95397D5}" srcId="{AE04C5E2-B8CA-4D94-B84D-BD6FCB713053}" destId="{F0FAE413-ED0C-4DC8-A614-FD866DD0B331}" srcOrd="2" destOrd="0" parTransId="{D5184B7B-306E-4186-A377-558D297D9BE8}" sibTransId="{66219257-3D54-4130-AC33-1A905CDC5D0A}"/>
    <dgm:cxn modelId="{206D37C8-CF64-4A6B-98BD-B20397885438}" type="presParOf" srcId="{8F40CED0-ABFC-4B9D-9C2A-6AE05CE298EC}" destId="{11DAB54D-FBF1-44CA-91AE-7990182A58FF}" srcOrd="0" destOrd="0" presId="urn:microsoft.com/office/officeart/2005/8/layout/vList3"/>
    <dgm:cxn modelId="{BEC4344B-9B0A-4733-A0A9-2C08709AB7D9}" type="presParOf" srcId="{11DAB54D-FBF1-44CA-91AE-7990182A58FF}" destId="{298A6D03-67A0-4CD5-B219-87F613DFFFFA}" srcOrd="0" destOrd="0" presId="urn:microsoft.com/office/officeart/2005/8/layout/vList3"/>
    <dgm:cxn modelId="{2357BA0D-833F-47A1-A26F-34EEA5326781}" type="presParOf" srcId="{11DAB54D-FBF1-44CA-91AE-7990182A58FF}" destId="{E5B75711-C860-4BC1-99AE-A760B3E07419}" srcOrd="1" destOrd="0" presId="urn:microsoft.com/office/officeart/2005/8/layout/vList3"/>
    <dgm:cxn modelId="{FAD3E2DF-0BE4-422F-A7A0-4CA3E40AECCD}" type="presParOf" srcId="{8F40CED0-ABFC-4B9D-9C2A-6AE05CE298EC}" destId="{B699C8DF-AD7D-4589-A438-2F660B9C0035}" srcOrd="1" destOrd="0" presId="urn:microsoft.com/office/officeart/2005/8/layout/vList3"/>
    <dgm:cxn modelId="{43866205-D519-403C-9239-605BB6BF6B16}" type="presParOf" srcId="{8F40CED0-ABFC-4B9D-9C2A-6AE05CE298EC}" destId="{3E143144-6655-4D6E-A292-B54C783CB275}" srcOrd="2" destOrd="0" presId="urn:microsoft.com/office/officeart/2005/8/layout/vList3"/>
    <dgm:cxn modelId="{1FB6FF24-3524-43EF-8EF6-386E5EB2CA7A}" type="presParOf" srcId="{3E143144-6655-4D6E-A292-B54C783CB275}" destId="{01141444-E98A-48C6-A898-4F0C13ED53AC}" srcOrd="0" destOrd="0" presId="urn:microsoft.com/office/officeart/2005/8/layout/vList3"/>
    <dgm:cxn modelId="{137A0876-F959-43B3-A4F2-321575987B42}" type="presParOf" srcId="{3E143144-6655-4D6E-A292-B54C783CB275}" destId="{6F2D03F5-7E6F-4D1E-A153-C14E31933824}" srcOrd="1" destOrd="0" presId="urn:microsoft.com/office/officeart/2005/8/layout/vList3"/>
    <dgm:cxn modelId="{7F6F4118-4726-4565-BF98-D0872CFF8AEA}" type="presParOf" srcId="{8F40CED0-ABFC-4B9D-9C2A-6AE05CE298EC}" destId="{3F5BC13A-E036-4D21-BF5A-56EB180A9FAE}" srcOrd="3" destOrd="0" presId="urn:microsoft.com/office/officeart/2005/8/layout/vList3"/>
    <dgm:cxn modelId="{06EA1840-64A9-46EC-B375-639362B98CB2}" type="presParOf" srcId="{8F40CED0-ABFC-4B9D-9C2A-6AE05CE298EC}" destId="{57AC4A61-4CA7-479D-9EE1-44E94AFDB85B}" srcOrd="4" destOrd="0" presId="urn:microsoft.com/office/officeart/2005/8/layout/vList3"/>
    <dgm:cxn modelId="{C1249BA2-269B-4935-8B11-DD01984DA4BE}" type="presParOf" srcId="{57AC4A61-4CA7-479D-9EE1-44E94AFDB85B}" destId="{21668852-EE56-4F36-8FC7-E315AD26A95B}" srcOrd="0" destOrd="0" presId="urn:microsoft.com/office/officeart/2005/8/layout/vList3"/>
    <dgm:cxn modelId="{8656F771-95A3-4BE2-A95C-C64BA800325E}" type="presParOf" srcId="{57AC4A61-4CA7-479D-9EE1-44E94AFDB85B}" destId="{A365A323-A913-430E-8E68-37D3DD2EAC1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73FFF5F-ED92-4B47-B8AC-3DB382B440DF}">
      <dsp:nvSpPr>
        <dsp:cNvPr id="0" name=""/>
        <dsp:cNvSpPr/>
      </dsp:nvSpPr>
      <dsp:spPr>
        <a:xfrm>
          <a:off x="0" y="716919"/>
          <a:ext cx="609600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2318DE-3DAF-4DFF-84BD-FD4B88AAC8EE}">
      <dsp:nvSpPr>
        <dsp:cNvPr id="0" name=""/>
        <dsp:cNvSpPr/>
      </dsp:nvSpPr>
      <dsp:spPr>
        <a:xfrm>
          <a:off x="261917" y="294446"/>
          <a:ext cx="42672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Tato baterie má napětí 1,5 V</a:t>
          </a:r>
          <a:endParaRPr lang="cs-CZ" sz="2600" kern="1200" dirty="0"/>
        </a:p>
      </dsp:txBody>
      <dsp:txXfrm>
        <a:off x="261917" y="294446"/>
        <a:ext cx="4267200" cy="767520"/>
      </dsp:txXfrm>
    </dsp:sp>
    <dsp:sp modelId="{04B5FD58-A3C7-40C1-97DC-063FABE1A9FD}">
      <dsp:nvSpPr>
        <dsp:cNvPr id="0" name=""/>
        <dsp:cNvSpPr/>
      </dsp:nvSpPr>
      <dsp:spPr>
        <a:xfrm>
          <a:off x="0" y="1896280"/>
          <a:ext cx="609600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BB0257-F4CB-4FD1-8A9C-E7007BAC80DA}">
      <dsp:nvSpPr>
        <dsp:cNvPr id="0" name=""/>
        <dsp:cNvSpPr/>
      </dsp:nvSpPr>
      <dsp:spPr>
        <a:xfrm>
          <a:off x="285753" y="1500201"/>
          <a:ext cx="42672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Tato baterie má napětí 3 V</a:t>
          </a:r>
          <a:endParaRPr lang="cs-CZ" sz="2600" kern="1200" dirty="0"/>
        </a:p>
      </dsp:txBody>
      <dsp:txXfrm>
        <a:off x="285753" y="1500201"/>
        <a:ext cx="4267200" cy="767520"/>
      </dsp:txXfrm>
    </dsp:sp>
    <dsp:sp modelId="{5DC1E49F-C7E0-4E4D-8734-91295ECB9035}">
      <dsp:nvSpPr>
        <dsp:cNvPr id="0" name=""/>
        <dsp:cNvSpPr/>
      </dsp:nvSpPr>
      <dsp:spPr>
        <a:xfrm>
          <a:off x="0" y="3075639"/>
          <a:ext cx="609600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62C901-057B-4A17-B5B7-D763AD6F56A0}">
      <dsp:nvSpPr>
        <dsp:cNvPr id="0" name=""/>
        <dsp:cNvSpPr/>
      </dsp:nvSpPr>
      <dsp:spPr>
        <a:xfrm>
          <a:off x="304800" y="2691880"/>
          <a:ext cx="42672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Tato baterie má napětí 4,5 V</a:t>
          </a:r>
          <a:endParaRPr lang="cs-CZ" sz="2600" kern="1200" dirty="0"/>
        </a:p>
      </dsp:txBody>
      <dsp:txXfrm>
        <a:off x="304800" y="2691880"/>
        <a:ext cx="4267200" cy="76752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81D34AB-8115-49FA-8662-C2A268A5643B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02870" rIns="192024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Toto je  článek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 s napětím 1,5 V.</a:t>
          </a:r>
          <a:endParaRPr lang="cs-CZ" sz="2700" kern="1200" dirty="0"/>
        </a:p>
      </dsp:txBody>
      <dsp:txXfrm rot="10800000">
        <a:off x="1303273" y="1895"/>
        <a:ext cx="4053840" cy="1128772"/>
      </dsp:txXfrm>
    </dsp:sp>
    <dsp:sp modelId="{4721BBE1-C9D4-4AA3-96DE-8294A0AFCD26}">
      <dsp:nvSpPr>
        <dsp:cNvPr id="0" name=""/>
        <dsp:cNvSpPr/>
      </dsp:nvSpPr>
      <dsp:spPr>
        <a:xfrm>
          <a:off x="261913" y="31739"/>
          <a:ext cx="1128772" cy="112877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37EDC-E7B9-4643-8085-0D494AE81F19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02870" rIns="192024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Toto je článek 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 napětím 1,5 V.</a:t>
          </a:r>
          <a:endParaRPr lang="cs-CZ" sz="2700" kern="1200" dirty="0"/>
        </a:p>
      </dsp:txBody>
      <dsp:txXfrm rot="10800000">
        <a:off x="1303273" y="1467613"/>
        <a:ext cx="4053840" cy="1128772"/>
      </dsp:txXfrm>
    </dsp:sp>
    <dsp:sp modelId="{DDB881D7-564D-47E0-9CA2-7632E3836DE8}">
      <dsp:nvSpPr>
        <dsp:cNvPr id="0" name=""/>
        <dsp:cNvSpPr/>
      </dsp:nvSpPr>
      <dsp:spPr>
        <a:xfrm>
          <a:off x="333353" y="1460491"/>
          <a:ext cx="1128772" cy="1128772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DEE1F-1F12-46D3-ADB2-8540663816F5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02870" rIns="192024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Toto je článek 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 napětím 1,5 V.</a:t>
          </a:r>
          <a:endParaRPr lang="cs-CZ" sz="2700" kern="1200" dirty="0"/>
        </a:p>
      </dsp:txBody>
      <dsp:txXfrm rot="10800000">
        <a:off x="1303273" y="2933332"/>
        <a:ext cx="4053840" cy="1128772"/>
      </dsp:txXfrm>
    </dsp:sp>
    <dsp:sp modelId="{F3A4A3E5-BADE-4DF2-9722-99ECC15E197D}">
      <dsp:nvSpPr>
        <dsp:cNvPr id="0" name=""/>
        <dsp:cNvSpPr/>
      </dsp:nvSpPr>
      <dsp:spPr>
        <a:xfrm>
          <a:off x="261924" y="2935227"/>
          <a:ext cx="1128772" cy="1128772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5B75711-C860-4BC1-99AE-A760B3E07419}">
      <dsp:nvSpPr>
        <dsp:cNvPr id="0" name=""/>
        <dsp:cNvSpPr/>
      </dsp:nvSpPr>
      <dsp:spPr>
        <a:xfrm rot="10800000">
          <a:off x="1333474" y="31739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Toto je schematická značka baterie 4,5 V.</a:t>
          </a:r>
          <a:endParaRPr lang="cs-CZ" sz="2900" kern="1200" dirty="0"/>
        </a:p>
      </dsp:txBody>
      <dsp:txXfrm rot="10800000">
        <a:off x="1333474" y="31739"/>
        <a:ext cx="4053840" cy="1128772"/>
      </dsp:txXfrm>
    </dsp:sp>
    <dsp:sp modelId="{298A6D03-67A0-4CD5-B219-87F613DFFFFA}">
      <dsp:nvSpPr>
        <dsp:cNvPr id="0" name=""/>
        <dsp:cNvSpPr/>
      </dsp:nvSpPr>
      <dsp:spPr>
        <a:xfrm>
          <a:off x="190484" y="31739"/>
          <a:ext cx="1128772" cy="112877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2D03F5-7E6F-4D1E-A153-C14E31933824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Toto je schematická značka baterie 4,5 V.</a:t>
          </a:r>
          <a:endParaRPr lang="cs-CZ" sz="2900" kern="1200" dirty="0"/>
        </a:p>
      </dsp:txBody>
      <dsp:txXfrm rot="10800000">
        <a:off x="1303273" y="1467613"/>
        <a:ext cx="4053840" cy="1128772"/>
      </dsp:txXfrm>
    </dsp:sp>
    <dsp:sp modelId="{01141444-E98A-48C6-A898-4F0C13ED53AC}">
      <dsp:nvSpPr>
        <dsp:cNvPr id="0" name=""/>
        <dsp:cNvSpPr/>
      </dsp:nvSpPr>
      <dsp:spPr>
        <a:xfrm>
          <a:off x="261924" y="1460491"/>
          <a:ext cx="1128772" cy="1128772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65A323-A913-430E-8E68-37D3DD2EAC17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Toto je schematická značka baterie 4,5 V.</a:t>
          </a:r>
          <a:endParaRPr lang="cs-CZ" sz="2900" kern="1200" dirty="0"/>
        </a:p>
      </dsp:txBody>
      <dsp:txXfrm rot="10800000">
        <a:off x="1303273" y="2933332"/>
        <a:ext cx="4053840" cy="1128772"/>
      </dsp:txXfrm>
    </dsp:sp>
    <dsp:sp modelId="{21668852-EE56-4F36-8FC7-E315AD26A95B}">
      <dsp:nvSpPr>
        <dsp:cNvPr id="0" name=""/>
        <dsp:cNvSpPr/>
      </dsp:nvSpPr>
      <dsp:spPr>
        <a:xfrm>
          <a:off x="261924" y="2889254"/>
          <a:ext cx="1128772" cy="1128772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00EC8F-E970-40D2-A50B-8529960F153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82F7AE-08C1-4C61-98F1-C37D5D614C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9336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FFA800"/>
            </a:gs>
            <a:gs pos="13000">
              <a:srgbClr val="FFA800"/>
            </a:gs>
            <a:gs pos="13000">
              <a:srgbClr val="FFA800"/>
            </a:gs>
            <a:gs pos="37000">
              <a:schemeClr val="accent2">
                <a:lumMod val="50000"/>
              </a:schemeClr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87000">
              <a:srgbClr val="45171F">
                <a:alpha val="94000"/>
              </a:srgb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2921-296B-46FB-AFC7-63F1C03F326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24DD4-AA41-4250-B3AC-427A76DEB2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slide" Target="slide7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slide" Target="slide8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5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microsoft.com/office/2007/relationships/hdphoto" Target="../media/hdphoto2.wdp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VY_32_INOVACE_VIII_3_19 Elektrické napětí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:3.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DUM:19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28596" y="2071678"/>
          <a:ext cx="8001056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76729"/>
                <a:gridCol w="392432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Prezentace  určená </a:t>
            </a:r>
            <a:br>
              <a:rPr lang="cs-CZ" sz="3200" b="1" dirty="0" smtClean="0"/>
            </a:br>
            <a:r>
              <a:rPr lang="cs-CZ" sz="3200" b="1" dirty="0" smtClean="0"/>
              <a:t>k seznámení s pojmem elektrické napětí a </a:t>
            </a:r>
            <a:r>
              <a:rPr lang="cs-CZ" sz="3200" b="1" dirty="0" smtClean="0"/>
              <a:t>s jeho jednotkami. 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Elektrické napětí, jednotka napětí volt, článek,</a:t>
                      </a:r>
                      <a:r>
                        <a:rPr lang="cs-CZ" baseline="0" dirty="0" smtClean="0"/>
                        <a:t> baterie.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14290"/>
            <a:ext cx="7772400" cy="2357454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r>
              <a:rPr lang="cs-CZ" sz="6000" b="1" dirty="0" smtClean="0"/>
              <a:t>	Elektrické napětí</a:t>
            </a:r>
            <a:br>
              <a:rPr lang="cs-CZ" sz="6000" b="1" dirty="0" smtClean="0"/>
            </a:br>
            <a:r>
              <a:rPr lang="cs-CZ" sz="4000" b="1" dirty="0" smtClean="0"/>
              <a:t>označujeme písmenem U, jednotkou je volt, má značku V.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3571876"/>
            <a:ext cx="7643866" cy="2066924"/>
          </a:xfrm>
          <a:solidFill>
            <a:schemeClr val="bg1"/>
          </a:solidFill>
        </p:spPr>
        <p:txBody>
          <a:bodyPr>
            <a:normAutofit fontScale="40000" lnSpcReduction="20000"/>
          </a:bodyPr>
          <a:lstStyle/>
          <a:p>
            <a:pPr algn="l"/>
            <a:r>
              <a:rPr lang="cs-CZ" sz="7600" b="1" dirty="0" smtClean="0">
                <a:solidFill>
                  <a:srgbClr val="62202B"/>
                </a:solidFill>
              </a:rPr>
              <a:t> </a:t>
            </a:r>
            <a:r>
              <a:rPr lang="cs-CZ" sz="8600" b="1" dirty="0" smtClean="0">
                <a:solidFill>
                  <a:srgbClr val="62202B"/>
                </a:solidFill>
              </a:rPr>
              <a:t>Elektrické napětí je příčinou elektrického proudu.</a:t>
            </a:r>
          </a:p>
          <a:p>
            <a:pPr algn="l"/>
            <a:r>
              <a:rPr lang="cs-CZ" sz="2800" b="1" dirty="0" smtClean="0">
                <a:solidFill>
                  <a:srgbClr val="62202B"/>
                </a:solidFill>
              </a:rPr>
              <a:t> </a:t>
            </a:r>
          </a:p>
          <a:p>
            <a:pPr algn="l"/>
            <a:r>
              <a:rPr lang="cs-CZ" sz="5000" b="1" dirty="0" smtClean="0">
                <a:solidFill>
                  <a:srgbClr val="62202B"/>
                </a:solidFill>
              </a:rPr>
              <a:t>Někdy se přirovnává elektrické napětí, jako příčina elektrického proudu, </a:t>
            </a:r>
            <a:r>
              <a:rPr lang="cs-CZ" sz="5000" b="1" dirty="0">
                <a:solidFill>
                  <a:srgbClr val="62202B"/>
                </a:solidFill>
              </a:rPr>
              <a:t>k</a:t>
            </a:r>
            <a:r>
              <a:rPr lang="cs-CZ" sz="5000" b="1" dirty="0" smtClean="0">
                <a:solidFill>
                  <a:srgbClr val="62202B"/>
                </a:solidFill>
              </a:rPr>
              <a:t> rozdílu výšky hladin, jako příčinou proudu ve vodním toku.</a:t>
            </a:r>
            <a:endParaRPr lang="cs-CZ" sz="5000" b="1" dirty="0">
              <a:solidFill>
                <a:srgbClr val="62202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2857519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Jedním z nejběžnějších zdrojů elektrického napětí je  galvanický článek, v němž pomocí chemické přeměny mezi uhlíkovou a zinkovou elektrodou vzniká napětí 1,5 V.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10" y="4929198"/>
            <a:ext cx="414340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Napětí jednoho článku je 1,5 V.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3214686"/>
            <a:ext cx="2762250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9" name="Přímá spojovací šipka 8"/>
          <p:cNvCxnSpPr/>
          <p:nvPr/>
        </p:nvCxnSpPr>
        <p:spPr>
          <a:xfrm rot="10800000" flipV="1">
            <a:off x="5643570" y="3643314"/>
            <a:ext cx="357190" cy="7143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5750727" y="5893611"/>
            <a:ext cx="500066" cy="285752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215074" y="3786190"/>
            <a:ext cx="2000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Anoda je kladná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5074" y="4643446"/>
            <a:ext cx="2000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Katoda je záporná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3" presetClass="exit" presetSubtype="3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500"/>
                            </p:stCondLst>
                            <p:childTnLst>
                              <p:par>
                                <p:cTn id="35" presetID="23" presetClass="exit" presetSubtype="3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7" grpId="0" animBg="1"/>
      <p:bldP spid="7" grpId="1" animBg="1"/>
      <p:bldP spid="8" grpId="0" animBg="1"/>
      <p:bldP spid="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2571767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Vhodným spojením několika článků vznikne baterie. Ta pak může mít podle počtu článků a jejich spojení větší napětí.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4572008"/>
            <a:ext cx="5214974" cy="1752600"/>
          </a:xfrm>
          <a:solidFill>
            <a:schemeClr val="bg1"/>
          </a:solidFill>
        </p:spPr>
        <p:txBody>
          <a:bodyPr/>
          <a:lstStyle/>
          <a:p>
            <a:pPr algn="l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Tato baterie má napětí (3 x 1,5 V) 4,5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V.</a:t>
            </a:r>
          </a:p>
          <a:p>
            <a:pPr algn="l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Taková je plochá baterie.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3571876"/>
            <a:ext cx="228600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14348" y="3143248"/>
            <a:ext cx="521497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Spojením uhlíkové tyčinky jednoho článku se zinkovým obalem druhého článku se zvětšuje napětí.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xit" presetSubtype="32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animBg="1"/>
      <p:bldP spid="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z 008.jpg"/>
          <p:cNvPicPr>
            <a:picLocks noChangeAspect="1"/>
          </p:cNvPicPr>
          <p:nvPr/>
        </p:nvPicPr>
        <p:blipFill>
          <a:blip r:embed="rId2" cstate="print"/>
          <a:srcRect l="25735" t="19791" r="27053" b="17708"/>
          <a:stretch>
            <a:fillRect/>
          </a:stretch>
        </p:blipFill>
        <p:spPr>
          <a:xfrm>
            <a:off x="5072066" y="2357430"/>
            <a:ext cx="3286148" cy="3191253"/>
          </a:xfrm>
          <a:prstGeom prst="rect">
            <a:avLst/>
          </a:prstGeom>
        </p:spPr>
      </p:pic>
      <p:pic>
        <p:nvPicPr>
          <p:cNvPr id="7" name="Obrázek 6" descr="2012 001.jpg"/>
          <p:cNvPicPr>
            <a:picLocks noChangeAspect="1"/>
          </p:cNvPicPr>
          <p:nvPr/>
        </p:nvPicPr>
        <p:blipFill>
          <a:blip r:embed="rId3" cstate="print"/>
          <a:srcRect l="7812" t="11458" r="56250" b="48959"/>
          <a:stretch>
            <a:fillRect/>
          </a:stretch>
        </p:blipFill>
        <p:spPr>
          <a:xfrm>
            <a:off x="428596" y="2643182"/>
            <a:ext cx="3632058" cy="30003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7158" y="785794"/>
            <a:ext cx="335758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Plochá baterie vznikne spojením tří článků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6314" y="785794"/>
            <a:ext cx="335758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baterii  po odstranění části obalu je vidět spojení tří článků.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Fujitsu-Siemens\Local Settings\Temporary Internet Files\Content.IE5\OK0497BY\MP900386649[1].jpg" hidden="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86058"/>
            <a:ext cx="3657600" cy="260908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4" name="Obrázek 3" descr="2012 001.jpg"/>
          <p:cNvPicPr>
            <a:picLocks noChangeAspect="1"/>
          </p:cNvPicPr>
          <p:nvPr/>
        </p:nvPicPr>
        <p:blipFill>
          <a:blip r:embed="rId3" cstate="print"/>
          <a:srcRect l="6612" t="6611" r="4958" b="40496"/>
          <a:stretch>
            <a:fillRect/>
          </a:stretch>
        </p:blipFill>
        <p:spPr>
          <a:xfrm>
            <a:off x="571472" y="2857496"/>
            <a:ext cx="7643866" cy="342902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2844" y="214290"/>
            <a:ext cx="878687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Ukázka zdrojů napětí</a:t>
            </a:r>
            <a:endParaRPr lang="cs-CZ" sz="3200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142844" y="928670"/>
            <a:ext cx="2643206" cy="1500198"/>
          </a:xfrm>
          <a:prstGeom prst="wedgeRectCallout">
            <a:avLst>
              <a:gd name="adj1" fmla="val 6777"/>
              <a:gd name="adj2" fmla="val 12374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Plochá baterie 4,5 V. Vzniklá spojením tří článků.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2928926" y="928670"/>
            <a:ext cx="2357454" cy="1500198"/>
          </a:xfrm>
          <a:prstGeom prst="wedgeRectCallout">
            <a:avLst>
              <a:gd name="adj1" fmla="val 24230"/>
              <a:gd name="adj2" fmla="val 15537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Tomuto zdroji říkáme 1,5 V baterie. Je to však jeden článek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5357818" y="928670"/>
            <a:ext cx="3643306" cy="1500198"/>
          </a:xfrm>
          <a:prstGeom prst="wedgeRectCallout">
            <a:avLst>
              <a:gd name="adj1" fmla="val -18280"/>
              <a:gd name="adj2" fmla="val 23930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Zdroji, který lze nabíjet, říkáme akumulátor.  Toto je např. akumulátor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 mobilního telefonu s nap. 3,7 V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428605"/>
            <a:ext cx="8243918" cy="1643073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Schematická značka elektrického článku je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3214686"/>
            <a:ext cx="8215370" cy="1752600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Tato schematická značka představuje baterii vzniklou spojením tří článků.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1142984"/>
            <a:ext cx="5048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714752"/>
            <a:ext cx="88582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14282" y="5072074"/>
            <a:ext cx="81439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Tři články jsou spojeny za sebou (tyčinka jednoho článku je vždy spojena s obalem dalšího článku.)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5715016"/>
            <a:ext cx="8001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Podobně spojením akumulátorových článků vznikne  akumulátorová baterie, jako je například v automobilu.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7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58259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Zápis do sešitu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928670"/>
            <a:ext cx="8572560" cy="5197493"/>
          </a:xfrm>
          <a:solidFill>
            <a:schemeClr val="bg1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800" b="1" dirty="0" smtClean="0"/>
              <a:t>Elektrické napětí -</a:t>
            </a:r>
          </a:p>
          <a:p>
            <a:pPr>
              <a:buNone/>
            </a:pPr>
            <a:r>
              <a:rPr lang="cs-CZ" sz="3000" b="1" dirty="0" smtClean="0"/>
              <a:t>- značíme ho U,  jednotkou je volt, značka V.</a:t>
            </a:r>
          </a:p>
          <a:p>
            <a:pPr>
              <a:buNone/>
            </a:pPr>
            <a:r>
              <a:rPr lang="cs-CZ" sz="3000" b="1" dirty="0" smtClean="0"/>
              <a:t>Galvanický článek má napětí 1,5 V.  </a:t>
            </a:r>
          </a:p>
          <a:p>
            <a:pPr>
              <a:buNone/>
            </a:pPr>
            <a:r>
              <a:rPr lang="cs-CZ" sz="3000" b="1" dirty="0" smtClean="0"/>
              <a:t>Jeho schematická značka je:</a:t>
            </a:r>
          </a:p>
          <a:p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Vhodným spojením 3 článků vznikne baterie s napětím 4,5 V.</a:t>
            </a:r>
          </a:p>
          <a:p>
            <a:pPr>
              <a:buNone/>
            </a:pPr>
            <a:r>
              <a:rPr lang="cs-CZ" sz="3000" b="1" dirty="0" smtClean="0"/>
              <a:t> Její schematická značka je:</a:t>
            </a:r>
          </a:p>
          <a:p>
            <a:endParaRPr lang="cs-CZ" sz="3000" b="1" dirty="0" smtClean="0"/>
          </a:p>
          <a:p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Nejdůležitějšími zdroji elektřiny jsou elektrárny.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2285992"/>
            <a:ext cx="581764" cy="1031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000504"/>
            <a:ext cx="942374" cy="1205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14290"/>
            <a:ext cx="7143800" cy="1470025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Jaké napětí má tato baterie?</a:t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100" dirty="0" smtClean="0">
                <a:solidFill>
                  <a:schemeClr val="tx2">
                    <a:lumMod val="50000"/>
                  </a:schemeClr>
                </a:solidFill>
              </a:rPr>
              <a:t>Kliknutím na trojúhelníkové tlačítko vyber správnou odpověď.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2786058"/>
            <a:ext cx="7558118" cy="1285884"/>
          </a:xfrm>
        </p:spPr>
        <p:txBody>
          <a:bodyPr>
            <a:normAutofit/>
          </a:bodyPr>
          <a:lstStyle/>
          <a:p>
            <a:pPr algn="l"/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357166"/>
            <a:ext cx="1128771" cy="2082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5" name="Diagram 14"/>
          <p:cNvGraphicFramePr/>
          <p:nvPr/>
        </p:nvGraphicFramePr>
        <p:xfrm>
          <a:off x="357158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Tlačítko akce: Dopředu nebo Další 15">
            <a:hlinkClick r:id="rId8" action="ppaction://hlinksldjump" highlightClick="1"/>
          </p:cNvPr>
          <p:cNvSpPr/>
          <p:nvPr/>
        </p:nvSpPr>
        <p:spPr>
          <a:xfrm>
            <a:off x="4786314" y="2285992"/>
            <a:ext cx="857256" cy="8572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4786314" y="3500438"/>
            <a:ext cx="714380" cy="8572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rId8" action="ppaction://hlinksldjump" highlightClick="1"/>
          </p:cNvPr>
          <p:cNvSpPr/>
          <p:nvPr/>
        </p:nvSpPr>
        <p:spPr>
          <a:xfrm>
            <a:off x="4857752" y="4714884"/>
            <a:ext cx="714380" cy="8572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57158" y="142852"/>
            <a:ext cx="8358246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Klepni na trojúhelník u správné odpovědi.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lačítko akce: Zpět nebo Předchozí 8">
            <a:hlinkClick r:id="rId7" action="ppaction://hlinksldjump" highlightClick="1"/>
          </p:cNvPr>
          <p:cNvSpPr/>
          <p:nvPr/>
        </p:nvSpPr>
        <p:spPr>
          <a:xfrm>
            <a:off x="7286644" y="142873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Zpět nebo Předchozí 9">
            <a:hlinkClick r:id="" action="ppaction://hlinkshowjump?jump=nextslide" highlightClick="1"/>
          </p:cNvPr>
          <p:cNvSpPr/>
          <p:nvPr/>
        </p:nvSpPr>
        <p:spPr>
          <a:xfrm>
            <a:off x="7286644" y="285749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rId7" action="ppaction://hlinksldjump" highlightClick="1"/>
          </p:cNvPr>
          <p:cNvSpPr/>
          <p:nvPr/>
        </p:nvSpPr>
        <p:spPr>
          <a:xfrm>
            <a:off x="7286644" y="435769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lačítko akce: Zpět nebo Předchozí 2">
            <a:hlinkClick r:id="rId7" action="ppaction://hlinksldjump" highlightClick="1"/>
          </p:cNvPr>
          <p:cNvSpPr/>
          <p:nvPr/>
        </p:nvSpPr>
        <p:spPr>
          <a:xfrm>
            <a:off x="7215206" y="150017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Zpět nebo Předchozí 3">
            <a:hlinkClick r:id="rId7" action="ppaction://hlinksldjump" highlightClick="1"/>
          </p:cNvPr>
          <p:cNvSpPr/>
          <p:nvPr/>
        </p:nvSpPr>
        <p:spPr>
          <a:xfrm>
            <a:off x="7286644" y="292893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286644" y="435769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7158" y="142852"/>
            <a:ext cx="8358246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Klepni na trojúhelník u správné odpovědi.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1128771" cy="2082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28596" y="214290"/>
            <a:ext cx="778674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Nakresli schematickou značku tohoto zdroje.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2786050" y="4071942"/>
            <a:ext cx="2428892" cy="2308324"/>
            <a:chOff x="2786050" y="4071942"/>
            <a:chExt cx="2428892" cy="2308324"/>
          </a:xfrm>
        </p:grpSpPr>
        <p:sp>
          <p:nvSpPr>
            <p:cNvPr id="12" name="TextovéPole 11"/>
            <p:cNvSpPr txBox="1"/>
            <p:nvPr/>
          </p:nvSpPr>
          <p:spPr>
            <a:xfrm>
              <a:off x="2786050" y="4071942"/>
              <a:ext cx="2428892" cy="2308324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2786050" y="4143380"/>
              <a:ext cx="2357454" cy="2143140"/>
              <a:chOff x="5643570" y="2786058"/>
              <a:chExt cx="928694" cy="856462"/>
            </a:xfrm>
          </p:grpSpPr>
          <p:cxnSp>
            <p:nvCxnSpPr>
              <p:cNvPr id="5" name="Přímá spojovací čára 4"/>
              <p:cNvCxnSpPr/>
              <p:nvPr/>
            </p:nvCxnSpPr>
            <p:spPr>
              <a:xfrm rot="5400000">
                <a:off x="5715802" y="3213892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>
                <a:off x="5643570" y="3214686"/>
                <a:ext cx="428628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Skupina 98"/>
              <p:cNvGrpSpPr/>
              <p:nvPr/>
            </p:nvGrpSpPr>
            <p:grpSpPr>
              <a:xfrm>
                <a:off x="6215074" y="278605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" name="Přímá spojovací čára 9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ovací čára 10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5858678" y="3213892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6286512" y="3214686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8643998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Elektrické napětí získané z baterií a z akumulátorů je napětí stejnosměrné.</a:t>
            </a:r>
          </a:p>
          <a:p>
            <a:r>
              <a:rPr lang="cs-CZ" sz="2800" dirty="0" smtClean="0"/>
              <a:t>Tyto zdroje mají často označený kladný (značí se +) </a:t>
            </a:r>
          </a:p>
          <a:p>
            <a:r>
              <a:rPr lang="cs-CZ" sz="2800" dirty="0" smtClean="0"/>
              <a:t>a záporný (značí se -) pól.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85720" y="3000372"/>
            <a:ext cx="8643998" cy="9541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Nejdůležitějšími zdroji elektřiny jsou elektrárny.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elektrárnách se vyrábí střídavý elektrický proud.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32" name="Picture 8" descr="C:\Documents and Settings\Fujitsu-Siemens\Local Settings\Temporary Internet Files\Content.IE5\Q0AO16MH\MC900104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429132"/>
            <a:ext cx="1826057" cy="200026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3" name="Picture 9" descr="C:\Documents and Settings\Fujitsu-Siemens\Local Settings\Temporary Internet Files\Content.IE5\ZL4VJKRS\MC9001049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4429132"/>
            <a:ext cx="1821485" cy="196436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9" name="Picture 15" descr="C:\Documents and Settings\Fujitsu-Siemens\Local Settings\Temporary Internet Files\Content.IE5\5I15702U\MC90005356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868" y="4429132"/>
            <a:ext cx="1857388" cy="200026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8" name="Obrázek 17" descr="2012 002.jpg"/>
          <p:cNvPicPr>
            <a:picLocks noChangeAspect="1"/>
          </p:cNvPicPr>
          <p:nvPr/>
        </p:nvPicPr>
        <p:blipFill>
          <a:blip r:embed="rId5" cstate="print"/>
          <a:srcRect l="30666" t="23556" r="41334" b="23110"/>
          <a:stretch>
            <a:fillRect/>
          </a:stretch>
        </p:blipFill>
        <p:spPr>
          <a:xfrm>
            <a:off x="7643834" y="1071546"/>
            <a:ext cx="1214446" cy="17349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6349" y="5000636"/>
            <a:ext cx="123018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1357298"/>
            <a:ext cx="8072494" cy="1643075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1.Jaké znáš typy elektráren?</a:t>
            </a:r>
            <a:b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Čeho se využívá v těchto elektrárnách k výrobě elektřiny?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3143248"/>
            <a:ext cx="8072494" cy="1071570"/>
          </a:xfrm>
          <a:solidFill>
            <a:schemeClr val="bg1"/>
          </a:solidFill>
        </p:spPr>
        <p:txBody>
          <a:bodyPr/>
          <a:lstStyle/>
          <a:p>
            <a:pPr algn="l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2.Jak se říká zdroji elektrického napětí na jízdním kole?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4282" y="4429132"/>
            <a:ext cx="8072494" cy="9541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3.Jaké napětí mají zásuvky v bytě? Je toto napětí pro člověka bezpečné?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Popisek se šipkou dolů 15"/>
          <p:cNvSpPr/>
          <p:nvPr/>
        </p:nvSpPr>
        <p:spPr>
          <a:xfrm>
            <a:off x="3714744" y="214290"/>
            <a:ext cx="4429156" cy="985838"/>
          </a:xfrm>
          <a:prstGeom prst="downArrow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Úlohy pro žáky se zájmem o vědu a techniku.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1928802"/>
            <a:ext cx="8643998" cy="4572032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514350" indent="-514350" algn="l">
              <a:buAutoNum type="arabicPeriod"/>
            </a:pPr>
            <a:r>
              <a:rPr lang="cs-CZ" sz="2400" b="1" dirty="0" smtClean="0">
                <a:solidFill>
                  <a:srgbClr val="4A0611"/>
                </a:solidFill>
              </a:rPr>
              <a:t>Elektrárny </a:t>
            </a:r>
          </a:p>
          <a:p>
            <a:pPr marL="514350" indent="-514350" algn="l"/>
            <a:r>
              <a:rPr lang="cs-CZ" sz="2400" u="sng" dirty="0" smtClean="0">
                <a:solidFill>
                  <a:srgbClr val="4A0611"/>
                </a:solidFill>
              </a:rPr>
              <a:t>Tepelné</a:t>
            </a:r>
            <a:r>
              <a:rPr lang="cs-CZ" sz="2400" dirty="0" smtClean="0">
                <a:solidFill>
                  <a:srgbClr val="4A0611"/>
                </a:solidFill>
              </a:rPr>
              <a:t> – využívá se tepla vzniklého spálením uhlí, plynu, ropy nebo     </a:t>
            </a:r>
            <a:r>
              <a:rPr lang="cs-CZ" sz="2400" dirty="0" err="1" smtClean="0">
                <a:solidFill>
                  <a:srgbClr val="4A0611"/>
                </a:solidFill>
              </a:rPr>
              <a:t>biopaliv</a:t>
            </a:r>
            <a:r>
              <a:rPr lang="cs-CZ" sz="2400" dirty="0" smtClean="0">
                <a:solidFill>
                  <a:srgbClr val="4A0611"/>
                </a:solidFill>
              </a:rPr>
              <a:t>.</a:t>
            </a:r>
          </a:p>
          <a:p>
            <a:pPr algn="l"/>
            <a:r>
              <a:rPr lang="cs-CZ" sz="2400" u="sng" dirty="0" smtClean="0">
                <a:solidFill>
                  <a:srgbClr val="4A0611"/>
                </a:solidFill>
              </a:rPr>
              <a:t>Vodní</a:t>
            </a:r>
            <a:r>
              <a:rPr lang="cs-CZ" sz="2400" dirty="0" smtClean="0">
                <a:solidFill>
                  <a:srgbClr val="4A0611"/>
                </a:solidFill>
              </a:rPr>
              <a:t> – využívá se vodních toků, přílivů apod.</a:t>
            </a:r>
          </a:p>
          <a:p>
            <a:pPr algn="l"/>
            <a:r>
              <a:rPr lang="cs-CZ" sz="2400" u="sng" dirty="0" smtClean="0">
                <a:solidFill>
                  <a:srgbClr val="4A0611"/>
                </a:solidFill>
              </a:rPr>
              <a:t>Větrné</a:t>
            </a:r>
            <a:r>
              <a:rPr lang="cs-CZ" sz="2400" dirty="0" smtClean="0">
                <a:solidFill>
                  <a:srgbClr val="4A0611"/>
                </a:solidFill>
              </a:rPr>
              <a:t> – využívá se proudění vzduchu.</a:t>
            </a:r>
          </a:p>
          <a:p>
            <a:pPr algn="l"/>
            <a:r>
              <a:rPr lang="cs-CZ" sz="2400" u="sng" dirty="0" smtClean="0">
                <a:solidFill>
                  <a:srgbClr val="4A0611"/>
                </a:solidFill>
              </a:rPr>
              <a:t>Slunečn</a:t>
            </a:r>
            <a:r>
              <a:rPr lang="cs-CZ" sz="2400" dirty="0" smtClean="0">
                <a:solidFill>
                  <a:srgbClr val="4A0611"/>
                </a:solidFill>
              </a:rPr>
              <a:t>í – </a:t>
            </a:r>
            <a:r>
              <a:rPr lang="cs-CZ" sz="2400" dirty="0" err="1" smtClean="0">
                <a:solidFill>
                  <a:srgbClr val="4A0611"/>
                </a:solidFill>
              </a:rPr>
              <a:t>fotovoltaické</a:t>
            </a:r>
            <a:r>
              <a:rPr lang="cs-CZ" sz="2400" dirty="0" smtClean="0">
                <a:solidFill>
                  <a:srgbClr val="4A0611"/>
                </a:solidFill>
              </a:rPr>
              <a:t> – využívá se slunečního záření.</a:t>
            </a:r>
          </a:p>
          <a:p>
            <a:pPr algn="l"/>
            <a:r>
              <a:rPr lang="cs-CZ" sz="2400" u="sng" dirty="0" smtClean="0">
                <a:solidFill>
                  <a:srgbClr val="4A0611"/>
                </a:solidFill>
              </a:rPr>
              <a:t>Jaderné</a:t>
            </a:r>
            <a:r>
              <a:rPr lang="cs-CZ" sz="2400" dirty="0" smtClean="0">
                <a:solidFill>
                  <a:srgbClr val="4A0611"/>
                </a:solidFill>
              </a:rPr>
              <a:t> – využívá se přeměny jader.</a:t>
            </a:r>
          </a:p>
          <a:p>
            <a:pPr algn="l"/>
            <a:r>
              <a:rPr lang="cs-CZ" sz="2400" b="1" dirty="0" smtClean="0">
                <a:solidFill>
                  <a:srgbClr val="4A0611"/>
                </a:solidFill>
              </a:rPr>
              <a:t>2.Zdroji</a:t>
            </a:r>
            <a:r>
              <a:rPr lang="cs-CZ" sz="2400" dirty="0" smtClean="0">
                <a:solidFill>
                  <a:srgbClr val="4A0611"/>
                </a:solidFill>
              </a:rPr>
              <a:t> na jízdním kole se říká dynamo.</a:t>
            </a:r>
          </a:p>
          <a:p>
            <a:pPr algn="l"/>
            <a:r>
              <a:rPr lang="cs-CZ" sz="2400" b="1" dirty="0" smtClean="0">
                <a:solidFill>
                  <a:srgbClr val="4A0611"/>
                </a:solidFill>
              </a:rPr>
              <a:t>3.Zásuvka</a:t>
            </a:r>
            <a:r>
              <a:rPr lang="cs-CZ" sz="2400" dirty="0" smtClean="0">
                <a:solidFill>
                  <a:srgbClr val="4A0611"/>
                </a:solidFill>
              </a:rPr>
              <a:t> má napětí 230 V. Toto napětí může být člověku nebezpečné.</a:t>
            </a:r>
            <a:endParaRPr lang="cs-CZ" sz="2400" dirty="0">
              <a:solidFill>
                <a:srgbClr val="4A0611"/>
              </a:solidFill>
            </a:endParaRPr>
          </a:p>
        </p:txBody>
      </p:sp>
      <p:sp>
        <p:nvSpPr>
          <p:cNvPr id="4" name="Popisek se šipkou dolů 3"/>
          <p:cNvSpPr/>
          <p:nvPr/>
        </p:nvSpPr>
        <p:spPr>
          <a:xfrm>
            <a:off x="214282" y="142852"/>
            <a:ext cx="7715304" cy="1785950"/>
          </a:xfrm>
          <a:prstGeom prst="downArrow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Úlohy pro žáky se zájmem o vědu a techniku.</a:t>
            </a:r>
          </a:p>
          <a:p>
            <a:pPr algn="ctr"/>
            <a:r>
              <a:rPr lang="cs-CZ" sz="2800" dirty="0" smtClean="0"/>
              <a:t> Správné odpovědi.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Fujitsu-Siemens\Local Settings\Temporary Internet Files\Content.IE5\0XFM5EJ2\MP90040341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548" b="97134" l="2017" r="99682"/>
                    </a14:imgEffect>
                  </a14:imgLayer>
                </a14:imgProps>
              </a:ext>
            </a:extLst>
          </a:blip>
          <a:srcRect b="18622"/>
          <a:stretch/>
        </p:blipFill>
        <p:spPr bwMode="auto">
          <a:xfrm>
            <a:off x="2614756" y="2124680"/>
            <a:ext cx="3914488" cy="2122855"/>
          </a:xfrm>
          <a:prstGeom prst="rect">
            <a:avLst/>
          </a:prstGeom>
          <a:noFill/>
        </p:spPr>
      </p:pic>
      <p:pic>
        <p:nvPicPr>
          <p:cNvPr id="1027" name="Picture 3" descr="C:\Documents and Settings\Fujitsu-Siemens\Local Settings\Temporary Internet Files\Content.IE5\OK0497BY\MP90038664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9813" b="95561" l="10000" r="98500"/>
                    </a14:imgEffect>
                  </a14:imgLayer>
                </a14:imgProps>
              </a:ext>
            </a:extLst>
          </a:blip>
          <a:srcRect l="42398" t="43558"/>
          <a:stretch/>
        </p:blipFill>
        <p:spPr bwMode="auto">
          <a:xfrm rot="14330718">
            <a:off x="3257063" y="2165784"/>
            <a:ext cx="1267425" cy="885900"/>
          </a:xfrm>
          <a:prstGeom prst="rect">
            <a:avLst/>
          </a:prstGeom>
          <a:noFill/>
        </p:spPr>
      </p:pic>
      <p:pic>
        <p:nvPicPr>
          <p:cNvPr id="1028" name="Picture 4" descr="C:\Documents and Settings\Fujitsu-Siemens\Local Settings\Temporary Internet Files\Content.IE5\XWPUYXUL\MC9003617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2844" y="1000108"/>
            <a:ext cx="1824228" cy="1829714"/>
          </a:xfrm>
          <a:prstGeom prst="rect">
            <a:avLst/>
          </a:prstGeom>
          <a:noFill/>
        </p:spPr>
      </p:pic>
      <p:pic>
        <p:nvPicPr>
          <p:cNvPr id="6" name="Picture 3" descr="C:\Documents and Settings\Fujitsu-Siemens\Local Settings\Temporary Internet Files\Content.IE5\OK0497BY\MP900386649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9813" b="95561" l="10000" r="98500"/>
                    </a14:imgEffect>
                  </a14:imgLayer>
                </a14:imgProps>
              </a:ext>
            </a:extLst>
          </a:blip>
          <a:srcRect l="42398" t="43558"/>
          <a:stretch/>
        </p:blipFill>
        <p:spPr bwMode="auto">
          <a:xfrm rot="14330718">
            <a:off x="4849710" y="2159581"/>
            <a:ext cx="1273900" cy="890426"/>
          </a:xfrm>
          <a:prstGeom prst="rect">
            <a:avLst/>
          </a:prstGeom>
          <a:noFill/>
        </p:spPr>
      </p:pic>
      <p:cxnSp>
        <p:nvCxnSpPr>
          <p:cNvPr id="7" name="Zakřivená spojnice 6"/>
          <p:cNvCxnSpPr/>
          <p:nvPr/>
        </p:nvCxnSpPr>
        <p:spPr>
          <a:xfrm rot="5400000">
            <a:off x="1407017" y="2673434"/>
            <a:ext cx="2552398" cy="2415119"/>
          </a:xfrm>
          <a:prstGeom prst="curvedConnector3">
            <a:avLst>
              <a:gd name="adj1" fmla="val 1096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Zakřivená spojnice 20"/>
          <p:cNvCxnSpPr/>
          <p:nvPr/>
        </p:nvCxnSpPr>
        <p:spPr>
          <a:xfrm rot="16200000" flipH="1">
            <a:off x="4941263" y="3150191"/>
            <a:ext cx="2552399" cy="1461604"/>
          </a:xfrm>
          <a:prstGeom prst="curvedConnector3">
            <a:avLst>
              <a:gd name="adj1" fmla="val -41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85720" y="5286388"/>
            <a:ext cx="8643998" cy="13849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zapíchneme dva hřebíky například do citrónu, </a:t>
            </a:r>
          </a:p>
          <a:p>
            <a:r>
              <a:rPr lang="cs-CZ" sz="2800" dirty="0" smtClean="0"/>
              <a:t>a připojíme je pomocí vodičů, dostaneme zdroj  s malým napětím.</a:t>
            </a:r>
            <a:endParaRPr lang="cs-CZ" sz="28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571604" y="5143512"/>
            <a:ext cx="5286412" cy="1588"/>
          </a:xfrm>
          <a:prstGeom prst="straightConnector1">
            <a:avLst/>
          </a:prstGeom>
          <a:ln w="3810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857620" y="4572008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Popisek se šipkou dolů 13"/>
          <p:cNvSpPr/>
          <p:nvPr/>
        </p:nvSpPr>
        <p:spPr>
          <a:xfrm>
            <a:off x="1214414" y="142852"/>
            <a:ext cx="7715304" cy="1285884"/>
          </a:xfrm>
          <a:prstGeom prst="downArrow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Úloha pro žáky se zájmem o praktické ověření.</a:t>
            </a:r>
          </a:p>
          <a:p>
            <a:pPr algn="ctr"/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6828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4282" y="550070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r>
              <a:rPr lang="cs-CZ" b="1" dirty="0" smtClean="0"/>
              <a:t>,  4/2013</a:t>
            </a:r>
          </a:p>
          <a:p>
            <a:r>
              <a:rPr lang="cs-CZ" b="1" dirty="0" smtClean="0"/>
              <a:t>a vlastní práce.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2214554"/>
            <a:ext cx="8572560" cy="30469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Pozor! Žádné pokusy nedělejte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cs-CZ" sz="3200" b="1" dirty="0" smtClean="0"/>
              <a:t>s použitím napětí  ze zásuvky. Jak už bylo uvedeno, toto napětí může být životu nebezpečné. Vhodné pro pokusy jsou například baterie a jejich spojování, zdroje k </a:t>
            </a:r>
            <a:r>
              <a:rPr lang="cs-CZ" sz="3200" b="1" smtClean="0"/>
              <a:t>autodráhám </a:t>
            </a:r>
          </a:p>
          <a:p>
            <a:r>
              <a:rPr lang="cs-CZ" sz="3200" b="1" smtClean="0"/>
              <a:t>a </a:t>
            </a:r>
            <a:r>
              <a:rPr lang="cs-CZ" sz="3200" b="1" dirty="0" smtClean="0"/>
              <a:t>vláčkům.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7422" y="214290"/>
            <a:ext cx="642942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Když spojíme články tak, že spojíme kladné póly mezi sebou a záporné  póly mezi sebou, napětí se nezvýší ( zůstává 1,5 V).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14290"/>
            <a:ext cx="1141051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1825</TotalTime>
  <Words>726</Words>
  <Application>Microsoft Office PowerPoint</Application>
  <PresentationFormat>Předvádění na obrazovce (4:3)</PresentationFormat>
  <Paragraphs>105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Anotace: PowerPointová Prezentace  určená  k seznámení s pojmem elektrické napětí a s jeho jednotkami. </vt:lpstr>
      <vt:lpstr> Elektrické napětí označujeme písmenem U, jednotkou je volt, má značku V.</vt:lpstr>
      <vt:lpstr>Jedním z nejběžnějších zdrojů elektrického napětí je  galvanický článek, v němž pomocí chemické přeměny mezi uhlíkovou a zinkovou elektrodou vzniká napětí 1,5 V.</vt:lpstr>
      <vt:lpstr>Vhodným spojením několika článků vznikne baterie. Ta pak může mít podle počtu článků a jejich spojení větší napětí.</vt:lpstr>
      <vt:lpstr>Snímek 6</vt:lpstr>
      <vt:lpstr>Snímek 7</vt:lpstr>
      <vt:lpstr>Schematická značka elektrického článku je </vt:lpstr>
      <vt:lpstr>Zápis do sešitu</vt:lpstr>
      <vt:lpstr>Jaké napětí má tato baterie? Kliknutím na trojúhelníkové tlačítko vyber správnou odpověď.</vt:lpstr>
      <vt:lpstr>Snímek 11</vt:lpstr>
      <vt:lpstr>Snímek 12</vt:lpstr>
      <vt:lpstr>Snímek 13</vt:lpstr>
      <vt:lpstr>Snímek 14</vt:lpstr>
      <vt:lpstr>1.Jaké znáš typy elektráren? Čeho se využívá v těchto elektrárnách k výrobě elektřiny? 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127</cp:revision>
  <dcterms:created xsi:type="dcterms:W3CDTF">2012-04-08T18:46:09Z</dcterms:created>
  <dcterms:modified xsi:type="dcterms:W3CDTF">2013-06-11T20:51:50Z</dcterms:modified>
</cp:coreProperties>
</file>