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3" r:id="rId2"/>
    <p:sldId id="264" r:id="rId3"/>
    <p:sldId id="274" r:id="rId4"/>
    <p:sldId id="259" r:id="rId5"/>
    <p:sldId id="265" r:id="rId6"/>
    <p:sldId id="270" r:id="rId7"/>
    <p:sldId id="276" r:id="rId8"/>
    <p:sldId id="275" r:id="rId9"/>
    <p:sldId id="273" r:id="rId10"/>
    <p:sldId id="278" r:id="rId11"/>
    <p:sldId id="279" r:id="rId12"/>
    <p:sldId id="280" r:id="rId13"/>
    <p:sldId id="281" r:id="rId14"/>
    <p:sldId id="277" r:id="rId15"/>
    <p:sldId id="28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cs-CZ" noProof="0" smtClean="0"/>
              <a:t>Kliknutím lze upravit styl.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cs-CZ" noProof="0" smtClean="0"/>
              <a:t>Kliknutím lze upravit styl předlohy.</a:t>
            </a:r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 b="1">
                <a:solidFill>
                  <a:srgbClr val="F8F8F8"/>
                </a:solidFill>
              </a:defRPr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3084" name="Rectangle 12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 b="1">
                <a:solidFill>
                  <a:srgbClr val="F8F8F8"/>
                </a:solidFill>
              </a:defRPr>
            </a:lvl1pPr>
          </a:lstStyle>
          <a:p>
            <a:endParaRPr lang="cs-CZ"/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 b="1">
                <a:solidFill>
                  <a:srgbClr val="F8F8F8"/>
                </a:solidFill>
              </a:defRPr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breez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0259173"/>
      </p:ext>
    </p:extLst>
  </p:cSld>
  <p:clrMapOvr>
    <a:masterClrMapping/>
  </p:clrMapOvr>
  <p:transition spd="slow">
    <p:pull/>
    <p:sndAc>
      <p:stSnd>
        <p:snd r:embed="rId1" name="breez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5880425"/>
      </p:ext>
    </p:extLst>
  </p:cSld>
  <p:clrMapOvr>
    <a:masterClrMapping/>
  </p:clrMapOvr>
  <p:transition spd="slow">
    <p:pull/>
    <p:sndAc>
      <p:stSnd>
        <p:snd r:embed="rId1" name="breez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143000" y="1600200"/>
            <a:ext cx="3695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91100" y="1600200"/>
            <a:ext cx="3695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0337031"/>
      </p:ext>
    </p:extLst>
  </p:cSld>
  <p:clrMapOvr>
    <a:masterClrMapping/>
  </p:clrMapOvr>
  <p:transition spd="slow">
    <p:pull/>
    <p:sndAc>
      <p:stSnd>
        <p:snd r:embed="rId1" name="breez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6074887"/>
      </p:ext>
    </p:extLst>
  </p:cSld>
  <p:clrMapOvr>
    <a:masterClrMapping/>
  </p:clrMapOvr>
  <p:transition spd="slow">
    <p:pull/>
    <p:sndAc>
      <p:stSnd>
        <p:snd r:embed="rId1" name="breez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6452354"/>
      </p:ext>
    </p:extLst>
  </p:cSld>
  <p:clrMapOvr>
    <a:masterClrMapping/>
  </p:clrMapOvr>
  <p:transition spd="slow">
    <p:pull/>
    <p:sndAc>
      <p:stSnd>
        <p:snd r:embed="rId1" name="breez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2680437"/>
      </p:ext>
    </p:extLst>
  </p:cSld>
  <p:clrMapOvr>
    <a:masterClrMapping/>
  </p:clrMapOvr>
  <p:transition spd="slow">
    <p:pull/>
    <p:sndAc>
      <p:stSnd>
        <p:snd r:embed="rId1" name="breez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4714947"/>
      </p:ext>
    </p:extLst>
  </p:cSld>
  <p:clrMapOvr>
    <a:masterClrMapping/>
  </p:clrMapOvr>
  <p:transition spd="slow">
    <p:pull/>
    <p:sndAc>
      <p:stSnd>
        <p:snd r:embed="rId1" name="breez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2839172"/>
      </p:ext>
    </p:extLst>
  </p:cSld>
  <p:clrMapOvr>
    <a:masterClrMapping/>
  </p:clrMapOvr>
  <p:transition spd="slow">
    <p:pull/>
    <p:sndAc>
      <p:stSnd>
        <p:snd r:embed="rId1" name="breez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5375771"/>
      </p:ext>
    </p:extLst>
  </p:cSld>
  <p:clrMapOvr>
    <a:masterClrMapping/>
  </p:clrMapOvr>
  <p:transition spd="slow">
    <p:pull/>
    <p:sndAc>
      <p:stSnd>
        <p:snd r:embed="rId1" name="breez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00850" y="274638"/>
            <a:ext cx="188595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38"/>
            <a:ext cx="550545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1432619"/>
      </p:ext>
    </p:extLst>
  </p:cSld>
  <p:clrMapOvr>
    <a:masterClrMapping/>
  </p:clrMapOvr>
  <p:transition spd="slow">
    <p:pull/>
    <p:sndAc>
      <p:stSnd>
        <p:snd r:embed="rId1" name="breeze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274638"/>
            <a:ext cx="7543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Po kliknutí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1600200"/>
            <a:ext cx="7543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Po kliknutí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  <a:latin typeface="+mj-lt"/>
              </a:defRPr>
            </a:lvl1pPr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tx2"/>
                </a:solidFill>
                <a:latin typeface="+mj-lt"/>
              </a:defRPr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latin typeface="+mj-lt"/>
              </a:defRPr>
            </a:lvl1pPr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pull/>
    <p:sndAc>
      <p:stSnd>
        <p:snd r:embed="rId13" name="breeze.wav"/>
      </p:stSnd>
    </p:sndAc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package" Target="../embeddings/Microsoft_PowerPoint_Presentation1.pptx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Krkono%C5%A1e_seen_from_%C4%8Cernilov,_FastStone_sharpening10_qual98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file:///\\en.wikipedia.org\wiki\User:Caroig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rnap.cz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c/c4/Lilium_martagon_0064.JPG" TargetMode="External"/><Relationship Id="rId3" Type="http://schemas.openxmlformats.org/officeDocument/2006/relationships/hyperlink" Target="http://upload.wikimedia.org/wikipedia/commons/thumb/1/16/Krkono%C5%A1e_seen_from_%C4%8Cernilov,_FastStone_sharpening10_qual98.jpg/1280px-Krkono%C5%A1e_seen_from_%C4%8Cernilov,_FastStone_sharpening10_qual98.jpg" TargetMode="External"/><Relationship Id="rId7" Type="http://schemas.openxmlformats.org/officeDocument/2006/relationships/hyperlink" Target="http://upload.wikimedia.org/wikipedia/commons/c/c1/Hjortron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e/eb/Campanula_bohemica1.JPG" TargetMode="External"/><Relationship Id="rId5" Type="http://schemas.openxmlformats.org/officeDocument/2006/relationships/hyperlink" Target="http://upload.wikimedia.org/wikipedia/commons/9/93/Sn%C4%9B%C5%BEka_from_%C4%8Cern%C3%A1_hora_(CZE).jpg" TargetMode="External"/><Relationship Id="rId10" Type="http://schemas.openxmlformats.org/officeDocument/2006/relationships/hyperlink" Target="http://upload.wikimedia.org/wikipedia/commons/e/ef/Luscinia_svecica;_Baikonur_01.jpg" TargetMode="External"/><Relationship Id="rId4" Type="http://schemas.openxmlformats.org/officeDocument/2006/relationships/hyperlink" Target="http://cs.wikipedia.org/wiki/Soubor:Krkonose_CZ_I4A-7.png" TargetMode="External"/><Relationship Id="rId9" Type="http://schemas.openxmlformats.org/officeDocument/2006/relationships/hyperlink" Target="http://upload.wikimedia.org/wikipedia/commons/3/30/Knabenkraut_2286.jpg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902743"/>
              </p:ext>
            </p:extLst>
          </p:nvPr>
        </p:nvGraphicFramePr>
        <p:xfrm>
          <a:off x="827584" y="404664"/>
          <a:ext cx="7866063" cy="590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0" name="Prezentace" r:id="rId5" imgW="3148727" imgH="2360675" progId="PowerPoint.Show.12">
                  <p:embed/>
                </p:oleObj>
              </mc:Choice>
              <mc:Fallback>
                <p:oleObj name="Prezentace" r:id="rId5" imgW="3148727" imgH="2360675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27584" y="404664"/>
                        <a:ext cx="7866063" cy="5902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8574913"/>
      </p:ext>
    </p:extLst>
  </p:cSld>
  <p:clrMapOvr>
    <a:masterClrMapping/>
  </p:clrMapOvr>
  <p:transition spd="slow">
    <p:pull/>
    <p:sndAc>
      <p:stSnd>
        <p:snd r:embed="rId3" name="breez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3000" y="274638"/>
            <a:ext cx="7543800" cy="562074"/>
          </a:xfrm>
        </p:spPr>
        <p:txBody>
          <a:bodyPr/>
          <a:lstStyle/>
          <a:p>
            <a:r>
              <a:rPr lang="cs-CZ" sz="3600" b="1" dirty="0" smtClean="0"/>
              <a:t>Anotace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 rot="10800000" flipH="1" flipV="1">
            <a:off x="827584" y="878705"/>
            <a:ext cx="813690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/>
              <a:t>	Materiál je určen žákům 3.třídy k seznámení s učivem o ochraně přírody v nejvyšším pohoří naší vlasti, také v  </a:t>
            </a:r>
            <a:r>
              <a:rPr lang="cs-CZ" sz="2400" dirty="0"/>
              <a:t>nejbližším okolí naší obce</a:t>
            </a:r>
            <a:r>
              <a:rPr lang="cs-CZ" sz="2400" dirty="0" smtClean="0"/>
              <a:t>. </a:t>
            </a:r>
          </a:p>
          <a:p>
            <a:pPr algn="just"/>
            <a:r>
              <a:rPr lang="cs-CZ" sz="2400" dirty="0"/>
              <a:t>	</a:t>
            </a:r>
            <a:r>
              <a:rPr lang="cs-CZ" sz="2400" dirty="0" smtClean="0"/>
              <a:t>Materiál je inovativní tím, že je určen pro použití na interaktivní tabuli. Žáci se mohou do práce aktivně zapojit, informace se odkrývají postupně a žáci mohou dopředu odhadnout, co je na fotografii. Titulky k fotografii se odkryjí dodatečně ke kontrole. V materiálu jsou animované prvky pro zpestření výuky. </a:t>
            </a:r>
          </a:p>
          <a:p>
            <a:pPr algn="just"/>
            <a:r>
              <a:rPr lang="cs-CZ" sz="2400" dirty="0"/>
              <a:t>	</a:t>
            </a:r>
            <a:r>
              <a:rPr lang="cs-CZ" sz="2400" dirty="0" smtClean="0">
                <a:solidFill>
                  <a:prstClr val="black"/>
                </a:solidFill>
              </a:rPr>
              <a:t>Materiál </a:t>
            </a:r>
            <a:r>
              <a:rPr lang="cs-CZ" sz="2400" dirty="0">
                <a:solidFill>
                  <a:prstClr val="black"/>
                </a:solidFill>
              </a:rPr>
              <a:t>podporuje čtenářskou a informační gramotnost, poskytuje rozšiřující informace a souvislosti, není výčtem učiva, je pouze podkladem pro práci učitele</a:t>
            </a:r>
            <a:r>
              <a:rPr lang="cs-CZ" sz="2400" dirty="0" smtClean="0">
                <a:solidFill>
                  <a:prstClr val="black"/>
                </a:solidFill>
              </a:rPr>
              <a:t>. 	Součástí materiálu je odkaz na internetové stránky KRNAP.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05029838"/>
      </p:ext>
    </p:extLst>
  </p:cSld>
  <p:clrMapOvr>
    <a:masterClrMapping/>
  </p:clrMapOvr>
  <p:transition spd="slow">
    <p:pull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800" dirty="0" smtClean="0"/>
              <a:t>Krkonošský národní park</a:t>
            </a:r>
            <a:endParaRPr lang="cs-CZ" sz="4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7200" dirty="0" smtClean="0"/>
              <a:t>KRNAP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1112368945"/>
      </p:ext>
    </p:extLst>
  </p:cSld>
  <p:clrMapOvr>
    <a:masterClrMapping/>
  </p:clrMapOvr>
  <p:transition spd="slow">
    <p:pull/>
    <p:sndAc>
      <p:stSnd>
        <p:snd r:embed="rId2" name="breez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3" y="332656"/>
            <a:ext cx="4722202" cy="1606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 descr="http://upload.wikimedia.org/wikipedia/commons/thumb/2/27/Krkonose_CZ_I4A-7.png/800px-Krkonose_CZ_I4A-7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040" y="1699116"/>
            <a:ext cx="7620000" cy="474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 rot="16200000" flipH="1">
            <a:off x="4361704" y="1559308"/>
            <a:ext cx="1140672" cy="438472"/>
          </a:xfrm>
          <a:prstGeom prst="curvedConnector3">
            <a:avLst>
              <a:gd name="adj1" fmla="val 50000"/>
            </a:avLst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5377551" y="332656"/>
            <a:ext cx="36589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KRNAP vznikl na ochranu přírody v Krkonoších v roce 1963.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003525"/>
      </p:ext>
    </p:extLst>
  </p:cSld>
  <p:clrMapOvr>
    <a:masterClrMapping/>
  </p:clrMapOvr>
  <p:transition spd="slow">
    <p:pull/>
    <p:sndAc>
      <p:stSnd>
        <p:snd r:embed="rId2" name="breez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ttp://bits.wikimedia.org/static-1.21wmf2/skins/common/images/magnify-clip.png">
            <a:hlinkClick r:id="rId3" tooltip="Zvětšit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2875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43235" y="1340768"/>
            <a:ext cx="882161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Panorama Krkonoš</a:t>
            </a:r>
            <a:endParaRPr lang="cs-CZ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450480" y="4428534"/>
            <a:ext cx="3528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/>
              <a:t>Autor: </a:t>
            </a:r>
            <a:r>
              <a:rPr lang="cs-CZ" sz="1200" dirty="0" err="1" smtClean="0"/>
              <a:t>Kozuch</a:t>
            </a:r>
            <a:endParaRPr lang="cs-CZ" sz="1200" dirty="0"/>
          </a:p>
        </p:txBody>
      </p:sp>
      <p:pic>
        <p:nvPicPr>
          <p:cNvPr id="5125" name="Picture 5" descr="http://upload.wikimedia.org/wikipedia/commons/thumb/1/16/Krkono%C5%A1e_seen_from_%C4%8Cernilov%2C_FastStone_sharpening10_qual98.jpg/1280px-Krkono%C5%A1e_seen_from_%C4%8Cernilov%2C_FastStone_sharpening10_qual9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35" y="2060849"/>
            <a:ext cx="8821613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9109356"/>
      </p:ext>
    </p:extLst>
  </p:cSld>
  <p:clrMapOvr>
    <a:masterClrMapping/>
  </p:clrMapOvr>
  <p:transition spd="slow">
    <p:pull/>
    <p:sndAc>
      <p:stSnd>
        <p:snd r:embed="rId2" name="breez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upload.wikimedia.org/wikipedia/commons/thumb/9/93/Sn%C4%9B%C5%BEka_from_%C4%8Cern%C3%A1_hora_%28CZE%29.jpg/1024px-Sn%C4%9B%C5%BEka_from_%C4%8Cern%C3%A1_hora_%28CZE%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17250"/>
            <a:ext cx="7827268" cy="5870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27584" y="517250"/>
            <a:ext cx="5256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Sněžka z Černé hory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536965" y="6413613"/>
            <a:ext cx="21178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1200" dirty="0">
                <a:solidFill>
                  <a:prstClr val="black"/>
                </a:solidFill>
              </a:rPr>
              <a:t>autor David </a:t>
            </a:r>
            <a:r>
              <a:rPr lang="cs-CZ" sz="1200" dirty="0" err="1">
                <a:solidFill>
                  <a:prstClr val="black"/>
                </a:solidFill>
              </a:rPr>
              <a:t>Paloch</a:t>
            </a:r>
            <a:r>
              <a:rPr lang="cs-CZ" sz="1200" dirty="0">
                <a:solidFill>
                  <a:prstClr val="black"/>
                </a:solidFill>
              </a:rPr>
              <a:t>  (</a:t>
            </a:r>
            <a:r>
              <a:rPr lang="cs-CZ" sz="1200" dirty="0" err="1">
                <a:solidFill>
                  <a:prstClr val="black"/>
                </a:solidFill>
                <a:hlinkClick r:id="rId4" action="ppaction://hlinkfile" tooltip="en:User:Caroig"/>
              </a:rPr>
              <a:t>Caroig</a:t>
            </a:r>
            <a:r>
              <a:rPr lang="cs-CZ" sz="1200" dirty="0">
                <a:solidFill>
                  <a:prstClr val="black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37302502"/>
      </p:ext>
    </p:extLst>
  </p:cSld>
  <p:clrMapOvr>
    <a:masterClrMapping/>
  </p:clrMapOvr>
  <p:transition spd="slow">
    <p:pull/>
    <p:sndAc>
      <p:stSnd>
        <p:snd r:embed="rId2" name="breez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má KRNAP úkol?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078F48">
                    <a:lumMod val="75000"/>
                  </a:srgbClr>
                </a:solidFill>
              </a:rPr>
              <a:t> Zlepšuje přírodní prostředí.</a:t>
            </a:r>
          </a:p>
          <a:p>
            <a:pPr>
              <a:buFont typeface="Wingdings" pitchFamily="2" charset="2"/>
              <a:buChar char="v"/>
            </a:pPr>
            <a:r>
              <a:rPr lang="cs-CZ" b="1" dirty="0">
                <a:solidFill>
                  <a:srgbClr val="078F48">
                    <a:lumMod val="75000"/>
                  </a:srgbClr>
                </a:solidFill>
              </a:rPr>
              <a:t> </a:t>
            </a:r>
            <a:r>
              <a:rPr lang="cs-CZ" b="1" dirty="0" smtClean="0">
                <a:solidFill>
                  <a:srgbClr val="078F48">
                    <a:lumMod val="75000"/>
                  </a:srgbClr>
                </a:solidFill>
              </a:rPr>
              <a:t>Ochraňuje volně žijící živočichy.</a:t>
            </a:r>
          </a:p>
          <a:p>
            <a:pPr>
              <a:buFont typeface="Wingdings" pitchFamily="2" charset="2"/>
              <a:buChar char="v"/>
            </a:pPr>
            <a:r>
              <a:rPr lang="cs-CZ" b="1" dirty="0">
                <a:solidFill>
                  <a:srgbClr val="078F48">
                    <a:lumMod val="75000"/>
                  </a:srgbClr>
                </a:solidFill>
              </a:rPr>
              <a:t> </a:t>
            </a:r>
            <a:r>
              <a:rPr lang="cs-CZ" b="1" dirty="0" smtClean="0">
                <a:solidFill>
                  <a:srgbClr val="078F48">
                    <a:lumMod val="75000"/>
                  </a:srgbClr>
                </a:solidFill>
              </a:rPr>
              <a:t>Ochraňuje planě rostoucí rostliny.</a:t>
            </a:r>
          </a:p>
          <a:p>
            <a:pPr>
              <a:buFont typeface="Wingdings" pitchFamily="2" charset="2"/>
              <a:buChar char="v"/>
            </a:pPr>
            <a:r>
              <a:rPr lang="cs-CZ" b="1" dirty="0">
                <a:solidFill>
                  <a:srgbClr val="078F48">
                    <a:lumMod val="75000"/>
                  </a:srgbClr>
                </a:solidFill>
              </a:rPr>
              <a:t> </a:t>
            </a:r>
            <a:r>
              <a:rPr lang="cs-CZ" b="1" dirty="0" smtClean="0">
                <a:solidFill>
                  <a:srgbClr val="078F48">
                    <a:lumMod val="75000"/>
                  </a:srgbClr>
                </a:solidFill>
              </a:rPr>
              <a:t>Dohlíží na zachování typického 	vzhledu krajiny.</a:t>
            </a:r>
          </a:p>
          <a:p>
            <a:pPr>
              <a:buFont typeface="Wingdings" pitchFamily="2" charset="2"/>
              <a:buChar char="v"/>
            </a:pPr>
            <a:r>
              <a:rPr lang="cs-CZ" b="1" dirty="0">
                <a:solidFill>
                  <a:srgbClr val="078F48">
                    <a:lumMod val="75000"/>
                  </a:srgbClr>
                </a:solidFill>
              </a:rPr>
              <a:t> </a:t>
            </a:r>
            <a:r>
              <a:rPr lang="cs-CZ" b="1" dirty="0" smtClean="0">
                <a:solidFill>
                  <a:srgbClr val="078F48">
                    <a:lumMod val="75000"/>
                  </a:srgbClr>
                </a:solidFill>
              </a:rPr>
              <a:t>Vychovává lidi.</a:t>
            </a:r>
          </a:p>
          <a:p>
            <a:pPr>
              <a:buFont typeface="Wingdings" pitchFamily="2" charset="2"/>
              <a:buChar char="v"/>
            </a:pPr>
            <a:r>
              <a:rPr lang="cs-CZ" b="1" dirty="0">
                <a:solidFill>
                  <a:srgbClr val="078F48">
                    <a:lumMod val="75000"/>
                  </a:srgbClr>
                </a:solidFill>
              </a:rPr>
              <a:t> </a:t>
            </a:r>
            <a:r>
              <a:rPr lang="cs-CZ" b="1" dirty="0" smtClean="0">
                <a:solidFill>
                  <a:srgbClr val="078F48">
                    <a:lumMod val="75000"/>
                  </a:srgbClr>
                </a:solidFill>
              </a:rPr>
              <a:t>Dohlíží na únosnou turistiku a 	rekreaci.</a:t>
            </a:r>
            <a:endParaRPr lang="cs-CZ" b="1" dirty="0">
              <a:solidFill>
                <a:srgbClr val="078F48">
                  <a:lumMod val="75000"/>
                </a:srgb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9560876"/>
      </p:ext>
    </p:extLst>
  </p:cSld>
  <p:clrMapOvr>
    <a:masterClrMapping/>
  </p:clrMapOvr>
  <p:transition spd="slow">
    <p:pull/>
    <p:sndAc>
      <p:stSnd>
        <p:snd r:embed="rId2" name="breez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3000" y="188640"/>
            <a:ext cx="7543800" cy="648072"/>
          </a:xfrm>
        </p:spPr>
        <p:txBody>
          <a:bodyPr/>
          <a:lstStyle/>
          <a:p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Proč se tu příroda ochraňuje?</a:t>
            </a:r>
            <a:endParaRPr lang="cs-CZ" sz="3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3000" y="908721"/>
            <a:ext cx="7543800" cy="1008112"/>
          </a:xfrm>
        </p:spPr>
        <p:txBody>
          <a:bodyPr/>
          <a:lstStyle/>
          <a:p>
            <a:pPr marL="0" lvl="0" indent="0">
              <a:buNone/>
            </a:pPr>
            <a:r>
              <a:rPr lang="cs-CZ" sz="2800" dirty="0">
                <a:solidFill>
                  <a:srgbClr val="078F48"/>
                </a:solidFill>
              </a:rPr>
              <a:t>Rostou tu rostliny, které nerostou nikde jinde na světě, říkáme jim </a:t>
            </a:r>
            <a:r>
              <a:rPr lang="cs-CZ" sz="2800" b="1" dirty="0">
                <a:solidFill>
                  <a:srgbClr val="078F48">
                    <a:lumMod val="75000"/>
                  </a:srgbClr>
                </a:solidFill>
              </a:rPr>
              <a:t>endemity.</a:t>
            </a: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421" y="1844824"/>
            <a:ext cx="3674787" cy="491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771800" y="472514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Zvonek český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07852328"/>
      </p:ext>
    </p:extLst>
  </p:cSld>
  <p:clrMapOvr>
    <a:masterClrMapping/>
  </p:clrMapOvr>
  <p:transition spd="slow">
    <p:pull/>
    <p:sndAc>
      <p:stSnd>
        <p:snd r:embed="rId2" name="breez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50696" y="562698"/>
            <a:ext cx="4384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Některé chráněné rostliny:</a:t>
            </a:r>
            <a:endParaRPr lang="cs-CZ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146" name="Picture 2" descr="http://upload.wikimedia.org/wikipedia/commons/c/c1/Hjortr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12776"/>
            <a:ext cx="7115175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979712" y="1772816"/>
            <a:ext cx="37144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C000"/>
                </a:solidFill>
              </a:rPr>
              <a:t>Ostružiník moruška</a:t>
            </a:r>
            <a:endParaRPr lang="cs-CZ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196944"/>
      </p:ext>
    </p:extLst>
  </p:cSld>
  <p:clrMapOvr>
    <a:masterClrMapping/>
  </p:clrMapOvr>
  <p:transition spd="slow">
    <p:pull/>
    <p:sndAc>
      <p:stSnd>
        <p:snd r:embed="rId2" name="breez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upload.wikimedia.org/wikipedia/commons/c/c4/Lilium_martagon_006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94459"/>
            <a:ext cx="4896544" cy="652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Lilie zlatohlavá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292273"/>
      </p:ext>
    </p:extLst>
  </p:cSld>
  <p:clrMapOvr>
    <a:masterClrMapping/>
  </p:clrMapOvr>
  <p:transition spd="slow">
    <p:pull/>
    <p:sndAc>
      <p:stSnd>
        <p:snd r:embed="rId2" name="breez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upload.wikimedia.org/wikipedia/commons/3/30/Knabenkraut_228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88640"/>
            <a:ext cx="4864596" cy="6486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5616624" cy="778098"/>
          </a:xfrm>
        </p:spPr>
        <p:txBody>
          <a:bodyPr/>
          <a:lstStyle/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Různé druhy vstavačů: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96336" y="6621292"/>
            <a:ext cx="66396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err="1" smtClean="0"/>
              <a:t>Dirk</a:t>
            </a:r>
            <a:r>
              <a:rPr lang="cs-CZ" sz="800" dirty="0" smtClean="0"/>
              <a:t> </a:t>
            </a:r>
            <a:r>
              <a:rPr lang="cs-CZ" sz="800" dirty="0" err="1" smtClean="0"/>
              <a:t>Beyer</a:t>
            </a:r>
            <a:endParaRPr lang="cs-CZ" sz="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5" y="5197842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chemeClr val="tx2"/>
                </a:solidFill>
              </a:rPr>
              <a:t>Prstnatec</a:t>
            </a:r>
            <a:r>
              <a:rPr lang="cs-CZ" sz="2800" dirty="0" smtClean="0">
                <a:solidFill>
                  <a:schemeClr val="tx2"/>
                </a:solidFill>
              </a:rPr>
              <a:t> májový</a:t>
            </a:r>
            <a:endParaRPr lang="cs-CZ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633281"/>
      </p:ext>
    </p:extLst>
  </p:cSld>
  <p:clrMapOvr>
    <a:masterClrMapping/>
  </p:clrMapOvr>
  <p:transition spd="slow">
    <p:pull/>
    <p:sndAc>
      <p:stSnd>
        <p:snd r:embed="rId2" name="breez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3000" y="274638"/>
            <a:ext cx="5013176" cy="562074"/>
          </a:xfrm>
        </p:spPr>
        <p:txBody>
          <a:bodyPr/>
          <a:lstStyle/>
          <a:p>
            <a:pPr algn="l"/>
            <a:r>
              <a:rPr lang="cs-CZ" sz="2800" dirty="0" smtClean="0">
                <a:solidFill>
                  <a:srgbClr val="0070C0"/>
                </a:solidFill>
              </a:rPr>
              <a:t>Někteří chránění živočichové:</a:t>
            </a:r>
            <a:endParaRPr lang="cs-CZ" sz="2800" dirty="0">
              <a:solidFill>
                <a:srgbClr val="0070C0"/>
              </a:solidFill>
            </a:endParaRPr>
          </a:p>
        </p:txBody>
      </p:sp>
      <p:pic>
        <p:nvPicPr>
          <p:cNvPr id="9218" name="Picture 2" descr="http://upload.wikimedia.org/wikipedia/commons/e/ef/Luscinia_svecica%3B_Baikonur_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12776"/>
            <a:ext cx="6467475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331640" y="980728"/>
            <a:ext cx="46602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chemeClr val="tx2"/>
                </a:solidFill>
              </a:rPr>
              <a:t>Slavík modráček tundrový</a:t>
            </a:r>
            <a:endParaRPr lang="cs-CZ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0781"/>
      </p:ext>
    </p:extLst>
  </p:cSld>
  <p:clrMapOvr>
    <a:masterClrMapping/>
  </p:clrMapOvr>
  <p:transition spd="slow">
    <p:pull/>
    <p:sndAc>
      <p:stSnd>
        <p:snd r:embed="rId2" name="breez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>
                <a:solidFill>
                  <a:schemeClr val="tx2">
                    <a:lumMod val="75000"/>
                  </a:schemeClr>
                </a:solidFill>
                <a:hlinkClick r:id="rId3"/>
              </a:rPr>
              <a:t>http://www.krnap.cz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hlinkClick r:id="rId3"/>
              </a:rPr>
              <a:t>/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3379859"/>
      </p:ext>
    </p:extLst>
  </p:cSld>
  <p:clrMapOvr>
    <a:masterClrMapping/>
  </p:clrMapOvr>
  <p:transition spd="slow">
    <p:pull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99592" y="250722"/>
            <a:ext cx="7920880" cy="627462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cs-CZ" b="1" dirty="0" smtClean="0"/>
              <a:t>Seznam citací:</a:t>
            </a:r>
          </a:p>
          <a:p>
            <a:endParaRPr lang="cs-CZ" sz="1400" dirty="0"/>
          </a:p>
          <a:p>
            <a:r>
              <a:rPr lang="cs-CZ" sz="1400" dirty="0" smtClean="0"/>
              <a:t>KOZUCH</a:t>
            </a:r>
            <a:r>
              <a:rPr lang="cs-CZ" sz="1400" dirty="0"/>
              <a:t>. </a:t>
            </a:r>
            <a:r>
              <a:rPr lang="cs-CZ" sz="1400" i="1" dirty="0"/>
              <a:t>Wikipedia.cz</a:t>
            </a:r>
            <a:r>
              <a:rPr lang="cs-CZ" sz="1400" dirty="0"/>
              <a:t> [online]. [cit. 11.11.2012]. Dostupný na WWW: </a:t>
            </a:r>
            <a:r>
              <a:rPr lang="cs-CZ" sz="1400" dirty="0">
                <a:hlinkClick r:id="rId3"/>
              </a:rPr>
              <a:t>http://upload.wikimedia.org/wikipedia/commons/thumb/1/16/Krkono%C5%A1e_seen_from_%C4%8Cernilov%2C_FastStone_sharpening10_qual98.jpg/1280px-Krkono%C5%A1e_seen_from_%</a:t>
            </a:r>
            <a:r>
              <a:rPr lang="cs-CZ" sz="1400" dirty="0" smtClean="0">
                <a:hlinkClick r:id="rId3"/>
              </a:rPr>
              <a:t>C4%8Cernilov%2C_FastStone_sharpening10_qual98.jpg</a:t>
            </a:r>
            <a:r>
              <a:rPr lang="cs-CZ" sz="1400" dirty="0" smtClean="0"/>
              <a:t>  </a:t>
            </a:r>
            <a:endParaRPr lang="cs-CZ" sz="1400" dirty="0"/>
          </a:p>
          <a:p>
            <a:r>
              <a:rPr lang="cs-CZ" sz="1400" dirty="0"/>
              <a:t>MIAOW, </a:t>
            </a:r>
            <a:r>
              <a:rPr lang="cs-CZ" sz="1400" dirty="0" err="1"/>
              <a:t>Miaow</a:t>
            </a:r>
            <a:r>
              <a:rPr lang="cs-CZ" sz="1400" dirty="0"/>
              <a:t>. </a:t>
            </a:r>
            <a:r>
              <a:rPr lang="cs-CZ" sz="1400" i="1" dirty="0"/>
              <a:t>Wikipedia.cz</a:t>
            </a:r>
            <a:r>
              <a:rPr lang="cs-CZ" sz="1400" dirty="0"/>
              <a:t> [online]. [cit. 11.11.2012]. Dostupný na WWW: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cs.wikipedia.org/wiki/Soubor:Krkonose_CZ_I4A-7.png</a:t>
            </a:r>
            <a:r>
              <a:rPr lang="cs-CZ" sz="1400" dirty="0" smtClean="0"/>
              <a:t>   </a:t>
            </a:r>
          </a:p>
          <a:p>
            <a:r>
              <a:rPr lang="cs-CZ" sz="1400" dirty="0"/>
              <a:t>PALOCH, David.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11.11.2012]. Dostupný na WWW: </a:t>
            </a:r>
            <a:r>
              <a:rPr lang="cs-CZ" sz="1400" dirty="0">
                <a:hlinkClick r:id="rId5"/>
              </a:rPr>
              <a:t>http://upload.wikimedia.org/wikipedia/commons/9/93/Sn%C4%9B%C5%BEka_from_%C4%8Cern%C3%A1_hora_%</a:t>
            </a:r>
            <a:r>
              <a:rPr lang="cs-CZ" sz="1400" dirty="0" smtClean="0">
                <a:hlinkClick r:id="rId5"/>
              </a:rPr>
              <a:t>28CZE%29.jpg</a:t>
            </a:r>
            <a:r>
              <a:rPr lang="cs-CZ" sz="1400" dirty="0" smtClean="0"/>
              <a:t> </a:t>
            </a:r>
            <a:endParaRPr lang="cs-CZ" sz="1400" dirty="0"/>
          </a:p>
          <a:p>
            <a:pPr lvl="0"/>
            <a:r>
              <a:rPr lang="en-US" sz="1400" dirty="0">
                <a:solidFill>
                  <a:srgbClr val="000000"/>
                </a:solidFill>
              </a:rPr>
              <a:t>FILIPPOV, Petr. </a:t>
            </a:r>
            <a:r>
              <a:rPr lang="en-US" sz="1400" i="1" dirty="0">
                <a:solidFill>
                  <a:srgbClr val="000000"/>
                </a:solidFill>
              </a:rPr>
              <a:t>Wikimedia Commons</a:t>
            </a:r>
            <a:r>
              <a:rPr lang="en-US" sz="1400" dirty="0">
                <a:solidFill>
                  <a:srgbClr val="000000"/>
                </a:solidFill>
              </a:rPr>
              <a:t> [online]. [cit. 25.11.2012]. </a:t>
            </a:r>
            <a:r>
              <a:rPr lang="en-US" sz="1400" dirty="0" err="1">
                <a:solidFill>
                  <a:srgbClr val="000000"/>
                </a:solidFill>
              </a:rPr>
              <a:t>Dostupný</a:t>
            </a:r>
            <a:r>
              <a:rPr lang="en-US" sz="1400" dirty="0">
                <a:solidFill>
                  <a:srgbClr val="000000"/>
                </a:solidFill>
              </a:rPr>
              <a:t> </a:t>
            </a:r>
            <a:r>
              <a:rPr lang="en-US" sz="1400" dirty="0" err="1">
                <a:solidFill>
                  <a:srgbClr val="000000"/>
                </a:solidFill>
              </a:rPr>
              <a:t>na</a:t>
            </a:r>
            <a:r>
              <a:rPr lang="en-US" sz="1400" dirty="0">
                <a:solidFill>
                  <a:srgbClr val="000000"/>
                </a:solidFill>
              </a:rPr>
              <a:t> WWW: </a:t>
            </a:r>
            <a:r>
              <a:rPr lang="en-US" sz="1400" dirty="0">
                <a:solidFill>
                  <a:srgbClr val="000000"/>
                </a:solidFill>
                <a:hlinkClick r:id="rId6"/>
              </a:rPr>
              <a:t>http://upload.wikimedia.org/wikipedia/commons/e/eb/Campanula_bohemica1.JPG</a:t>
            </a:r>
            <a:r>
              <a:rPr lang="cs-CZ" sz="1400" dirty="0">
                <a:solidFill>
                  <a:srgbClr val="000000"/>
                </a:solidFill>
              </a:rPr>
              <a:t> </a:t>
            </a:r>
            <a:endParaRPr lang="cs-CZ" sz="1400" dirty="0" smtClean="0">
              <a:solidFill>
                <a:srgbClr val="000000"/>
              </a:solidFill>
            </a:endParaRPr>
          </a:p>
          <a:p>
            <a:pPr lvl="0"/>
            <a:r>
              <a:rPr lang="cs-CZ" sz="1400" dirty="0" smtClean="0"/>
              <a:t>PHYLIPUM</a:t>
            </a:r>
            <a:r>
              <a:rPr lang="cs-CZ" sz="1400" dirty="0"/>
              <a:t>. </a:t>
            </a:r>
            <a:r>
              <a:rPr lang="cs-CZ" sz="1400" i="1" dirty="0" err="1"/>
              <a:t>WikimediaCommons</a:t>
            </a:r>
            <a:r>
              <a:rPr lang="cs-CZ" sz="1400" dirty="0"/>
              <a:t> [online]. [cit. 25.11.2012]. Dostupný na WWW: </a:t>
            </a:r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upload.wikimedia.org/wikipedia/commons/c/c1/Hjortron.jpg</a:t>
            </a:r>
            <a:r>
              <a:rPr lang="cs-CZ" sz="1400" dirty="0" smtClean="0"/>
              <a:t> </a:t>
            </a:r>
          </a:p>
          <a:p>
            <a:pPr lvl="0"/>
            <a:r>
              <a:rPr lang="cs-CZ" sz="1400" dirty="0"/>
              <a:t>VOLNÉ DÍLO.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25.11.2012]. Dostupný na WWW: </a:t>
            </a:r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upload.wikimedia.org/wikipedia/commons/c/c4/Lilium_martagon_0064.JPG</a:t>
            </a:r>
            <a:r>
              <a:rPr lang="cs-CZ" sz="1400" dirty="0" smtClean="0"/>
              <a:t> </a:t>
            </a:r>
          </a:p>
          <a:p>
            <a:pPr lvl="0"/>
            <a:r>
              <a:rPr lang="cs-CZ" sz="1400" dirty="0"/>
              <a:t>BEYER, </a:t>
            </a:r>
            <a:r>
              <a:rPr lang="cs-CZ" sz="1400" dirty="0" err="1"/>
              <a:t>Dirk</a:t>
            </a:r>
            <a:r>
              <a:rPr lang="cs-CZ" sz="1400" dirty="0"/>
              <a:t>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25.11.2012]. Dostupný na WWW: </a:t>
            </a:r>
            <a:r>
              <a:rPr lang="cs-CZ" sz="1400" dirty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upload.wikimedia.org/wikipedia/commons/3/30/Knabenkraut_2286.jpg</a:t>
            </a:r>
            <a:r>
              <a:rPr lang="cs-CZ" sz="1400" dirty="0" smtClean="0"/>
              <a:t> </a:t>
            </a:r>
            <a:endParaRPr lang="cs-CZ" sz="1400" dirty="0">
              <a:solidFill>
                <a:prstClr val="black"/>
              </a:solidFill>
            </a:endParaRPr>
          </a:p>
          <a:p>
            <a:r>
              <a:rPr lang="cs-CZ" sz="1400" dirty="0"/>
              <a:t>YURIY75.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25.11.2012]. Dostupný na WWW: </a:t>
            </a:r>
            <a:r>
              <a:rPr lang="cs-CZ" sz="1400" dirty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upload.wikimedia.org/wikipedia/commons/e/ef/Luscinia_svecica%3B_Baikonur_01.jpg</a:t>
            </a:r>
            <a:r>
              <a:rPr lang="cs-CZ" sz="1400" dirty="0" smtClean="0"/>
              <a:t>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326697182"/>
      </p:ext>
    </p:extLst>
  </p:cSld>
  <p:clrMapOvr>
    <a:masterClrMapping/>
  </p:clrMapOvr>
  <p:transition spd="slow">
    <p:pull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404664"/>
            <a:ext cx="864096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Seznam použitých materiálů:</a:t>
            </a:r>
          </a:p>
          <a:p>
            <a:endParaRPr lang="cs-CZ" sz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ŠTIKOVÁ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Věra. </a:t>
            </a:r>
            <a:r>
              <a:rPr lang="cs-CZ" sz="1200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Já a můj svět: prvouka pro 3. ročník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1. vyd. Brno: Nová škola, 2008, 2 sv. Duhová</a:t>
            </a:r>
          </a:p>
          <a:p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řada. ISBN 978-80-7289-097-2. </a:t>
            </a:r>
          </a:p>
          <a:p>
            <a:endParaRPr lang="cs-CZ" sz="1200" kern="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20000"/>
              </a:spcBef>
            </a:pP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ŠTIKOVÁ, Věra. </a:t>
            </a:r>
            <a:r>
              <a:rPr lang="cs-CZ" sz="1200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Já a můj svět: prvouka pro 2. ročník : učebnice.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1. vyd. Brno: Nová škola, 2008, 2 sv. Duhová řada. ISBN 80-728-9090-5.</a:t>
            </a:r>
          </a:p>
          <a:p>
            <a:pPr>
              <a:spcBef>
                <a:spcPct val="20000"/>
              </a:spcBef>
            </a:pPr>
            <a:endParaRPr lang="cs-CZ" sz="1200" dirty="0">
              <a:solidFill>
                <a:prstClr val="black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>
              <a:spcBef>
                <a:spcPct val="20000"/>
              </a:spcBef>
            </a:pPr>
            <a:r>
              <a:rPr lang="cs-CZ" sz="1200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ŠTIKOVÁ, Věra. </a:t>
            </a:r>
            <a:r>
              <a:rPr lang="cs-CZ" sz="1200" i="1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Metodický průvodce učební prvouka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. Ilustrace Alena </a:t>
            </a:r>
            <a:r>
              <a:rPr lang="cs-CZ" sz="1200" dirty="0" err="1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Baisová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. Brno: Nová škola, 2004, 43 s. ISBN 80-728-9065-4.</a:t>
            </a:r>
          </a:p>
          <a:p>
            <a:pPr>
              <a:spcBef>
                <a:spcPct val="20000"/>
              </a:spcBef>
            </a:pPr>
            <a:endParaRPr lang="cs-CZ" sz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20000"/>
              </a:spcBef>
            </a:pP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ŠTIKOVÁ, Věra. </a:t>
            </a:r>
            <a:r>
              <a:rPr lang="cs-CZ" sz="1200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Metodický průvodce učebnicí prvouka 3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Brno, nám. SNP 9: Nová škola, 2007, ISBN 80-7289-065-4.</a:t>
            </a:r>
          </a:p>
        </p:txBody>
      </p:sp>
    </p:spTree>
    <p:extLst>
      <p:ext uri="{BB962C8B-B14F-4D97-AF65-F5344CB8AC3E}">
        <p14:creationId xmlns:p14="http://schemas.microsoft.com/office/powerpoint/2010/main" val="877806874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návrhu Jezírko">
  <a:themeElements>
    <a:clrScheme name="Motiv systému Office 13">
      <a:dk1>
        <a:srgbClr val="000000"/>
      </a:dk1>
      <a:lt1>
        <a:srgbClr val="E1F3BC"/>
      </a:lt1>
      <a:dk2>
        <a:srgbClr val="078F48"/>
      </a:dk2>
      <a:lt2>
        <a:srgbClr val="969696"/>
      </a:lt2>
      <a:accent1>
        <a:srgbClr val="7BD163"/>
      </a:accent1>
      <a:accent2>
        <a:srgbClr val="8EC4F9"/>
      </a:accent2>
      <a:accent3>
        <a:srgbClr val="EEF8DA"/>
      </a:accent3>
      <a:accent4>
        <a:srgbClr val="000000"/>
      </a:accent4>
      <a:accent5>
        <a:srgbClr val="BFE5B7"/>
      </a:accent5>
      <a:accent6>
        <a:srgbClr val="80B1E2"/>
      </a:accent6>
      <a:hlink>
        <a:srgbClr val="779AB6"/>
      </a:hlink>
      <a:folHlink>
        <a:srgbClr val="107D4B"/>
      </a:folHlink>
    </a:clrScheme>
    <a:fontScheme name="Motiv systému Office">
      <a:majorFont>
        <a:latin typeface="Trebuchet MS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13">
        <a:dk1>
          <a:srgbClr val="000000"/>
        </a:dk1>
        <a:lt1>
          <a:srgbClr val="E1F3BC"/>
        </a:lt1>
        <a:dk2>
          <a:srgbClr val="078F48"/>
        </a:dk2>
        <a:lt2>
          <a:srgbClr val="969696"/>
        </a:lt2>
        <a:accent1>
          <a:srgbClr val="7BD163"/>
        </a:accent1>
        <a:accent2>
          <a:srgbClr val="8EC4F9"/>
        </a:accent2>
        <a:accent3>
          <a:srgbClr val="EEF8DA"/>
        </a:accent3>
        <a:accent4>
          <a:srgbClr val="000000"/>
        </a:accent4>
        <a:accent5>
          <a:srgbClr val="BFE5B7"/>
        </a:accent5>
        <a:accent6>
          <a:srgbClr val="80B1E2"/>
        </a:accent6>
        <a:hlink>
          <a:srgbClr val="779AB6"/>
        </a:hlink>
        <a:folHlink>
          <a:srgbClr val="107D4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1175</TotalTime>
  <Words>404</Words>
  <Application>Microsoft Office PowerPoint</Application>
  <PresentationFormat>Předvádění na obrazovce (4:3)</PresentationFormat>
  <Paragraphs>61</Paragraphs>
  <Slides>15</Slides>
  <Notes>0</Notes>
  <HiddenSlides>4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Šablona návrhu Jezírko</vt:lpstr>
      <vt:lpstr>Prezentace</vt:lpstr>
      <vt:lpstr>Prezentace aplikace PowerPoint</vt:lpstr>
      <vt:lpstr>Anotace</vt:lpstr>
      <vt:lpstr>Krkonošský národní park</vt:lpstr>
      <vt:lpstr>Prezentace aplikace PowerPoint</vt:lpstr>
      <vt:lpstr>Prezentace aplikace PowerPoint</vt:lpstr>
      <vt:lpstr>Prezentace aplikace PowerPoint</vt:lpstr>
      <vt:lpstr>Jaký má KRNAP úkol?</vt:lpstr>
      <vt:lpstr>Proč se tu příroda ochraňuje?</vt:lpstr>
      <vt:lpstr>Prezentace aplikace PowerPoint</vt:lpstr>
      <vt:lpstr>Lilie zlatohlavá</vt:lpstr>
      <vt:lpstr>Různé druhy vstavačů:</vt:lpstr>
      <vt:lpstr>Někteří chránění živočichové:</vt:lpstr>
      <vt:lpstr>http://www.krnap.cz/ 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Krkonoše</dc:title>
  <dc:creator>Milada Pleskačová</dc:creator>
  <cp:lastModifiedBy>Milada Pleskačová</cp:lastModifiedBy>
  <cp:revision>96</cp:revision>
  <dcterms:created xsi:type="dcterms:W3CDTF">2012-11-06T19:26:38Z</dcterms:created>
  <dcterms:modified xsi:type="dcterms:W3CDTF">2013-06-09T17:12:05Z</dcterms:modified>
</cp:coreProperties>
</file>