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9" r:id="rId6"/>
    <p:sldId id="271" r:id="rId7"/>
    <p:sldId id="268" r:id="rId8"/>
    <p:sldId id="270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3C6390-529D-45C4-A59A-CC23B145550E}" type="doc">
      <dgm:prSet loTypeId="urn:microsoft.com/office/officeart/2005/8/layout/vList4" loCatId="pictur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954111A-846B-4421-95F4-AC74C28AABF4}">
      <dgm:prSet phldrT="[Text]"/>
      <dgm:spPr/>
      <dgm:t>
        <a:bodyPr/>
        <a:lstStyle/>
        <a:p>
          <a:r>
            <a:rPr lang="cs-CZ" dirty="0" smtClean="0"/>
            <a:t>  Měna:</a:t>
          </a:r>
        </a:p>
        <a:p>
          <a:r>
            <a:rPr lang="cs-CZ" dirty="0" smtClean="0"/>
            <a:t>  Euro (€) (EUR)</a:t>
          </a:r>
          <a:endParaRPr lang="cs-CZ" dirty="0"/>
        </a:p>
      </dgm:t>
    </dgm:pt>
    <dgm:pt modelId="{9EF0EBFB-6D9D-49E8-9DA8-C3378BEDD470}" type="parTrans" cxnId="{854E19BF-3FA9-4215-9490-1D6A75CCD9C7}">
      <dgm:prSet/>
      <dgm:spPr/>
      <dgm:t>
        <a:bodyPr/>
        <a:lstStyle/>
        <a:p>
          <a:endParaRPr lang="cs-CZ"/>
        </a:p>
      </dgm:t>
    </dgm:pt>
    <dgm:pt modelId="{3CD39520-C398-4B36-B0A4-A0FB6E81C4C8}" type="sibTrans" cxnId="{854E19BF-3FA9-4215-9490-1D6A75CCD9C7}">
      <dgm:prSet/>
      <dgm:spPr/>
      <dgm:t>
        <a:bodyPr/>
        <a:lstStyle/>
        <a:p>
          <a:endParaRPr lang="cs-CZ"/>
        </a:p>
      </dgm:t>
    </dgm:pt>
    <dgm:pt modelId="{C8EF972B-DD28-4C95-A7D5-A0955A798A71}" type="pres">
      <dgm:prSet presAssocID="{2D3C6390-529D-45C4-A59A-CC23B145550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80DFA-0F0E-4029-B700-E36D3B054368}" type="pres">
      <dgm:prSet presAssocID="{A954111A-846B-4421-95F4-AC74C28AABF4}" presName="comp" presStyleCnt="0"/>
      <dgm:spPr/>
    </dgm:pt>
    <dgm:pt modelId="{D3EFB845-3B08-4ED1-878B-CF31793C9ACE}" type="pres">
      <dgm:prSet presAssocID="{A954111A-846B-4421-95F4-AC74C28AABF4}" presName="box" presStyleLbl="node1" presStyleIdx="0" presStyleCnt="1"/>
      <dgm:spPr/>
      <dgm:t>
        <a:bodyPr/>
        <a:lstStyle/>
        <a:p>
          <a:endParaRPr lang="cs-CZ"/>
        </a:p>
      </dgm:t>
    </dgm:pt>
    <dgm:pt modelId="{4A3CAE14-FDE7-4DED-82CB-54DE737F014B}" type="pres">
      <dgm:prSet presAssocID="{A954111A-846B-4421-95F4-AC74C28AABF4}" presName="img" presStyleLbl="fgImgPlace1" presStyleIdx="0" presStyleCnt="1" custScaleX="159350" custScaleY="5082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37793C6D-6D17-4C1B-A901-EBD1B2365C76}" type="pres">
      <dgm:prSet presAssocID="{A954111A-846B-4421-95F4-AC74C28AABF4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62F96C3-32D4-449A-83E9-75CEE17A79ED}" type="presOf" srcId="{2D3C6390-529D-45C4-A59A-CC23B145550E}" destId="{C8EF972B-DD28-4C95-A7D5-A0955A798A71}" srcOrd="0" destOrd="0" presId="urn:microsoft.com/office/officeart/2005/8/layout/vList4"/>
    <dgm:cxn modelId="{D4FE2EE8-1C55-4A5A-B94A-7AC172DE6D7E}" type="presOf" srcId="{A954111A-846B-4421-95F4-AC74C28AABF4}" destId="{D3EFB845-3B08-4ED1-878B-CF31793C9ACE}" srcOrd="0" destOrd="0" presId="urn:microsoft.com/office/officeart/2005/8/layout/vList4"/>
    <dgm:cxn modelId="{6E79280B-2D2C-4105-9AC7-7C0F1D657498}" type="presOf" srcId="{A954111A-846B-4421-95F4-AC74C28AABF4}" destId="{37793C6D-6D17-4C1B-A901-EBD1B2365C76}" srcOrd="1" destOrd="0" presId="urn:microsoft.com/office/officeart/2005/8/layout/vList4"/>
    <dgm:cxn modelId="{854E19BF-3FA9-4215-9490-1D6A75CCD9C7}" srcId="{2D3C6390-529D-45C4-A59A-CC23B145550E}" destId="{A954111A-846B-4421-95F4-AC74C28AABF4}" srcOrd="0" destOrd="0" parTransId="{9EF0EBFB-6D9D-49E8-9DA8-C3378BEDD470}" sibTransId="{3CD39520-C398-4B36-B0A4-A0FB6E81C4C8}"/>
    <dgm:cxn modelId="{15ADDE9A-3307-4F2F-AE76-02387883FB9A}" type="presParOf" srcId="{C8EF972B-DD28-4C95-A7D5-A0955A798A71}" destId="{34C80DFA-0F0E-4029-B700-E36D3B054368}" srcOrd="0" destOrd="0" presId="urn:microsoft.com/office/officeart/2005/8/layout/vList4"/>
    <dgm:cxn modelId="{D90FDCD5-20CE-4A64-B2FE-C6DB1FBC7257}" type="presParOf" srcId="{34C80DFA-0F0E-4029-B700-E36D3B054368}" destId="{D3EFB845-3B08-4ED1-878B-CF31793C9ACE}" srcOrd="0" destOrd="0" presId="urn:microsoft.com/office/officeart/2005/8/layout/vList4"/>
    <dgm:cxn modelId="{7709198A-4AEB-4752-AFEE-94E8957D998C}" type="presParOf" srcId="{34C80DFA-0F0E-4029-B700-E36D3B054368}" destId="{4A3CAE14-FDE7-4DED-82CB-54DE737F014B}" srcOrd="1" destOrd="0" presId="urn:microsoft.com/office/officeart/2005/8/layout/vList4"/>
    <dgm:cxn modelId="{F5149044-C7D0-4BEB-98D6-EA6E32194859}" type="presParOf" srcId="{34C80DFA-0F0E-4029-B700-E36D3B054368}" destId="{37793C6D-6D17-4C1B-A901-EBD1B2365C7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EFB845-3B08-4ED1-878B-CF31793C9ACE}">
      <dsp:nvSpPr>
        <dsp:cNvPr id="0" name=""/>
        <dsp:cNvSpPr/>
      </dsp:nvSpPr>
      <dsp:spPr>
        <a:xfrm>
          <a:off x="0" y="0"/>
          <a:ext cx="8856984" cy="65527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  Měna:</a:t>
          </a:r>
        </a:p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  Euro (€) (EUR)</a:t>
          </a:r>
          <a:endParaRPr lang="cs-CZ" sz="6500" kern="1200" dirty="0"/>
        </a:p>
      </dsp:txBody>
      <dsp:txXfrm>
        <a:off x="2426669" y="0"/>
        <a:ext cx="6430314" cy="6552728"/>
      </dsp:txXfrm>
    </dsp:sp>
    <dsp:sp modelId="{4A3CAE14-FDE7-4DED-82CB-54DE737F014B}">
      <dsp:nvSpPr>
        <dsp:cNvPr id="0" name=""/>
        <dsp:cNvSpPr/>
      </dsp:nvSpPr>
      <dsp:spPr>
        <a:xfrm>
          <a:off x="129610" y="1944168"/>
          <a:ext cx="2822720" cy="266439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0" y="0"/>
            <a:ext cx="825500" cy="6858000"/>
          </a:xfrm>
          <a:prstGeom prst="rect">
            <a:avLst/>
          </a:prstGeom>
          <a:solidFill>
            <a:schemeClr val="tx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3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CCECFF"/>
                </a:solidFill>
              </a:defRPr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ltGray">
          <a:xfrm>
            <a:off x="0" y="3543300"/>
            <a:ext cx="3343275" cy="122238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80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672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312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481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55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083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080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724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284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673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00800" y="457200"/>
            <a:ext cx="2057400" cy="56388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28600" y="457200"/>
            <a:ext cx="6019800" cy="5638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594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 předlohy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textu předlohy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/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/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/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0" y="1638300"/>
            <a:ext cx="3343275" cy="122238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d/Coat_of_arms_of_the_Czech_Republic.svg" TargetMode="External"/><Relationship Id="rId2" Type="http://schemas.openxmlformats.org/officeDocument/2006/relationships/hyperlink" Target="http://upload.wikimedia.org/wikipedia/commons/a/ab/EU_location_CZE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1/19/Member_States_of_the_European_Union_(polar_stereographic_projection)_CS.svg" TargetMode="External"/><Relationship Id="rId5" Type="http://schemas.openxmlformats.org/officeDocument/2006/relationships/hyperlink" Target="http://upload.wikimedia.org/wikipedia/commons/e/e6/1_EURO_RE-15.jpeg" TargetMode="External"/><Relationship Id="rId4" Type="http://schemas.openxmlformats.org/officeDocument/2006/relationships/hyperlink" Target="http://upload.wikimedia.org/wikipedia/commons/b/b7/Flag_of_Europe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0" y="2571750"/>
            <a:ext cx="8748464" cy="3786188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cs-CZ" b="1" dirty="0">
                <a:solidFill>
                  <a:schemeClr val="tx1"/>
                </a:solidFill>
              </a:rPr>
              <a:t>Název </a:t>
            </a:r>
            <a:r>
              <a:rPr lang="cs-CZ" b="1" dirty="0" smtClean="0">
                <a:solidFill>
                  <a:schemeClr val="tx1"/>
                </a:solidFill>
              </a:rPr>
              <a:t>školy: </a:t>
            </a:r>
            <a:r>
              <a:rPr lang="cs-CZ" dirty="0">
                <a:solidFill>
                  <a:schemeClr val="tx1"/>
                </a:solidFill>
              </a:rPr>
              <a:t>Základní škola a mateřská škola, </a:t>
            </a:r>
            <a:r>
              <a:rPr lang="cs-CZ" dirty="0" smtClean="0">
                <a:solidFill>
                  <a:schemeClr val="tx1"/>
                </a:solidFill>
              </a:rPr>
              <a:t>  </a:t>
            </a:r>
          </a:p>
          <a:p>
            <a:pPr algn="l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       </a:t>
            </a:r>
            <a:r>
              <a:rPr lang="cs-CZ" dirty="0" smtClean="0">
                <a:solidFill>
                  <a:schemeClr val="tx1"/>
                </a:solidFill>
              </a:rPr>
              <a:t>Svoboda </a:t>
            </a:r>
            <a:r>
              <a:rPr lang="cs-CZ" dirty="0">
                <a:solidFill>
                  <a:schemeClr val="tx1"/>
                </a:solidFill>
              </a:rPr>
              <a:t>nad  Úpou, okres Trutnov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Autor: </a:t>
            </a:r>
            <a:r>
              <a:rPr lang="cs-CZ" dirty="0">
                <a:solidFill>
                  <a:schemeClr val="tx1"/>
                </a:solidFill>
              </a:rPr>
              <a:t>Mgr. </a:t>
            </a:r>
            <a:r>
              <a:rPr lang="cs-CZ" dirty="0" smtClean="0">
                <a:solidFill>
                  <a:schemeClr val="tx1"/>
                </a:solidFill>
              </a:rPr>
              <a:t>Milada Pleskačová                                 </a:t>
            </a:r>
            <a:r>
              <a:rPr lang="cs-CZ" b="1" dirty="0" smtClean="0">
                <a:solidFill>
                  <a:schemeClr val="tx1"/>
                </a:solidFill>
              </a:rPr>
              <a:t>                          Datum: </a:t>
            </a:r>
            <a:r>
              <a:rPr lang="cs-CZ" dirty="0" smtClean="0"/>
              <a:t>17</a:t>
            </a:r>
            <a:r>
              <a:rPr lang="cs-CZ" dirty="0" smtClean="0">
                <a:solidFill>
                  <a:schemeClr val="tx1"/>
                </a:solidFill>
              </a:rPr>
              <a:t>. 10. </a:t>
            </a:r>
            <a:r>
              <a:rPr lang="cs-CZ" dirty="0" smtClean="0">
                <a:solidFill>
                  <a:schemeClr val="tx1"/>
                </a:solidFill>
              </a:rPr>
              <a:t>2012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Název: </a:t>
            </a:r>
            <a:r>
              <a:rPr lang="cs-CZ" dirty="0" smtClean="0">
                <a:solidFill>
                  <a:schemeClr val="tx1"/>
                </a:solidFill>
              </a:rPr>
              <a:t>VY_12_INOVACE_1.2.2PRV2,3_27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     </a:t>
            </a:r>
            <a:r>
              <a:rPr lang="cs-CZ" b="1" dirty="0" smtClean="0">
                <a:solidFill>
                  <a:schemeClr val="tx1"/>
                </a:solidFill>
              </a:rPr>
              <a:t>Evropská unie                      </a:t>
            </a:r>
            <a:r>
              <a:rPr lang="cs-CZ" b="1" dirty="0" smtClean="0">
                <a:solidFill>
                  <a:schemeClr val="tx1"/>
                </a:solidFill>
              </a:rPr>
              <a:t>      </a:t>
            </a:r>
            <a:endParaRPr lang="cs-CZ" b="1" dirty="0" smtClean="0">
              <a:solidFill>
                <a:schemeClr val="tx1"/>
              </a:solidFill>
            </a:endParaRP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Ročník:  </a:t>
            </a:r>
            <a:r>
              <a:rPr lang="cs-CZ" dirty="0" smtClean="0">
                <a:solidFill>
                  <a:schemeClr val="tx1"/>
                </a:solidFill>
              </a:rPr>
              <a:t>3.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>
                <a:solidFill>
                  <a:schemeClr val="tx1"/>
                </a:solidFill>
              </a:rPr>
              <a:t>CZ.1.07/1.4.00/21.3068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642918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69478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90872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3200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916832"/>
            <a:ext cx="83529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  <a:latin typeface="Georgia"/>
              </a:rPr>
              <a:t>	</a:t>
            </a:r>
            <a:r>
              <a:rPr lang="cs-CZ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Georgia"/>
              </a:rPr>
              <a:t>Materiál </a:t>
            </a:r>
            <a:r>
              <a:rPr lang="cs-CZ" sz="2400" dirty="0">
                <a:solidFill>
                  <a:schemeClr val="accent4">
                    <a:lumMod val="20000"/>
                    <a:lumOff val="80000"/>
                  </a:schemeClr>
                </a:solidFill>
                <a:latin typeface="Georgia"/>
              </a:rPr>
              <a:t>je určen žákům 3.třídy k seznámení s učivem o </a:t>
            </a:r>
            <a:r>
              <a:rPr lang="cs-CZ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Georgia"/>
              </a:rPr>
              <a:t>Evropské unii. </a:t>
            </a:r>
            <a:endParaRPr lang="cs-CZ" sz="2400" dirty="0">
              <a:solidFill>
                <a:schemeClr val="accent4">
                  <a:lumMod val="20000"/>
                  <a:lumOff val="80000"/>
                </a:schemeClr>
              </a:solidFill>
              <a:latin typeface="Georgia"/>
            </a:endParaRPr>
          </a:p>
          <a:p>
            <a:pPr algn="just"/>
            <a:r>
              <a:rPr lang="cs-CZ" sz="2400" dirty="0">
                <a:solidFill>
                  <a:schemeClr val="accent4">
                    <a:lumMod val="20000"/>
                    <a:lumOff val="80000"/>
                  </a:schemeClr>
                </a:solidFill>
                <a:latin typeface="Georgia"/>
              </a:rPr>
              <a:t>	Materiál je inovativní tím, že je určen pro použití na interaktivní tabuli. Žáci se mohou do práce aktivně zapojit, informace se odkrývají postupně a žáci mohou dopředu odhadnout, co je na fotografii. Titulky k fotografii se odkryjí dodatečně ke kontrole. V materiálu jsou animované prvky pro zpestření výuky</a:t>
            </a:r>
            <a:r>
              <a:rPr lang="cs-CZ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Georgia"/>
              </a:rPr>
              <a:t>.</a:t>
            </a:r>
            <a:endParaRPr lang="cs-CZ" sz="2400" dirty="0">
              <a:solidFill>
                <a:schemeClr val="accent4">
                  <a:lumMod val="20000"/>
                  <a:lumOff val="80000"/>
                </a:schemeClr>
              </a:solidFill>
              <a:latin typeface="Georgia"/>
            </a:endParaRPr>
          </a:p>
          <a:p>
            <a:pPr algn="just"/>
            <a:r>
              <a:rPr lang="cs-CZ" sz="2400" dirty="0">
                <a:solidFill>
                  <a:schemeClr val="accent4">
                    <a:lumMod val="20000"/>
                    <a:lumOff val="80000"/>
                  </a:schemeClr>
                </a:solidFill>
                <a:latin typeface="Georgia"/>
              </a:rPr>
              <a:t>	</a:t>
            </a:r>
            <a:r>
              <a:rPr lang="cs-CZ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Georgia"/>
              </a:rPr>
              <a:t>Materiál podporuje čtenářskou a informační gramotnost, poskytuje rozšiřující informace a souvislosti, není výčtem učiva, je pouze podkladem pro práci učitele. </a:t>
            </a:r>
            <a:endParaRPr lang="cs-CZ" sz="2400" dirty="0">
              <a:solidFill>
                <a:schemeClr val="accent4">
                  <a:lumMod val="20000"/>
                  <a:lumOff val="80000"/>
                </a:schemeClr>
              </a:solidFill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328149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827584" y="2924944"/>
            <a:ext cx="6336704" cy="72008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827584" y="1844824"/>
            <a:ext cx="8208912" cy="1008112"/>
          </a:xfrm>
        </p:spPr>
        <p:txBody>
          <a:bodyPr>
            <a:noAutofit/>
          </a:bodyPr>
          <a:lstStyle/>
          <a:p>
            <a:pPr algn="l"/>
            <a:r>
              <a:rPr lang="cs-CZ" sz="6600" b="1" dirty="0" smtClean="0"/>
              <a:t> Evropská unie</a:t>
            </a:r>
            <a:endParaRPr lang="cs-CZ" sz="6600" b="1" dirty="0"/>
          </a:p>
        </p:txBody>
      </p:sp>
      <p:sp>
        <p:nvSpPr>
          <p:cNvPr id="4" name="TextovéPole 3"/>
          <p:cNvSpPr txBox="1"/>
          <p:nvPr/>
        </p:nvSpPr>
        <p:spPr>
          <a:xfrm flipH="1">
            <a:off x="827584" y="3933056"/>
            <a:ext cx="20162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 EU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18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731520"/>
            <a:ext cx="6400800" cy="82527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Česká republika leží v srdci Evropy.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9632" y="260648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Evropská unie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906979"/>
            <a:ext cx="2679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Česká republika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55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7749480" cy="864096"/>
          </a:xfrm>
        </p:spPr>
        <p:txBody>
          <a:bodyPr/>
          <a:lstStyle/>
          <a:p>
            <a:r>
              <a:rPr lang="cs-CZ" sz="5400" dirty="0" smtClean="0"/>
              <a:t>Vlajka Evropské unie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71525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633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7351712" cy="14367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/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553"/>
            <a:ext cx="7128792" cy="6580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7504" y="836712"/>
            <a:ext cx="4824536" cy="648072"/>
          </a:xfrm>
        </p:spPr>
        <p:txBody>
          <a:bodyPr/>
          <a:lstStyle/>
          <a:p>
            <a:r>
              <a:rPr lang="cs-CZ" sz="2800" dirty="0" smtClean="0">
                <a:solidFill>
                  <a:schemeClr val="bg2"/>
                </a:solidFill>
              </a:rPr>
              <a:t>EU má 27 členských států.</a:t>
            </a:r>
            <a:endParaRPr lang="cs-CZ" sz="2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673988240"/>
              </p:ext>
            </p:extLst>
          </p:nvPr>
        </p:nvGraphicFramePr>
        <p:xfrm>
          <a:off x="107504" y="116632"/>
          <a:ext cx="8856984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389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3CAE14-FDE7-4DED-82CB-54DE737F01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4A3CAE14-FDE7-4DED-82CB-54DE737F01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EFB845-3B08-4ED1-878B-CF31793C9A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D3EFB845-3B08-4ED1-878B-CF31793C9A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8" y="273050"/>
            <a:ext cx="6923112" cy="5853113"/>
          </a:xfrm>
        </p:spPr>
        <p:txBody>
          <a:bodyPr/>
          <a:lstStyle/>
          <a:p>
            <a:r>
              <a:rPr lang="cs-CZ" dirty="0" smtClean="0"/>
              <a:t>Česká republika vstoupila do Evropské unie v roce 2004.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00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80920" cy="648072"/>
          </a:xfrm>
        </p:spPr>
        <p:txBody>
          <a:bodyPr/>
          <a:lstStyle/>
          <a:p>
            <a:pPr algn="r"/>
            <a:r>
              <a:rPr lang="cs-CZ" sz="2400" dirty="0" smtClean="0"/>
              <a:t>Seznam použitých materiálů: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568952" cy="5400600"/>
          </a:xfrm>
        </p:spPr>
        <p:txBody>
          <a:bodyPr/>
          <a:lstStyle/>
          <a:p>
            <a:pPr marL="0" indent="0">
              <a:buNone/>
            </a:pPr>
            <a:r>
              <a:rPr lang="cs-CZ" sz="1200" dirty="0"/>
              <a:t>LIUZZO, David.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upload.wikimedia.org/wikipedia/commons/a/ab/EU_location_CZE.png</a:t>
            </a:r>
            <a:r>
              <a:rPr lang="cs-CZ" sz="1200" dirty="0" smtClean="0"/>
              <a:t> </a:t>
            </a:r>
          </a:p>
          <a:p>
            <a:pPr marL="0" indent="0">
              <a:buNone/>
            </a:pPr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upload.wikimedia.org/wikipedia/commons/e/ed/Coat_of_arms_of_the_Czech_Republic.svg</a:t>
            </a:r>
            <a:r>
              <a:rPr lang="cs-CZ" sz="1200" dirty="0" smtClean="0"/>
              <a:t> </a:t>
            </a:r>
          </a:p>
          <a:p>
            <a:pPr marL="0" indent="0">
              <a:buNone/>
            </a:pPr>
            <a:r>
              <a:rPr lang="cs-CZ" sz="1200" dirty="0" smtClean="0">
                <a:effectLst/>
              </a:rPr>
              <a:t>VOLNÉ DÍLO. </a:t>
            </a:r>
            <a:r>
              <a:rPr lang="cs-CZ" sz="1200" i="1" dirty="0" err="1" smtClean="0">
                <a:effectLst/>
              </a:rPr>
              <a:t>Wikimedia</a:t>
            </a:r>
            <a:r>
              <a:rPr lang="cs-CZ" sz="1200" i="1" dirty="0" smtClean="0">
                <a:effectLst/>
              </a:rPr>
              <a:t> </a:t>
            </a:r>
            <a:r>
              <a:rPr lang="cs-CZ" sz="1200" i="1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[online]. [cit. 25.11.2012]. Dostupný na WWW: </a:t>
            </a:r>
            <a:r>
              <a:rPr lang="cs-CZ" sz="1200" dirty="0" smtClean="0">
                <a:effectLst/>
                <a:hlinkClick r:id="rId4"/>
              </a:rPr>
              <a:t>http://upload.wikimedia.org/wikipedia/commons/b/b7/Flag_of_Europe.svg</a:t>
            </a:r>
            <a:r>
              <a:rPr lang="cs-CZ" sz="1200" dirty="0" smtClean="0">
                <a:effectLst/>
              </a:rPr>
              <a:t> </a:t>
            </a:r>
            <a:endParaRPr lang="cs-CZ" sz="1200" dirty="0"/>
          </a:p>
          <a:p>
            <a:pPr marL="0" indent="0">
              <a:buNone/>
            </a:pPr>
            <a:r>
              <a:rPr lang="cs-CZ" sz="1200" dirty="0" smtClean="0">
                <a:effectLst/>
              </a:rPr>
              <a:t>ALBORZAGROS. </a:t>
            </a:r>
            <a:r>
              <a:rPr lang="cs-CZ" sz="1200" i="1" dirty="0" err="1" smtClean="0">
                <a:effectLst/>
              </a:rPr>
              <a:t>Wikimedia</a:t>
            </a:r>
            <a:r>
              <a:rPr lang="cs-CZ" sz="1200" i="1" dirty="0" smtClean="0">
                <a:effectLst/>
              </a:rPr>
              <a:t> </a:t>
            </a:r>
            <a:r>
              <a:rPr lang="cs-CZ" sz="1200" i="1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[online]. [cit. 25.11.2012]. Dostupný na WWW: </a:t>
            </a:r>
            <a:r>
              <a:rPr lang="cs-CZ" sz="1200" dirty="0" smtClean="0">
                <a:effectLst/>
                <a:hlinkClick r:id="rId5"/>
              </a:rPr>
              <a:t>http://upload.wikimedia.org/wikipedia/commons/e/e6/1_EURO_RE-15.jpeg</a:t>
            </a:r>
            <a:r>
              <a:rPr lang="cs-CZ" sz="1200" dirty="0" smtClean="0">
                <a:effectLst/>
              </a:rPr>
              <a:t> 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effectLst/>
              </a:rPr>
              <a:t>SSOLBERGJ; FAIGL, Ladislav. </a:t>
            </a:r>
            <a:r>
              <a:rPr lang="cs-CZ" sz="1200" i="1" dirty="0" err="1" smtClean="0">
                <a:effectLst/>
              </a:rPr>
              <a:t>Wikimedia</a:t>
            </a:r>
            <a:r>
              <a:rPr lang="cs-CZ" sz="1200" i="1" dirty="0" smtClean="0">
                <a:effectLst/>
              </a:rPr>
              <a:t> </a:t>
            </a:r>
            <a:r>
              <a:rPr lang="cs-CZ" sz="1200" i="1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[online]. [cit. 25.11.2012]. Dostupný na WWW: </a:t>
            </a:r>
            <a:r>
              <a:rPr lang="cs-CZ" sz="1200" dirty="0" smtClean="0">
                <a:effectLst/>
                <a:hlinkClick r:id="rId6"/>
              </a:rPr>
              <a:t>http://upload.wikimedia.org/wikipedia/commons/1/19/Member_States_of_the_European_Union_%28polar_stereographic_projection%29_CS.svg</a:t>
            </a:r>
            <a:r>
              <a:rPr lang="cs-CZ" sz="1200" dirty="0" smtClean="0">
                <a:effectLst/>
              </a:rPr>
              <a:t> </a:t>
            </a:r>
            <a:endParaRPr lang="cs-CZ" sz="1200" dirty="0" smtClean="0"/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</a:pP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ŠTIKOVÁ, Věra. </a:t>
            </a:r>
            <a:r>
              <a:rPr kumimoji="0" lang="cs-CZ" sz="1200" i="1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Já a můj svět: prvouka pro 3. ročník</a:t>
            </a: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. 1. vyd. Brno: Nová škola, 2008, 2 sv. Duhová</a:t>
            </a: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</a:pP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řada. ISBN 978-80-7289-097-2. </a:t>
            </a: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</a:pPr>
            <a:endParaRPr kumimoji="0" lang="cs-CZ" sz="1200" dirty="0">
              <a:solidFill>
                <a:prstClr val="black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lvl="0" indent="0" fontAlgn="auto">
              <a:spcAft>
                <a:spcPts val="0"/>
              </a:spcAft>
              <a:buClrTx/>
              <a:buNone/>
            </a:pP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ŠTIKOVÁ, Věra. </a:t>
            </a:r>
            <a:r>
              <a:rPr kumimoji="0" lang="cs-CZ" sz="1200" i="1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Já a můj svět: prvouka pro 2. ročník : učebnice.</a:t>
            </a: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 1. vyd. Brno: Nová škola, 2008, 2 sv. Duhová řada. ISBN 80-728-9090-5.</a:t>
            </a:r>
          </a:p>
          <a:p>
            <a:pPr marL="0" lvl="0" indent="0" fontAlgn="auto">
              <a:spcAft>
                <a:spcPts val="0"/>
              </a:spcAft>
              <a:buClrTx/>
              <a:buNone/>
            </a:pPr>
            <a:endParaRPr kumimoji="0" lang="cs-CZ" sz="1200" kern="1200" dirty="0">
              <a:solidFill>
                <a:prstClr val="black"/>
              </a:solidFill>
              <a:effectLst/>
              <a:latin typeface="Arial" pitchFamily="34" charset="0"/>
              <a:ea typeface="Calibri"/>
              <a:cs typeface="Arial" pitchFamily="34" charset="0"/>
            </a:endParaRPr>
          </a:p>
          <a:p>
            <a:pPr marL="0" lvl="0" indent="0" fontAlgn="auto">
              <a:spcAft>
                <a:spcPts val="0"/>
              </a:spcAft>
              <a:buClrTx/>
              <a:buNone/>
            </a:pP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ŠTIKOVÁ, Věra. </a:t>
            </a:r>
            <a:r>
              <a:rPr kumimoji="0" lang="cs-CZ" sz="1200" i="1" kern="1200" dirty="0">
                <a:solidFill>
                  <a:prstClr val="black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Metodický průvodce učební prvouka</a:t>
            </a: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. Ilustrace Alena </a:t>
            </a:r>
            <a:r>
              <a:rPr kumimoji="0" lang="cs-CZ" sz="1200" kern="1200" dirty="0" err="1">
                <a:solidFill>
                  <a:prstClr val="black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Baisová</a:t>
            </a: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. Brno: Nová škola, 2004, 43 s. ISBN 80-728-9065-4.</a:t>
            </a:r>
          </a:p>
          <a:p>
            <a:pPr marL="0" lvl="0" indent="0" fontAlgn="auto">
              <a:spcAft>
                <a:spcPts val="0"/>
              </a:spcAft>
              <a:buClrTx/>
              <a:buNone/>
            </a:pPr>
            <a:endParaRPr kumimoji="0" lang="cs-CZ" sz="1200" kern="1200" dirty="0">
              <a:solidFill>
                <a:prstClr val="black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lvl="0" indent="0" fontAlgn="auto">
              <a:spcAft>
                <a:spcPts val="0"/>
              </a:spcAft>
              <a:buClrTx/>
              <a:buNone/>
            </a:pP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ŠTIKOVÁ, Věra. </a:t>
            </a:r>
            <a:r>
              <a:rPr kumimoji="0" lang="cs-CZ" sz="1200" i="1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Metodický průvodce učebnicí prvouka 3</a:t>
            </a:r>
            <a:r>
              <a:rPr kumimoji="0" lang="cs-CZ" sz="1200" kern="12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. Brno, nám. SNP 9: Nová škola, 2007, ISBN 80-7289-065-4.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cs-CZ" sz="1200" dirty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897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66"/>
      </a:dk1>
      <a:lt1>
        <a:srgbClr val="CCECFF"/>
      </a:lt1>
      <a:dk2>
        <a:srgbClr val="0000CC"/>
      </a:dk2>
      <a:lt2>
        <a:srgbClr val="CCFFFF"/>
      </a:lt2>
      <a:accent1>
        <a:srgbClr val="CC99FF"/>
      </a:accent1>
      <a:accent2>
        <a:srgbClr val="9999FF"/>
      </a:accent2>
      <a:accent3>
        <a:srgbClr val="AAAAE2"/>
      </a:accent3>
      <a:accent4>
        <a:srgbClr val="AEC9DA"/>
      </a:accent4>
      <a:accent5>
        <a:srgbClr val="E2CAFF"/>
      </a:accent5>
      <a:accent6>
        <a:srgbClr val="8A8AE7"/>
      </a:accent6>
      <a:hlink>
        <a:srgbClr val="99CCFF"/>
      </a:hlink>
      <a:folHlink>
        <a:srgbClr val="0066FF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66"/>
        </a:dk1>
        <a:lt1>
          <a:srgbClr val="CCECFF"/>
        </a:lt1>
        <a:dk2>
          <a:srgbClr val="0000CC"/>
        </a:dk2>
        <a:lt2>
          <a:srgbClr val="CCFFFF"/>
        </a:lt2>
        <a:accent1>
          <a:srgbClr val="CC99FF"/>
        </a:accent1>
        <a:accent2>
          <a:srgbClr val="9999FF"/>
        </a:accent2>
        <a:accent3>
          <a:srgbClr val="AAAAE2"/>
        </a:accent3>
        <a:accent4>
          <a:srgbClr val="AEC9DA"/>
        </a:accent4>
        <a:accent5>
          <a:srgbClr val="E2CAFF"/>
        </a:accent5>
        <a:accent6>
          <a:srgbClr val="8A8AE7"/>
        </a:accent6>
        <a:hlink>
          <a:srgbClr val="99CCFF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66"/>
        </a:dk1>
        <a:lt1>
          <a:srgbClr val="CCECFF"/>
        </a:lt1>
        <a:dk2>
          <a:srgbClr val="6699FF"/>
        </a:dk2>
        <a:lt2>
          <a:srgbClr val="CCFFFF"/>
        </a:lt2>
        <a:accent1>
          <a:srgbClr val="CC99FF"/>
        </a:accent1>
        <a:accent2>
          <a:srgbClr val="9999FF"/>
        </a:accent2>
        <a:accent3>
          <a:srgbClr val="B8CAFF"/>
        </a:accent3>
        <a:accent4>
          <a:srgbClr val="AEC9DA"/>
        </a:accent4>
        <a:accent5>
          <a:srgbClr val="E2CAFF"/>
        </a:accent5>
        <a:accent6>
          <a:srgbClr val="8A8AE7"/>
        </a:accent6>
        <a:hlink>
          <a:srgbClr val="99CCFF"/>
        </a:hlink>
        <a:folHlink>
          <a:srgbClr val="00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616</TotalTime>
  <Words>323</Words>
  <Application>Microsoft Office PowerPoint</Application>
  <PresentationFormat>Předvádění na obrazovce (4:3)</PresentationFormat>
  <Paragraphs>37</Paragraphs>
  <Slides>9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Default Design</vt:lpstr>
      <vt:lpstr>Prezentace aplikace PowerPoint</vt:lpstr>
      <vt:lpstr>Prezentace aplikace PowerPoint</vt:lpstr>
      <vt:lpstr>Prezentace aplikace PowerPoint</vt:lpstr>
      <vt:lpstr>Prezentace aplikace PowerPoint</vt:lpstr>
      <vt:lpstr>Vlajka Evropské unie</vt:lpstr>
      <vt:lpstr>Prezentace aplikace PowerPoint</vt:lpstr>
      <vt:lpstr>Prezentace aplikace PowerPoint</vt:lpstr>
      <vt:lpstr>Prezentace aplikace PowerPoint</vt:lpstr>
      <vt:lpstr>Seznam použitých materiálů: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</dc:creator>
  <cp:lastModifiedBy>Milada Pleskačová</cp:lastModifiedBy>
  <cp:revision>48</cp:revision>
  <dcterms:created xsi:type="dcterms:W3CDTF">2012-11-24T16:40:39Z</dcterms:created>
  <dcterms:modified xsi:type="dcterms:W3CDTF">2013-06-09T19:00:50Z</dcterms:modified>
</cp:coreProperties>
</file>