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64" r:id="rId3"/>
    <p:sldId id="279" r:id="rId4"/>
    <p:sldId id="278" r:id="rId5"/>
    <p:sldId id="276" r:id="rId6"/>
    <p:sldId id="280" r:id="rId7"/>
    <p:sldId id="277" r:id="rId8"/>
    <p:sldId id="288" r:id="rId9"/>
    <p:sldId id="283" r:id="rId10"/>
    <p:sldId id="281" r:id="rId11"/>
    <p:sldId id="284" r:id="rId12"/>
    <p:sldId id="282" r:id="rId13"/>
    <p:sldId id="285" r:id="rId14"/>
    <p:sldId id="289" r:id="rId15"/>
    <p:sldId id="286" r:id="rId16"/>
    <p:sldId id="287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834874-B5FA-4D5A-9DB9-B92BDB655EFA}" type="doc">
      <dgm:prSet loTypeId="urn:microsoft.com/office/officeart/2008/layout/TitlePictureLineup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D9E8F03-D2DB-481E-BBDA-4BB120D02218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bg2"/>
              </a:solidFill>
            </a:rPr>
            <a:t>pevné</a:t>
          </a:r>
          <a:endParaRPr lang="cs-CZ" sz="2800" dirty="0">
            <a:solidFill>
              <a:schemeClr val="bg2"/>
            </a:solidFill>
          </a:endParaRPr>
        </a:p>
      </dgm:t>
    </dgm:pt>
    <dgm:pt modelId="{FF56D2C5-613B-4D55-B574-395184E95977}" type="parTrans" cxnId="{0A4C4EE2-E79F-481A-94EE-F38D1C17E31A}">
      <dgm:prSet/>
      <dgm:spPr/>
      <dgm:t>
        <a:bodyPr/>
        <a:lstStyle/>
        <a:p>
          <a:endParaRPr lang="cs-CZ"/>
        </a:p>
      </dgm:t>
    </dgm:pt>
    <dgm:pt modelId="{F75A7711-77BB-4AC1-B207-5F228875A3AC}" type="sibTrans" cxnId="{0A4C4EE2-E79F-481A-94EE-F38D1C17E31A}">
      <dgm:prSet/>
      <dgm:spPr/>
      <dgm:t>
        <a:bodyPr/>
        <a:lstStyle/>
        <a:p>
          <a:endParaRPr lang="cs-CZ"/>
        </a:p>
      </dgm:t>
    </dgm:pt>
    <dgm:pt modelId="{C007D163-10B6-4080-BB3C-61FC396C5CC4}">
      <dgm:prSet phldrT="[Text]"/>
      <dgm:spPr/>
      <dgm:t>
        <a:bodyPr/>
        <a:lstStyle/>
        <a:p>
          <a:r>
            <a:rPr lang="cs-CZ" dirty="0" smtClean="0"/>
            <a:t>sníh</a:t>
          </a:r>
        </a:p>
        <a:p>
          <a:r>
            <a:rPr lang="cs-CZ" dirty="0" smtClean="0"/>
            <a:t>led</a:t>
          </a:r>
          <a:endParaRPr lang="cs-CZ" dirty="0"/>
        </a:p>
      </dgm:t>
    </dgm:pt>
    <dgm:pt modelId="{EC534FA2-E4A3-4C12-BAAC-0606E23C19D1}" type="parTrans" cxnId="{B03C2584-9E68-4EED-981E-A9A81C0D8B3D}">
      <dgm:prSet/>
      <dgm:spPr/>
      <dgm:t>
        <a:bodyPr/>
        <a:lstStyle/>
        <a:p>
          <a:endParaRPr lang="cs-CZ"/>
        </a:p>
      </dgm:t>
    </dgm:pt>
    <dgm:pt modelId="{F59D4869-5885-44B5-B9EC-F3EB21C852EE}" type="sibTrans" cxnId="{B03C2584-9E68-4EED-981E-A9A81C0D8B3D}">
      <dgm:prSet/>
      <dgm:spPr/>
      <dgm:t>
        <a:bodyPr/>
        <a:lstStyle/>
        <a:p>
          <a:endParaRPr lang="cs-CZ"/>
        </a:p>
      </dgm:t>
    </dgm:pt>
    <dgm:pt modelId="{8266E5FE-A7F7-40A8-90D6-C08C630377BF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bg2"/>
              </a:solidFill>
            </a:rPr>
            <a:t>kapalné</a:t>
          </a:r>
          <a:endParaRPr lang="cs-CZ" sz="2800" dirty="0">
            <a:solidFill>
              <a:schemeClr val="bg2"/>
            </a:solidFill>
          </a:endParaRPr>
        </a:p>
      </dgm:t>
    </dgm:pt>
    <dgm:pt modelId="{9AE66D20-40B1-43D6-B0B9-710A616595E7}" type="parTrans" cxnId="{39FD1730-5EA3-41BF-B215-BEE1A7184E5E}">
      <dgm:prSet/>
      <dgm:spPr/>
      <dgm:t>
        <a:bodyPr/>
        <a:lstStyle/>
        <a:p>
          <a:endParaRPr lang="cs-CZ"/>
        </a:p>
      </dgm:t>
    </dgm:pt>
    <dgm:pt modelId="{5B4BF17B-1582-43BD-862A-72043D619C0A}" type="sibTrans" cxnId="{39FD1730-5EA3-41BF-B215-BEE1A7184E5E}">
      <dgm:prSet/>
      <dgm:spPr/>
      <dgm:t>
        <a:bodyPr/>
        <a:lstStyle/>
        <a:p>
          <a:endParaRPr lang="cs-CZ"/>
        </a:p>
      </dgm:t>
    </dgm:pt>
    <dgm:pt modelId="{9E63171D-DF7A-4896-BDD3-A704151002AB}">
      <dgm:prSet phldrT="[Text]"/>
      <dgm:spPr/>
      <dgm:t>
        <a:bodyPr/>
        <a:lstStyle/>
        <a:p>
          <a:r>
            <a:rPr lang="cs-CZ" dirty="0" smtClean="0"/>
            <a:t>voda</a:t>
          </a:r>
          <a:endParaRPr lang="cs-CZ" dirty="0"/>
        </a:p>
      </dgm:t>
    </dgm:pt>
    <dgm:pt modelId="{2122BADF-B5AC-450B-AC7B-33A44CC8B856}" type="parTrans" cxnId="{2CDB068B-F9F3-4502-8878-EF8090B148E1}">
      <dgm:prSet/>
      <dgm:spPr/>
      <dgm:t>
        <a:bodyPr/>
        <a:lstStyle/>
        <a:p>
          <a:endParaRPr lang="cs-CZ"/>
        </a:p>
      </dgm:t>
    </dgm:pt>
    <dgm:pt modelId="{5AD7400D-1E11-4CA1-BBCC-992221A31633}" type="sibTrans" cxnId="{2CDB068B-F9F3-4502-8878-EF8090B148E1}">
      <dgm:prSet/>
      <dgm:spPr/>
      <dgm:t>
        <a:bodyPr/>
        <a:lstStyle/>
        <a:p>
          <a:endParaRPr lang="cs-CZ"/>
        </a:p>
      </dgm:t>
    </dgm:pt>
    <dgm:pt modelId="{A43CD735-08AB-43A9-A7ED-615FCBAE9F5A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bg2"/>
              </a:solidFill>
            </a:rPr>
            <a:t>plynné</a:t>
          </a:r>
          <a:endParaRPr lang="cs-CZ" sz="2800" dirty="0">
            <a:solidFill>
              <a:schemeClr val="bg2"/>
            </a:solidFill>
          </a:endParaRPr>
        </a:p>
      </dgm:t>
    </dgm:pt>
    <dgm:pt modelId="{4A8CA991-BFC3-45B6-94D2-ED8A01653C3F}" type="parTrans" cxnId="{D80B77E7-DD4E-4362-A66C-EE6072421E71}">
      <dgm:prSet/>
      <dgm:spPr/>
      <dgm:t>
        <a:bodyPr/>
        <a:lstStyle/>
        <a:p>
          <a:endParaRPr lang="cs-CZ"/>
        </a:p>
      </dgm:t>
    </dgm:pt>
    <dgm:pt modelId="{C337E705-A17E-48FC-BB44-223E1DB2E3E1}" type="sibTrans" cxnId="{D80B77E7-DD4E-4362-A66C-EE6072421E71}">
      <dgm:prSet/>
      <dgm:spPr/>
      <dgm:t>
        <a:bodyPr/>
        <a:lstStyle/>
        <a:p>
          <a:endParaRPr lang="cs-CZ"/>
        </a:p>
      </dgm:t>
    </dgm:pt>
    <dgm:pt modelId="{10E11AC9-2E8D-42C0-A15B-BDDA71167D23}">
      <dgm:prSet phldrT="[Text]"/>
      <dgm:spPr/>
      <dgm:t>
        <a:bodyPr/>
        <a:lstStyle/>
        <a:p>
          <a:r>
            <a:rPr lang="cs-CZ" dirty="0" smtClean="0"/>
            <a:t>vodní pára</a:t>
          </a:r>
          <a:endParaRPr lang="cs-CZ" dirty="0"/>
        </a:p>
      </dgm:t>
    </dgm:pt>
    <dgm:pt modelId="{C3323497-6FCC-4AE1-8653-9DAFC0C6E46C}" type="parTrans" cxnId="{A0F06B10-52DE-479E-9E87-12C66068F554}">
      <dgm:prSet/>
      <dgm:spPr/>
      <dgm:t>
        <a:bodyPr/>
        <a:lstStyle/>
        <a:p>
          <a:endParaRPr lang="cs-CZ"/>
        </a:p>
      </dgm:t>
    </dgm:pt>
    <dgm:pt modelId="{ACAF8A82-AD05-4FFE-A2AA-395E0F89DB6B}" type="sibTrans" cxnId="{A0F06B10-52DE-479E-9E87-12C66068F554}">
      <dgm:prSet/>
      <dgm:spPr/>
      <dgm:t>
        <a:bodyPr/>
        <a:lstStyle/>
        <a:p>
          <a:endParaRPr lang="cs-CZ"/>
        </a:p>
      </dgm:t>
    </dgm:pt>
    <dgm:pt modelId="{1233F2B7-1F25-4E88-A872-AB9A63995553}" type="pres">
      <dgm:prSet presAssocID="{58834874-B5FA-4D5A-9DB9-B92BDB655EFA}" presName="Name0" presStyleCnt="0">
        <dgm:presLayoutVars>
          <dgm:dir/>
        </dgm:presLayoutVars>
      </dgm:prSet>
      <dgm:spPr/>
      <dgm:t>
        <a:bodyPr/>
        <a:lstStyle/>
        <a:p>
          <a:endParaRPr lang="cs-CZ"/>
        </a:p>
      </dgm:t>
    </dgm:pt>
    <dgm:pt modelId="{CF1EE83F-DE30-48FB-A4BF-81DD54202620}" type="pres">
      <dgm:prSet presAssocID="{3D9E8F03-D2DB-481E-BBDA-4BB120D02218}" presName="composite" presStyleCnt="0"/>
      <dgm:spPr/>
    </dgm:pt>
    <dgm:pt modelId="{F6331FBA-45FE-4A1B-979D-7CDC9AAC7125}" type="pres">
      <dgm:prSet presAssocID="{3D9E8F03-D2DB-481E-BBDA-4BB120D02218}" presName="Accent" presStyleLbl="alignAcc1" presStyleIdx="0" presStyleCnt="3"/>
      <dgm:spPr/>
    </dgm:pt>
    <dgm:pt modelId="{1ACAF0DA-9403-47A1-ABCE-F18B2B1A4113}" type="pres">
      <dgm:prSet presAssocID="{3D9E8F03-D2DB-481E-BBDA-4BB120D02218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F88FACC-9DD8-4D09-BEF2-D6F5186ACECD}" type="pres">
      <dgm:prSet presAssocID="{3D9E8F03-D2DB-481E-BBDA-4BB120D02218}" presName="Child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B6E56A-6666-46AA-836F-2E40EDF101B0}" type="pres">
      <dgm:prSet presAssocID="{3D9E8F03-D2DB-481E-BBDA-4BB120D02218}" presName="Parent" presStyleLbl="align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EA53EF-339A-4ABF-90AC-8B1ED44C4AD8}" type="pres">
      <dgm:prSet presAssocID="{F75A7711-77BB-4AC1-B207-5F228875A3AC}" presName="sibTrans" presStyleCnt="0"/>
      <dgm:spPr/>
    </dgm:pt>
    <dgm:pt modelId="{672BB4CB-2C59-4C02-B2DB-FE65DDE87740}" type="pres">
      <dgm:prSet presAssocID="{8266E5FE-A7F7-40A8-90D6-C08C630377BF}" presName="composite" presStyleCnt="0"/>
      <dgm:spPr/>
    </dgm:pt>
    <dgm:pt modelId="{20BA4AF8-5BEC-49A9-9E5A-6BBE42AB8AA0}" type="pres">
      <dgm:prSet presAssocID="{8266E5FE-A7F7-40A8-90D6-C08C630377BF}" presName="Accent" presStyleLbl="alignAcc1" presStyleIdx="1" presStyleCnt="3"/>
      <dgm:spPr/>
    </dgm:pt>
    <dgm:pt modelId="{517F752E-544B-469E-B520-BF3AD8C11DDA}" type="pres">
      <dgm:prSet presAssocID="{8266E5FE-A7F7-40A8-90D6-C08C630377BF}" presName="Image" presStyleLbl="nod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C160BEC-E5A6-4537-B62F-08094EC81C1A}" type="pres">
      <dgm:prSet presAssocID="{8266E5FE-A7F7-40A8-90D6-C08C630377BF}" presName="Child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5A7405-F9B2-483C-BF83-3ABE55E99623}" type="pres">
      <dgm:prSet presAssocID="{8266E5FE-A7F7-40A8-90D6-C08C630377BF}" presName="Parent" presStyleLbl="align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966118-D756-4F1C-875A-CFA59710F1A0}" type="pres">
      <dgm:prSet presAssocID="{5B4BF17B-1582-43BD-862A-72043D619C0A}" presName="sibTrans" presStyleCnt="0"/>
      <dgm:spPr/>
    </dgm:pt>
    <dgm:pt modelId="{57694D5B-A9C4-4147-B144-CF8CBBF957FE}" type="pres">
      <dgm:prSet presAssocID="{A43CD735-08AB-43A9-A7ED-615FCBAE9F5A}" presName="composite" presStyleCnt="0"/>
      <dgm:spPr/>
    </dgm:pt>
    <dgm:pt modelId="{365E63A1-8183-485C-B5B4-2A0F57DE6926}" type="pres">
      <dgm:prSet presAssocID="{A43CD735-08AB-43A9-A7ED-615FCBAE9F5A}" presName="Accent" presStyleLbl="alignAcc1" presStyleIdx="2" presStyleCnt="3"/>
      <dgm:spPr/>
    </dgm:pt>
    <dgm:pt modelId="{9C3EB49E-92EA-4F95-92EB-B8C65C9C6C45}" type="pres">
      <dgm:prSet presAssocID="{A43CD735-08AB-43A9-A7ED-615FCBAE9F5A}" presName="Image" presStyleLbl="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1952A49-82BF-4BF4-B5CB-C1265E40F539}" type="pres">
      <dgm:prSet presAssocID="{A43CD735-08AB-43A9-A7ED-615FCBAE9F5A}" presName="Child" presStyleLbl="revTx" presStyleIdx="2" presStyleCnt="3" custScaleX="125230" custLinFactNeighborX="920" custLinFactNeighborY="42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C6857-B89C-49DB-A7DA-694ADDA05573}" type="pres">
      <dgm:prSet presAssocID="{A43CD735-08AB-43A9-A7ED-615FCBAE9F5A}" presName="Parent" presStyleLbl="align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8D7125-21BB-4172-8C3B-E1571432350C}" type="presOf" srcId="{C007D163-10B6-4080-BB3C-61FC396C5CC4}" destId="{3F88FACC-9DD8-4D09-BEF2-D6F5186ACECD}" srcOrd="0" destOrd="0" presId="urn:microsoft.com/office/officeart/2008/layout/TitlePictureLineup"/>
    <dgm:cxn modelId="{2CDB068B-F9F3-4502-8878-EF8090B148E1}" srcId="{8266E5FE-A7F7-40A8-90D6-C08C630377BF}" destId="{9E63171D-DF7A-4896-BDD3-A704151002AB}" srcOrd="0" destOrd="0" parTransId="{2122BADF-B5AC-450B-AC7B-33A44CC8B856}" sibTransId="{5AD7400D-1E11-4CA1-BBCC-992221A31633}"/>
    <dgm:cxn modelId="{8427708E-0576-4315-AE5E-0CF5A32AFA40}" type="presOf" srcId="{9E63171D-DF7A-4896-BDD3-A704151002AB}" destId="{CC160BEC-E5A6-4537-B62F-08094EC81C1A}" srcOrd="0" destOrd="0" presId="urn:microsoft.com/office/officeart/2008/layout/TitlePictureLineup"/>
    <dgm:cxn modelId="{B03C2584-9E68-4EED-981E-A9A81C0D8B3D}" srcId="{3D9E8F03-D2DB-481E-BBDA-4BB120D02218}" destId="{C007D163-10B6-4080-BB3C-61FC396C5CC4}" srcOrd="0" destOrd="0" parTransId="{EC534FA2-E4A3-4C12-BAAC-0606E23C19D1}" sibTransId="{F59D4869-5885-44B5-B9EC-F3EB21C852EE}"/>
    <dgm:cxn modelId="{6A0FA084-91EE-4FC5-90E9-6ADFB4995F41}" type="presOf" srcId="{58834874-B5FA-4D5A-9DB9-B92BDB655EFA}" destId="{1233F2B7-1F25-4E88-A872-AB9A63995553}" srcOrd="0" destOrd="0" presId="urn:microsoft.com/office/officeart/2008/layout/TitlePictureLineup"/>
    <dgm:cxn modelId="{BF18E0AE-2D8E-4ED8-8985-6846449692A3}" type="presOf" srcId="{10E11AC9-2E8D-42C0-A15B-BDDA71167D23}" destId="{91952A49-82BF-4BF4-B5CB-C1265E40F539}" srcOrd="0" destOrd="0" presId="urn:microsoft.com/office/officeart/2008/layout/TitlePictureLineup"/>
    <dgm:cxn modelId="{37F7F503-7DC1-4BFF-B584-2A4EEB49832F}" type="presOf" srcId="{3D9E8F03-D2DB-481E-BBDA-4BB120D02218}" destId="{ECB6E56A-6666-46AA-836F-2E40EDF101B0}" srcOrd="0" destOrd="0" presId="urn:microsoft.com/office/officeart/2008/layout/TitlePictureLineup"/>
    <dgm:cxn modelId="{D80B77E7-DD4E-4362-A66C-EE6072421E71}" srcId="{58834874-B5FA-4D5A-9DB9-B92BDB655EFA}" destId="{A43CD735-08AB-43A9-A7ED-615FCBAE9F5A}" srcOrd="2" destOrd="0" parTransId="{4A8CA991-BFC3-45B6-94D2-ED8A01653C3F}" sibTransId="{C337E705-A17E-48FC-BB44-223E1DB2E3E1}"/>
    <dgm:cxn modelId="{CB425740-4B27-4B7D-9A86-2E8110247245}" type="presOf" srcId="{A43CD735-08AB-43A9-A7ED-615FCBAE9F5A}" destId="{67BC6857-B89C-49DB-A7DA-694ADDA05573}" srcOrd="0" destOrd="0" presId="urn:microsoft.com/office/officeart/2008/layout/TitlePictureLineup"/>
    <dgm:cxn modelId="{C7AA1B62-B896-49D8-A9F1-7C37DE7F0844}" type="presOf" srcId="{8266E5FE-A7F7-40A8-90D6-C08C630377BF}" destId="{E75A7405-F9B2-483C-BF83-3ABE55E99623}" srcOrd="0" destOrd="0" presId="urn:microsoft.com/office/officeart/2008/layout/TitlePictureLineup"/>
    <dgm:cxn modelId="{0A4C4EE2-E79F-481A-94EE-F38D1C17E31A}" srcId="{58834874-B5FA-4D5A-9DB9-B92BDB655EFA}" destId="{3D9E8F03-D2DB-481E-BBDA-4BB120D02218}" srcOrd="0" destOrd="0" parTransId="{FF56D2C5-613B-4D55-B574-395184E95977}" sibTransId="{F75A7711-77BB-4AC1-B207-5F228875A3AC}"/>
    <dgm:cxn modelId="{A0F06B10-52DE-479E-9E87-12C66068F554}" srcId="{A43CD735-08AB-43A9-A7ED-615FCBAE9F5A}" destId="{10E11AC9-2E8D-42C0-A15B-BDDA71167D23}" srcOrd="0" destOrd="0" parTransId="{C3323497-6FCC-4AE1-8653-9DAFC0C6E46C}" sibTransId="{ACAF8A82-AD05-4FFE-A2AA-395E0F89DB6B}"/>
    <dgm:cxn modelId="{39FD1730-5EA3-41BF-B215-BEE1A7184E5E}" srcId="{58834874-B5FA-4D5A-9DB9-B92BDB655EFA}" destId="{8266E5FE-A7F7-40A8-90D6-C08C630377BF}" srcOrd="1" destOrd="0" parTransId="{9AE66D20-40B1-43D6-B0B9-710A616595E7}" sibTransId="{5B4BF17B-1582-43BD-862A-72043D619C0A}"/>
    <dgm:cxn modelId="{E2FE8CD2-A64F-40FC-94FB-3907BC4A373A}" type="presParOf" srcId="{1233F2B7-1F25-4E88-A872-AB9A63995553}" destId="{CF1EE83F-DE30-48FB-A4BF-81DD54202620}" srcOrd="0" destOrd="0" presId="urn:microsoft.com/office/officeart/2008/layout/TitlePictureLineup"/>
    <dgm:cxn modelId="{B2E38BB3-090B-4D78-9E3F-F0043B7E8798}" type="presParOf" srcId="{CF1EE83F-DE30-48FB-A4BF-81DD54202620}" destId="{F6331FBA-45FE-4A1B-979D-7CDC9AAC7125}" srcOrd="0" destOrd="0" presId="urn:microsoft.com/office/officeart/2008/layout/TitlePictureLineup"/>
    <dgm:cxn modelId="{AA66F710-14D1-44B5-A5F6-30BFBF12B1B0}" type="presParOf" srcId="{CF1EE83F-DE30-48FB-A4BF-81DD54202620}" destId="{1ACAF0DA-9403-47A1-ABCE-F18B2B1A4113}" srcOrd="1" destOrd="0" presId="urn:microsoft.com/office/officeart/2008/layout/TitlePictureLineup"/>
    <dgm:cxn modelId="{D1922081-88D0-4516-8013-7B26EACB0D6B}" type="presParOf" srcId="{CF1EE83F-DE30-48FB-A4BF-81DD54202620}" destId="{3F88FACC-9DD8-4D09-BEF2-D6F5186ACECD}" srcOrd="2" destOrd="0" presId="urn:microsoft.com/office/officeart/2008/layout/TitlePictureLineup"/>
    <dgm:cxn modelId="{50BB981D-BDFD-43A5-82A0-DAE80E54420D}" type="presParOf" srcId="{CF1EE83F-DE30-48FB-A4BF-81DD54202620}" destId="{ECB6E56A-6666-46AA-836F-2E40EDF101B0}" srcOrd="3" destOrd="0" presId="urn:microsoft.com/office/officeart/2008/layout/TitlePictureLineup"/>
    <dgm:cxn modelId="{B5DFF04E-D54E-40D5-99A8-E18CB563AEC0}" type="presParOf" srcId="{1233F2B7-1F25-4E88-A872-AB9A63995553}" destId="{02EA53EF-339A-4ABF-90AC-8B1ED44C4AD8}" srcOrd="1" destOrd="0" presId="urn:microsoft.com/office/officeart/2008/layout/TitlePictureLineup"/>
    <dgm:cxn modelId="{3A83376D-4B0B-4F0B-BF38-5B29C770B75E}" type="presParOf" srcId="{1233F2B7-1F25-4E88-A872-AB9A63995553}" destId="{672BB4CB-2C59-4C02-B2DB-FE65DDE87740}" srcOrd="2" destOrd="0" presId="urn:microsoft.com/office/officeart/2008/layout/TitlePictureLineup"/>
    <dgm:cxn modelId="{EB7F3A68-ACF8-4C37-9633-37C6D6FE6B9A}" type="presParOf" srcId="{672BB4CB-2C59-4C02-B2DB-FE65DDE87740}" destId="{20BA4AF8-5BEC-49A9-9E5A-6BBE42AB8AA0}" srcOrd="0" destOrd="0" presId="urn:microsoft.com/office/officeart/2008/layout/TitlePictureLineup"/>
    <dgm:cxn modelId="{69D8DE66-36AB-4A79-AF52-0A6E4E6FCA62}" type="presParOf" srcId="{672BB4CB-2C59-4C02-B2DB-FE65DDE87740}" destId="{517F752E-544B-469E-B520-BF3AD8C11DDA}" srcOrd="1" destOrd="0" presId="urn:microsoft.com/office/officeart/2008/layout/TitlePictureLineup"/>
    <dgm:cxn modelId="{91DDA9F8-0195-4416-843A-33C17408561F}" type="presParOf" srcId="{672BB4CB-2C59-4C02-B2DB-FE65DDE87740}" destId="{CC160BEC-E5A6-4537-B62F-08094EC81C1A}" srcOrd="2" destOrd="0" presId="urn:microsoft.com/office/officeart/2008/layout/TitlePictureLineup"/>
    <dgm:cxn modelId="{2B1A6832-E9ED-4384-8B8D-DF439BB0095F}" type="presParOf" srcId="{672BB4CB-2C59-4C02-B2DB-FE65DDE87740}" destId="{E75A7405-F9B2-483C-BF83-3ABE55E99623}" srcOrd="3" destOrd="0" presId="urn:microsoft.com/office/officeart/2008/layout/TitlePictureLineup"/>
    <dgm:cxn modelId="{A8118E4D-FEB7-4AF8-BEC4-1CCBCB4F60E8}" type="presParOf" srcId="{1233F2B7-1F25-4E88-A872-AB9A63995553}" destId="{E2966118-D756-4F1C-875A-CFA59710F1A0}" srcOrd="3" destOrd="0" presId="urn:microsoft.com/office/officeart/2008/layout/TitlePictureLineup"/>
    <dgm:cxn modelId="{1E36DA3F-C237-4ACA-9701-859E7E15D30C}" type="presParOf" srcId="{1233F2B7-1F25-4E88-A872-AB9A63995553}" destId="{57694D5B-A9C4-4147-B144-CF8CBBF957FE}" srcOrd="4" destOrd="0" presId="urn:microsoft.com/office/officeart/2008/layout/TitlePictureLineup"/>
    <dgm:cxn modelId="{965B5DAC-6D9B-4444-A4C4-8CF57C76A99D}" type="presParOf" srcId="{57694D5B-A9C4-4147-B144-CF8CBBF957FE}" destId="{365E63A1-8183-485C-B5B4-2A0F57DE6926}" srcOrd="0" destOrd="0" presId="urn:microsoft.com/office/officeart/2008/layout/TitlePictureLineup"/>
    <dgm:cxn modelId="{E56CDDDC-F009-4A6F-966B-D4A5FF903EEE}" type="presParOf" srcId="{57694D5B-A9C4-4147-B144-CF8CBBF957FE}" destId="{9C3EB49E-92EA-4F95-92EB-B8C65C9C6C45}" srcOrd="1" destOrd="0" presId="urn:microsoft.com/office/officeart/2008/layout/TitlePictureLineup"/>
    <dgm:cxn modelId="{81A863C2-8289-4ABE-833D-953DA6605606}" type="presParOf" srcId="{57694D5B-A9C4-4147-B144-CF8CBBF957FE}" destId="{91952A49-82BF-4BF4-B5CB-C1265E40F539}" srcOrd="2" destOrd="0" presId="urn:microsoft.com/office/officeart/2008/layout/TitlePictureLineup"/>
    <dgm:cxn modelId="{0EA1C3A6-3AEE-49AC-AEF5-91F3DD4EF45E}" type="presParOf" srcId="{57694D5B-A9C4-4147-B144-CF8CBBF957FE}" destId="{67BC6857-B89C-49DB-A7DA-694ADDA05573}" srcOrd="3" destOrd="0" presId="urn:microsoft.com/office/officeart/2008/layout/Title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331FBA-45FE-4A1B-979D-7CDC9AAC7125}">
      <dsp:nvSpPr>
        <dsp:cNvPr id="0" name=""/>
        <dsp:cNvSpPr/>
      </dsp:nvSpPr>
      <dsp:spPr>
        <a:xfrm>
          <a:off x="208" y="601519"/>
          <a:ext cx="0" cy="3912165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CAF0DA-9403-47A1-ABCE-F18B2B1A4113}">
      <dsp:nvSpPr>
        <dsp:cNvPr id="0" name=""/>
        <dsp:cNvSpPr/>
      </dsp:nvSpPr>
      <dsp:spPr>
        <a:xfrm>
          <a:off x="108880" y="731925"/>
          <a:ext cx="2057581" cy="176047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88FACC-9DD8-4D09-BEF2-D6F5186ACECD}">
      <dsp:nvSpPr>
        <dsp:cNvPr id="0" name=""/>
        <dsp:cNvSpPr/>
      </dsp:nvSpPr>
      <dsp:spPr>
        <a:xfrm>
          <a:off x="108880" y="2492399"/>
          <a:ext cx="2057581" cy="2021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sníh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led</a:t>
          </a:r>
          <a:endParaRPr lang="cs-CZ" sz="3600" kern="1200" dirty="0"/>
        </a:p>
      </dsp:txBody>
      <dsp:txXfrm>
        <a:off x="108880" y="2492399"/>
        <a:ext cx="2057581" cy="2021285"/>
      </dsp:txXfrm>
    </dsp:sp>
    <dsp:sp modelId="{ECB6E56A-6666-46AA-836F-2E40EDF101B0}">
      <dsp:nvSpPr>
        <dsp:cNvPr id="0" name=""/>
        <dsp:cNvSpPr/>
      </dsp:nvSpPr>
      <dsp:spPr>
        <a:xfrm>
          <a:off x="208" y="166834"/>
          <a:ext cx="2173425" cy="4346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bg2"/>
              </a:solidFill>
            </a:rPr>
            <a:t>pevné</a:t>
          </a:r>
          <a:endParaRPr lang="cs-CZ" sz="2800" kern="1200" dirty="0">
            <a:solidFill>
              <a:schemeClr val="bg2"/>
            </a:solidFill>
          </a:endParaRPr>
        </a:p>
      </dsp:txBody>
      <dsp:txXfrm>
        <a:off x="208" y="166834"/>
        <a:ext cx="2173425" cy="434685"/>
      </dsp:txXfrm>
    </dsp:sp>
    <dsp:sp modelId="{20BA4AF8-5BEC-49A9-9E5A-6BBE42AB8AA0}">
      <dsp:nvSpPr>
        <dsp:cNvPr id="0" name=""/>
        <dsp:cNvSpPr/>
      </dsp:nvSpPr>
      <dsp:spPr>
        <a:xfrm>
          <a:off x="2528069" y="601519"/>
          <a:ext cx="0" cy="3912165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7F752E-544B-469E-B520-BF3AD8C11DDA}">
      <dsp:nvSpPr>
        <dsp:cNvPr id="0" name=""/>
        <dsp:cNvSpPr/>
      </dsp:nvSpPr>
      <dsp:spPr>
        <a:xfrm>
          <a:off x="2636740" y="731925"/>
          <a:ext cx="2057581" cy="1760474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60BEC-E5A6-4537-B62F-08094EC81C1A}">
      <dsp:nvSpPr>
        <dsp:cNvPr id="0" name=""/>
        <dsp:cNvSpPr/>
      </dsp:nvSpPr>
      <dsp:spPr>
        <a:xfrm>
          <a:off x="2636740" y="2492399"/>
          <a:ext cx="2057581" cy="2021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voda</a:t>
          </a:r>
          <a:endParaRPr lang="cs-CZ" sz="3600" kern="1200" dirty="0"/>
        </a:p>
      </dsp:txBody>
      <dsp:txXfrm>
        <a:off x="2636740" y="2492399"/>
        <a:ext cx="2057581" cy="2021285"/>
      </dsp:txXfrm>
    </dsp:sp>
    <dsp:sp modelId="{E75A7405-F9B2-483C-BF83-3ABE55E99623}">
      <dsp:nvSpPr>
        <dsp:cNvPr id="0" name=""/>
        <dsp:cNvSpPr/>
      </dsp:nvSpPr>
      <dsp:spPr>
        <a:xfrm>
          <a:off x="2528069" y="166834"/>
          <a:ext cx="2173425" cy="4346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bg2"/>
              </a:solidFill>
            </a:rPr>
            <a:t>kapalné</a:t>
          </a:r>
          <a:endParaRPr lang="cs-CZ" sz="2800" kern="1200" dirty="0">
            <a:solidFill>
              <a:schemeClr val="bg2"/>
            </a:solidFill>
          </a:endParaRPr>
        </a:p>
      </dsp:txBody>
      <dsp:txXfrm>
        <a:off x="2528069" y="166834"/>
        <a:ext cx="2173425" cy="434685"/>
      </dsp:txXfrm>
    </dsp:sp>
    <dsp:sp modelId="{365E63A1-8183-485C-B5B4-2A0F57DE6926}">
      <dsp:nvSpPr>
        <dsp:cNvPr id="0" name=""/>
        <dsp:cNvSpPr/>
      </dsp:nvSpPr>
      <dsp:spPr>
        <a:xfrm>
          <a:off x="5206822" y="601519"/>
          <a:ext cx="0" cy="3912165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3EB49E-92EA-4F95-92EB-B8C65C9C6C45}">
      <dsp:nvSpPr>
        <dsp:cNvPr id="0" name=""/>
        <dsp:cNvSpPr/>
      </dsp:nvSpPr>
      <dsp:spPr>
        <a:xfrm>
          <a:off x="5315493" y="731925"/>
          <a:ext cx="2057581" cy="1760474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52A49-82BF-4BF4-B5CB-C1265E40F539}">
      <dsp:nvSpPr>
        <dsp:cNvPr id="0" name=""/>
        <dsp:cNvSpPr/>
      </dsp:nvSpPr>
      <dsp:spPr>
        <a:xfrm>
          <a:off x="5056138" y="2578991"/>
          <a:ext cx="2576709" cy="2021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vodní pára</a:t>
          </a:r>
          <a:endParaRPr lang="cs-CZ" sz="3600" kern="1200" dirty="0"/>
        </a:p>
      </dsp:txBody>
      <dsp:txXfrm>
        <a:off x="5056138" y="2578991"/>
        <a:ext cx="2576709" cy="2021285"/>
      </dsp:txXfrm>
    </dsp:sp>
    <dsp:sp modelId="{67BC6857-B89C-49DB-A7DA-694ADDA05573}">
      <dsp:nvSpPr>
        <dsp:cNvPr id="0" name=""/>
        <dsp:cNvSpPr/>
      </dsp:nvSpPr>
      <dsp:spPr>
        <a:xfrm>
          <a:off x="5206822" y="166834"/>
          <a:ext cx="2173425" cy="4346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bg2"/>
              </a:solidFill>
            </a:rPr>
            <a:t>plynné</a:t>
          </a:r>
          <a:endParaRPr lang="cs-CZ" sz="2800" kern="1200" dirty="0">
            <a:solidFill>
              <a:schemeClr val="bg2"/>
            </a:solidFill>
          </a:endParaRPr>
        </a:p>
      </dsp:txBody>
      <dsp:txXfrm>
        <a:off x="5206822" y="166834"/>
        <a:ext cx="2173425" cy="434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TitlePictureLineup">
  <dgm:title val=""/>
  <dgm:desc val=""/>
  <dgm:catLst>
    <dgm:cat type="picture" pri="18000"/>
    <dgm:cat type="pictureconvert" pri="18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linDir" val="fromL"/>
          <dgm:param type="fallback" val="1D"/>
          <dgm:param type="horzAlign" val="ctr"/>
          <dgm:param type="vertAlign" val="mid"/>
          <dgm:param type="nodeVertAlign" val="t"/>
        </dgm:alg>
      </dgm:if>
      <dgm:else name="Name3">
        <dgm:alg type="lin">
          <dgm:param type="linDir" val="fromR"/>
          <dgm:param type="fallback" val="1D"/>
          <dgm:param type="horzAlign" val="ctr"/>
          <dgm:param type="vertAlign" val="mid"/>
          <dgm:param type="nodeVertAlign" val="t"/>
        </dgm:alg>
      </dgm:else>
    </dgm:choose>
    <dgm:shape xmlns:r="http://schemas.openxmlformats.org/officeDocument/2006/relationships" r:blip="">
      <dgm:adjLst/>
    </dgm:shape>
    <dgm:constrLst>
      <dgm:constr type="h" for="des" forName="Child" op="equ"/>
      <dgm:constr type="w" for="des" forName="Child" op="equ"/>
      <dgm:constr type="h" for="des" forName="Accent" op="equ"/>
      <dgm:constr type="w" for="des" forName="Accent" op="equ"/>
      <dgm:constr type="primFontSz" for="des" forName="Parent" op="equ"/>
      <dgm:constr type="primFontSz" for="des" forName="Child" op="equ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 fact="0.1"/>
              <dgm:constr type="l" for="ch" forName="Accent" refType="w" fact="0"/>
              <dgm:constr type="b" for="ch" forName="Accent" refType="h"/>
              <dgm:constr type="w" for="ch" forName="Accent" refType="w" fact="0"/>
              <dgm:constr type="h" for="ch" forName="Accent" refType="h" fact="0.9"/>
              <dgm:constr type="l" for="ch" forName="Image" refType="w" fact="0.05"/>
              <dgm:constr type="t" for="ch" forName="Image" refType="h" fact="0.13"/>
              <dgm:constr type="w" for="ch" forName="Image" refType="w" fact="0.9467"/>
              <dgm:constr type="h" for="ch" forName="Image" refType="h" fact="0.405"/>
              <dgm:constr type="l" for="ch" forName="Child" refType="w" fact="0.05"/>
              <dgm:constr type="t" for="ch" forName="Child" refType="h" fact="0.535"/>
              <dgm:constr type="w" for="ch" forName="Child" refType="w" fact="0.9467"/>
              <dgm:constr type="h" for="ch" forName="Child" refType="h" fact="0.465"/>
            </dgm:constrLst>
          </dgm:if>
          <dgm:else name="Name6">
            <dgm:constrLst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 fact="0.1"/>
              <dgm:constr type="l" for="ch" forName="Accent" refType="w"/>
              <dgm:constr type="b" for="ch" forName="Accent" refType="h"/>
              <dgm:constr type="h" for="ch" forName="Accent" refType="h" fact="0.9"/>
              <dgm:constr type="l" for="ch" forName="Image" refType="w" fact="0"/>
              <dgm:constr type="t" for="ch" forName="Image" refType="h" fact="0.13"/>
              <dgm:constr type="w" for="ch" forName="Image" refType="w" fact="0.9467"/>
              <dgm:constr type="h" for="ch" forName="Image" refType="h" fact="0.405"/>
              <dgm:constr type="l" for="ch" forName="Child" refType="w" fact="0"/>
              <dgm:constr type="t" for="ch" forName="Child" refType="h" fact="0.535"/>
              <dgm:constr type="w" for="ch" forName="Child" refType="w" fact="0.9467"/>
              <dgm:constr type="h" for="ch" forName="Child" refType="h" fact="0.465"/>
            </dgm:constrLst>
          </dgm:else>
        </dgm:choose>
        <dgm:forEach name="Name7" axis="self" ptType="node">
          <dgm:layoutNode name="Accent" styleLbl="alignAcc1">
            <dgm:alg type="sp"/>
            <dgm:shape xmlns:r="http://schemas.openxmlformats.org/officeDocument/2006/relationships" type="line" r:blip="">
              <dgm:adjLst/>
            </dgm:shape>
            <dgm:presOf/>
          </dgm:layoutNode>
          <dgm:layoutNode name="Image">
            <dgm:alg type="sp"/>
            <dgm:shape xmlns:r="http://schemas.openxmlformats.org/officeDocument/2006/relationships" type="rect" r:blip="" blipPhldr="1">
              <dgm:adjLst/>
            </dgm:shape>
            <dgm:presOf/>
          </dgm:layoutNode>
          <dgm:layoutNode name="Child" styleLbl="revTx">
            <dgm:varLst>
              <dgm:bulletEnabled val="1"/>
            </dgm:varLst>
            <dgm:choose name="Name8">
              <dgm:if name="Name9" axis="ch" ptType="node" func="cnt" op="gt" val="1">
                <dgm:choose name="Name10">
                  <dgm:if name="Name11" func="var" arg="dir" op="equ" val="norm">
                    <dgm:alg type="tx">
                      <dgm:param type="shpTxLTRAlignCh" val="l"/>
                      <dgm:param type="shpTxRTLAlignCh" val="r"/>
                      <dgm:param type="txAnchorVert" val="t"/>
                      <dgm:param type="stBulletLvl" val="1"/>
                    </dgm:alg>
                  </dgm:if>
                  <dgm:else name="Name12">
                    <dgm:alg type="tx">
                      <dgm:param type="shpTxLTRAlignCh" val="l"/>
                      <dgm:param type="shpTxRTLAlignCh" val="r"/>
                      <dgm:param type="txAnchorVert" val="t"/>
                      <dgm:param type="stBulletLvl" val="1"/>
                    </dgm:alg>
                  </dgm:else>
                </dgm:choose>
              </dgm:if>
              <dgm:else name="Name13">
                <dgm:choose name="Name14">
                  <dgm:if name="Name15" func="var" arg="dir" op="equ" val="norm">
                    <dgm:alg type="tx">
                      <dgm:param type="shpTxLTRAlignCh" val="l"/>
                      <dgm:param type="shpTxRTLAlignCh" val="r"/>
                      <dgm:param type="txAnchorVert" val="t"/>
                      <dgm:param type="stBulletLvl" val="2"/>
                    </dgm:alg>
                  </dgm:if>
                  <dgm:else name="Name16">
                    <dgm:alg type="tx">
                      <dgm:param type="shpTxLTRAlignCh" val="l"/>
                      <dgm:param type="shpTxRTLAlignCh" val="r"/>
                      <dgm:param type="txAnchorVert" val="t"/>
                      <dgm:param type="stBulletLvl" val="2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2"/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  <dgm:layoutNode name="Parent" styleLbl="alignNode1">
            <dgm:varLst>
              <dgm:bulletEnabled val="1"/>
            </dgm:varLst>
            <dgm:alg type="tx">
              <dgm:param type="shpTxLTRAlignCh" val="ctr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self"/>
            <dgm:constrLst>
              <dgm:constr type="lMarg" refType="primFontSz" fact="0.2"/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0" y="0"/>
            <a:ext cx="825500" cy="6858000"/>
          </a:xfrm>
          <a:prstGeom prst="rect">
            <a:avLst/>
          </a:prstGeom>
          <a:solidFill>
            <a:schemeClr val="tx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ltGray">
          <a:xfrm>
            <a:off x="0" y="3543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80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39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219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2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77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64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26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63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0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00800" y="457200"/>
            <a:ext cx="20574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28600" y="457200"/>
            <a:ext cx="60198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00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/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0" y="1638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9/94/Black_dirt_in_Black_Dirt_Region.jpg" TargetMode="External"/><Relationship Id="rId3" Type="http://schemas.openxmlformats.org/officeDocument/2006/relationships/hyperlink" Target="http://upload.wikimedia.org/wikipedia/commons/b/b5/Cumulus_clouds_in_fair_weather.jpeg" TargetMode="External"/><Relationship Id="rId7" Type="http://schemas.openxmlformats.org/officeDocument/2006/relationships/hyperlink" Target="http://upload.wikimedia.org/wikipedia/commons/b/be/Top_of_Atmosphere.jpg" TargetMode="External"/><Relationship Id="rId2" Type="http://schemas.openxmlformats.org/officeDocument/2006/relationships/hyperlink" Target="http://upload.wikimedia.org/wikipedia/commons/0/03/Glacial_iceberg_in_Argentin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4/42/Watercycleczechhigh.jpg" TargetMode="External"/><Relationship Id="rId11" Type="http://schemas.openxmlformats.org/officeDocument/2006/relationships/hyperlink" Target="http://upload.wikimedia.org/wikipedia/commons/b/bd/SunFromClouds.jpg" TargetMode="External"/><Relationship Id="rId5" Type="http://schemas.openxmlformats.org/officeDocument/2006/relationships/hyperlink" Target="http://upload.wikimedia.org/wikipedia/commons/1/14/Luznice.jpg" TargetMode="External"/><Relationship Id="rId10" Type="http://schemas.openxmlformats.org/officeDocument/2006/relationships/hyperlink" Target="http://upload.wikimedia.org/wikipedia/commons/f/f4/Leaf_1_web.jpg" TargetMode="External"/><Relationship Id="rId4" Type="http://schemas.openxmlformats.org/officeDocument/2006/relationships/hyperlink" Target="http://upload.wikimedia.org/wikipedia/commons/9/95/Windbuchencom.jpg" TargetMode="External"/><Relationship Id="rId9" Type="http://schemas.openxmlformats.org/officeDocument/2006/relationships/hyperlink" Target="http://upload.wikimedia.org/wikipedia/commons/d/df/Sun_in_X-Ray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3148758"/>
              </p:ext>
            </p:extLst>
          </p:nvPr>
        </p:nvGraphicFramePr>
        <p:xfrm>
          <a:off x="565150" y="444500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name="Prezentace" r:id="rId3" imgW="2612016" imgH="1956984" progId="PowerPoint.Show.12">
                  <p:embed/>
                </p:oleObj>
              </mc:Choice>
              <mc:Fallback>
                <p:oleObj name="Prezentace" r:id="rId3" imgW="2612016" imgH="1956984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5150" y="444500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57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7772400" cy="739552"/>
          </a:xfrm>
        </p:spPr>
        <p:txBody>
          <a:bodyPr/>
          <a:lstStyle/>
          <a:p>
            <a:r>
              <a:rPr lang="cs-CZ" sz="3600" b="1" dirty="0" smtClean="0"/>
              <a:t>Anotace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 rot="10800000" flipH="1" flipV="1">
            <a:off x="251520" y="1375918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	Materiál je určen žákům 3.třídy k seznámení s učivem o podmínkách života na naší planetě. Materiál pomáhá rozvíjet čtenářskou a informační gramotnost.</a:t>
            </a:r>
          </a:p>
          <a:p>
            <a:pPr algn="just"/>
            <a:r>
              <a:rPr lang="cs-CZ" sz="2400" dirty="0"/>
              <a:t>	</a:t>
            </a:r>
            <a:r>
              <a:rPr lang="cs-CZ" sz="2400" dirty="0" smtClean="0"/>
              <a:t>Materiál je inovativní tím, že je určen pro použití na interaktivní tabuli. Žáci se mohou do práce aktivně zapojit, informace se odkrývají postupně a žáci mohou dopředu odhadnout, co je na fotografii. Titulky k fotografii se odkryjí dodatečně ke kontrole. V materiálu jsou animované prvky pro zpestření výuky. </a:t>
            </a:r>
          </a:p>
          <a:p>
            <a:pPr algn="just"/>
            <a:r>
              <a:rPr lang="cs-CZ" sz="2400" dirty="0"/>
              <a:t>	</a:t>
            </a:r>
            <a:r>
              <a:rPr lang="cs-CZ" sz="2400" dirty="0" smtClean="0"/>
              <a:t>Součástí materiálu je závěrečné shrnutí a opakování.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502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2133600"/>
            <a:ext cx="7632848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PODMÍNKY ŽIVOTA NA </a:t>
            </a:r>
            <a:r>
              <a:rPr lang="cs-CZ" dirty="0">
                <a:solidFill>
                  <a:schemeClr val="accent1"/>
                </a:solidFill>
              </a:rPr>
              <a:t>Z</a:t>
            </a:r>
            <a:r>
              <a:rPr lang="cs-CZ" dirty="0" smtClean="0">
                <a:solidFill>
                  <a:schemeClr val="accent1"/>
                </a:solidFill>
              </a:rPr>
              <a:t>EMI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509120"/>
            <a:ext cx="7848872" cy="2232248"/>
          </a:xfrm>
        </p:spPr>
        <p:txBody>
          <a:bodyPr/>
          <a:lstStyle/>
          <a:p>
            <a:r>
              <a:rPr lang="cs-CZ" dirty="0" smtClean="0"/>
              <a:t>NEŽIVÁ PŘÍRODA VYTVOŘILA NA ZEMI PODMÍNKY PRO ŽIVOT. </a:t>
            </a:r>
          </a:p>
          <a:p>
            <a:r>
              <a:rPr lang="cs-CZ" dirty="0" smtClean="0"/>
              <a:t>DÍKY PŘÍZNIVÝM PODMÍNKÁM MOHL NA ZEMI VZNIKNOUT ŽIVOT.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481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9/97/The_Earth_seen_from_Apollo_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84"/>
            <a:ext cx="6727525" cy="67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</a:rPr>
              <a:t>Planeta Země</a:t>
            </a:r>
          </a:p>
          <a:p>
            <a:r>
              <a:rPr lang="cs-CZ" sz="2800" dirty="0" smtClean="0">
                <a:solidFill>
                  <a:prstClr val="white"/>
                </a:solidFill>
              </a:rPr>
              <a:t>(pohled z vesmíru)</a:t>
            </a:r>
            <a:endParaRPr lang="cs-CZ" sz="2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01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0" y="18000"/>
            <a:ext cx="9120000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43536"/>
            <a:ext cx="49660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Podmínky života na Zemi: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1) voda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2) vzduch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3) půda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4) teplo a světlo ze Slunce</a:t>
            </a:r>
            <a:endParaRPr lang="cs-CZ" sz="3200" dirty="0">
              <a:solidFill>
                <a:schemeClr val="tx2"/>
              </a:solidFill>
            </a:endParaRPr>
          </a:p>
        </p:txBody>
      </p:sp>
      <p:cxnSp>
        <p:nvCxnSpPr>
          <p:cNvPr id="19" name="Zakřivená spojnice 18"/>
          <p:cNvCxnSpPr/>
          <p:nvPr/>
        </p:nvCxnSpPr>
        <p:spPr>
          <a:xfrm>
            <a:off x="2123728" y="908720"/>
            <a:ext cx="6840760" cy="3888432"/>
          </a:xfrm>
          <a:prstGeom prst="curvedConnector3">
            <a:avLst>
              <a:gd name="adj1" fmla="val 87082"/>
            </a:avLst>
          </a:prstGeom>
          <a:ln w="127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Zakřivená spojnice 22"/>
          <p:cNvCxnSpPr/>
          <p:nvPr/>
        </p:nvCxnSpPr>
        <p:spPr>
          <a:xfrm>
            <a:off x="2483768" y="1320808"/>
            <a:ext cx="2100232" cy="12700"/>
          </a:xfrm>
          <a:prstGeom prst="curvedConnector3">
            <a:avLst>
              <a:gd name="adj1" fmla="val 56320"/>
            </a:avLst>
          </a:prstGeom>
          <a:ln w="12700">
            <a:solidFill>
              <a:schemeClr val="accent3">
                <a:lumMod val="20000"/>
                <a:lumOff val="8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Zakřivená spojnice 24"/>
          <p:cNvCxnSpPr/>
          <p:nvPr/>
        </p:nvCxnSpPr>
        <p:spPr>
          <a:xfrm rot="5400000">
            <a:off x="-792596" y="2888940"/>
            <a:ext cx="2376264" cy="288032"/>
          </a:xfrm>
          <a:prstGeom prst="curvedConnector3">
            <a:avLst>
              <a:gd name="adj1" fmla="val 32622"/>
            </a:avLst>
          </a:prstGeom>
          <a:ln w="127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5" name="Zakřivená spojnice 5124"/>
          <p:cNvCxnSpPr/>
          <p:nvPr/>
        </p:nvCxnSpPr>
        <p:spPr>
          <a:xfrm flipV="1">
            <a:off x="5505591" y="908720"/>
            <a:ext cx="1586689" cy="1440160"/>
          </a:xfrm>
          <a:prstGeom prst="curvedConnector3">
            <a:avLst/>
          </a:prstGeom>
          <a:ln w="127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60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" y="0"/>
            <a:ext cx="9120000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260649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</a:rPr>
              <a:t>VODA</a:t>
            </a:r>
          </a:p>
          <a:p>
            <a:pPr lvl="0"/>
            <a:r>
              <a:rPr lang="cs-CZ" sz="3200" dirty="0" smtClean="0">
                <a:solidFill>
                  <a:schemeClr val="tx2"/>
                </a:solidFill>
              </a:rPr>
              <a:t>Většinu vody </a:t>
            </a:r>
            <a:r>
              <a:rPr lang="cs-CZ" sz="3200" dirty="0">
                <a:solidFill>
                  <a:schemeClr val="tx2"/>
                </a:solidFill>
              </a:rPr>
              <a:t>planety Země </a:t>
            </a:r>
            <a:r>
              <a:rPr lang="cs-CZ" sz="3200" dirty="0" smtClean="0">
                <a:solidFill>
                  <a:schemeClr val="tx2"/>
                </a:solidFill>
              </a:rPr>
              <a:t>tvoří  </a:t>
            </a:r>
            <a:r>
              <a:rPr lang="cs-CZ" sz="3200" dirty="0">
                <a:solidFill>
                  <a:schemeClr val="accent5"/>
                </a:solidFill>
              </a:rPr>
              <a:t>slaná voda </a:t>
            </a:r>
            <a:r>
              <a:rPr lang="cs-CZ" sz="3200" dirty="0">
                <a:solidFill>
                  <a:schemeClr val="tx2"/>
                </a:solidFill>
              </a:rPr>
              <a:t>(oceány, moře</a:t>
            </a:r>
            <a:r>
              <a:rPr lang="cs-CZ" sz="3200" dirty="0" smtClean="0">
                <a:solidFill>
                  <a:schemeClr val="tx2"/>
                </a:solidFill>
              </a:rPr>
              <a:t>).</a:t>
            </a:r>
          </a:p>
          <a:p>
            <a:pPr lvl="0"/>
            <a:r>
              <a:rPr lang="cs-CZ" sz="3200" dirty="0" smtClean="0">
                <a:solidFill>
                  <a:schemeClr val="tx2"/>
                </a:solidFill>
              </a:rPr>
              <a:t>Malou část tvoří </a:t>
            </a:r>
            <a:r>
              <a:rPr lang="cs-CZ" sz="3200" dirty="0" smtClean="0">
                <a:solidFill>
                  <a:schemeClr val="accent5"/>
                </a:solidFill>
              </a:rPr>
              <a:t>voda sladká </a:t>
            </a:r>
            <a:r>
              <a:rPr lang="cs-CZ" sz="3200" dirty="0" smtClean="0">
                <a:solidFill>
                  <a:schemeClr val="tx2"/>
                </a:solidFill>
              </a:rPr>
              <a:t>(ledovce, řeky, potoky, jezera, přehrady, rybníky)</a:t>
            </a:r>
            <a:endParaRPr lang="cs-CZ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8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73160649"/>
              </p:ext>
            </p:extLst>
          </p:nvPr>
        </p:nvGraphicFramePr>
        <p:xfrm>
          <a:off x="683568" y="1916832"/>
          <a:ext cx="763284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7504" y="116632"/>
            <a:ext cx="89289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3200" dirty="0" smtClean="0">
                <a:solidFill>
                  <a:schemeClr val="tx2"/>
                </a:solidFill>
              </a:rPr>
              <a:t>Voda se na Zemi nachází ve třech skupenstvích:</a:t>
            </a:r>
            <a:endParaRPr lang="cs-CZ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21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ACAF0DA-9403-47A1-ABCE-F18B2B1A41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dgm id="{1ACAF0DA-9403-47A1-ABCE-F18B2B1A41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6331FBA-45FE-4A1B-979D-7CDC9AAC71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>
                                            <p:graphicEl>
                                              <a:dgm id="{F6331FBA-45FE-4A1B-979D-7CDC9AAC71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CB6E56A-6666-46AA-836F-2E40EDF101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2">
                                            <p:graphicEl>
                                              <a:dgm id="{ECB6E56A-6666-46AA-836F-2E40EDF101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F88FACC-9DD8-4D09-BEF2-D6F5186ACE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graphicEl>
                                              <a:dgm id="{3F88FACC-9DD8-4D09-BEF2-D6F5186ACE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0BA4AF8-5BEC-49A9-9E5A-6BBE42AB8A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2">
                                            <p:graphicEl>
                                              <a:dgm id="{20BA4AF8-5BEC-49A9-9E5A-6BBE42AB8A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17F752E-544B-469E-B520-BF3AD8C11D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2">
                                            <p:graphicEl>
                                              <a:dgm id="{517F752E-544B-469E-B520-BF3AD8C11D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75A7405-F9B2-483C-BF83-3ABE55E996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2">
                                            <p:graphicEl>
                                              <a:dgm id="{E75A7405-F9B2-483C-BF83-3ABE55E996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160BEC-E5A6-4537-B62F-08094EC81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2000"/>
                                        <p:tgtEl>
                                          <p:spTgt spid="2">
                                            <p:graphicEl>
                                              <a:dgm id="{CC160BEC-E5A6-4537-B62F-08094EC81C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C3EB49E-92EA-4F95-92EB-B8C65C9C6C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2">
                                            <p:graphicEl>
                                              <a:dgm id="{9C3EB49E-92EA-4F95-92EB-B8C65C9C6C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65E63A1-8183-485C-B5B4-2A0F57DE6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2000"/>
                                        <p:tgtEl>
                                          <p:spTgt spid="2">
                                            <p:graphicEl>
                                              <a:dgm id="{365E63A1-8183-485C-B5B4-2A0F57DE69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7BC6857-B89C-49DB-A7DA-694ADDA055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2000"/>
                                        <p:tgtEl>
                                          <p:spTgt spid="2">
                                            <p:graphicEl>
                                              <a:dgm id="{67BC6857-B89C-49DB-A7DA-694ADDA055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1952A49-82BF-4BF4-B5CB-C1265E40F5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2">
                                            <p:graphicEl>
                                              <a:dgm id="{91952A49-82BF-4BF4-B5CB-C1265E40F5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7772400" cy="3795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052736"/>
            <a:ext cx="4495800" cy="5043264"/>
          </a:xfrm>
        </p:spPr>
        <p:txBody>
          <a:bodyPr/>
          <a:lstStyle/>
          <a:p>
            <a:r>
              <a:rPr lang="cs-CZ" sz="3600" dirty="0">
                <a:solidFill>
                  <a:schemeClr val="accent1">
                    <a:lumMod val="25000"/>
                  </a:schemeClr>
                </a:solidFill>
              </a:rPr>
              <a:t>Při jaké teplotě se mění voda v led a led ve vodu?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244280" cy="5259288"/>
          </a:xfrm>
        </p:spPr>
        <p:txBody>
          <a:bodyPr/>
          <a:lstStyle/>
          <a:p>
            <a:r>
              <a:rPr lang="cs-CZ" sz="36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Při jaké teplotě se mění voda ve vodní páru a pára ve vodu?</a:t>
            </a:r>
          </a:p>
          <a:p>
            <a:endParaRPr lang="cs-CZ" dirty="0"/>
          </a:p>
        </p:txBody>
      </p:sp>
      <p:sp>
        <p:nvSpPr>
          <p:cNvPr id="5" name="Dvaatřiceticípá hvězda 4"/>
          <p:cNvSpPr/>
          <p:nvPr/>
        </p:nvSpPr>
        <p:spPr>
          <a:xfrm>
            <a:off x="0" y="2809320"/>
            <a:ext cx="4499992" cy="4033456"/>
          </a:xfrm>
          <a:prstGeom prst="star32">
            <a:avLst>
              <a:gd name="adj" fmla="val 40098"/>
            </a:avLst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0°C</a:t>
            </a:r>
          </a:p>
          <a:p>
            <a:pPr algn="ctr"/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Bod tání</a:t>
            </a:r>
            <a:endParaRPr lang="cs-CZ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Čtyřiadvaceticípá hvězda 5"/>
          <p:cNvSpPr/>
          <p:nvPr/>
        </p:nvSpPr>
        <p:spPr>
          <a:xfrm>
            <a:off x="4644008" y="2636912"/>
            <a:ext cx="4499992" cy="4205864"/>
          </a:xfrm>
          <a:prstGeom prst="star24">
            <a:avLst>
              <a:gd name="adj" fmla="val 42962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100°C</a:t>
            </a:r>
          </a:p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Bod varu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71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42" y="332656"/>
            <a:ext cx="8914754" cy="6202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26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1476"/>
            <a:ext cx="8837005" cy="58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7772400" cy="739552"/>
          </a:xfrm>
        </p:spPr>
        <p:txBody>
          <a:bodyPr/>
          <a:lstStyle/>
          <a:p>
            <a:r>
              <a:rPr lang="cs-CZ" b="1" dirty="0" smtClean="0"/>
              <a:t>Vzduch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124744"/>
            <a:ext cx="7772400" cy="4971256"/>
          </a:xfrm>
        </p:spPr>
        <p:txBody>
          <a:bodyPr/>
          <a:lstStyle/>
          <a:p>
            <a:r>
              <a:rPr lang="cs-CZ" sz="2800" dirty="0" smtClean="0"/>
              <a:t>Atmosféra je vzdušný obal Země.</a:t>
            </a:r>
          </a:p>
          <a:p>
            <a:r>
              <a:rPr lang="cs-CZ" sz="2800" dirty="0" smtClean="0"/>
              <a:t>Vzduch je všude kolem nás, vnímáme ho jako vánek, vítr, vichřici.</a:t>
            </a:r>
          </a:p>
          <a:p>
            <a:r>
              <a:rPr lang="cs-CZ" sz="2800" dirty="0" smtClean="0"/>
              <a:t>Vzduch je také v půdě a ve vodě.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433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1476"/>
            <a:ext cx="8837005" cy="58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116632"/>
            <a:ext cx="7772400" cy="1080120"/>
          </a:xfrm>
        </p:spPr>
        <p:txBody>
          <a:bodyPr/>
          <a:lstStyle/>
          <a:p>
            <a:r>
              <a:rPr lang="cs-CZ" dirty="0" smtClean="0"/>
              <a:t>Složení vzduchu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124744"/>
            <a:ext cx="7772400" cy="4971256"/>
          </a:xfrm>
        </p:spPr>
        <p:txBody>
          <a:bodyPr/>
          <a:lstStyle/>
          <a:p>
            <a:r>
              <a:rPr lang="cs-CZ" sz="2800" dirty="0">
                <a:solidFill>
                  <a:srgbClr val="FF0000"/>
                </a:solidFill>
              </a:rPr>
              <a:t>k</a:t>
            </a:r>
            <a:r>
              <a:rPr lang="cs-CZ" sz="2800" dirty="0" smtClean="0">
                <a:solidFill>
                  <a:srgbClr val="FF0000"/>
                </a:solidFill>
              </a:rPr>
              <a:t>yslík</a:t>
            </a:r>
            <a:r>
              <a:rPr lang="cs-CZ" sz="2800" dirty="0" smtClean="0"/>
              <a:t> – nejdůležitější součást vzduchu, potřebujeme ho k dýchání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</a:t>
            </a:r>
            <a:r>
              <a:rPr lang="cs-CZ" sz="2800" dirty="0" smtClean="0">
                <a:solidFill>
                  <a:srgbClr val="FF0000"/>
                </a:solidFill>
              </a:rPr>
              <a:t>usík</a:t>
            </a:r>
            <a:r>
              <a:rPr lang="cs-CZ" sz="2800" dirty="0" smtClean="0"/>
              <a:t> – toho je ve vzduchu nejvíce</a:t>
            </a:r>
          </a:p>
          <a:p>
            <a:r>
              <a:rPr lang="cs-CZ" sz="2800" dirty="0">
                <a:solidFill>
                  <a:srgbClr val="FF0000"/>
                </a:solidFill>
              </a:rPr>
              <a:t>o</a:t>
            </a:r>
            <a:r>
              <a:rPr lang="cs-CZ" sz="2800" dirty="0" smtClean="0">
                <a:solidFill>
                  <a:srgbClr val="FF0000"/>
                </a:solidFill>
              </a:rPr>
              <a:t>xid uhličitý </a:t>
            </a:r>
            <a:r>
              <a:rPr lang="cs-CZ" sz="2800" dirty="0" smtClean="0"/>
              <a:t>– ten vydechujeme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Vodní pára </a:t>
            </a:r>
            <a:r>
              <a:rPr lang="cs-CZ" sz="2800" dirty="0" smtClean="0"/>
              <a:t>a </a:t>
            </a:r>
            <a:r>
              <a:rPr lang="cs-CZ" sz="2800" dirty="0" smtClean="0">
                <a:solidFill>
                  <a:srgbClr val="FF0000"/>
                </a:solidFill>
              </a:rPr>
              <a:t>ostatní plyny</a:t>
            </a:r>
          </a:p>
        </p:txBody>
      </p:sp>
    </p:spTree>
    <p:extLst>
      <p:ext uri="{BB962C8B-B14F-4D97-AF65-F5344CB8AC3E}">
        <p14:creationId xmlns:p14="http://schemas.microsoft.com/office/powerpoint/2010/main" val="343204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7772400" cy="811560"/>
          </a:xfrm>
        </p:spPr>
        <p:txBody>
          <a:bodyPr/>
          <a:lstStyle/>
          <a:p>
            <a:r>
              <a:rPr lang="cs-CZ" dirty="0" smtClean="0"/>
              <a:t>Námět k pozorování: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28800"/>
            <a:ext cx="7772400" cy="3816424"/>
          </a:xfrm>
        </p:spPr>
        <p:txBody>
          <a:bodyPr/>
          <a:lstStyle/>
          <a:p>
            <a:r>
              <a:rPr lang="cs-CZ" dirty="0" smtClean="0"/>
              <a:t>1) Dej za okno větrník a pozoruj, jak se otáčí. Co to způsobilo?</a:t>
            </a:r>
          </a:p>
          <a:p>
            <a:r>
              <a:rPr lang="cs-CZ" dirty="0" smtClean="0"/>
              <a:t>2) Sleduj na teploměru a zapisuj teplotu vzduchu.</a:t>
            </a:r>
          </a:p>
          <a:p>
            <a:r>
              <a:rPr lang="cs-CZ" dirty="0" smtClean="0"/>
              <a:t>3) Jak dlouho vydržíš bez příjmu kyslíku? Zhluboka se nadechni, zadrž dech a změř si čas.</a:t>
            </a:r>
            <a:endParaRPr lang="cs-CZ" dirty="0"/>
          </a:p>
        </p:txBody>
      </p:sp>
      <p:sp>
        <p:nvSpPr>
          <p:cNvPr id="4" name="Stužka nahoru 3"/>
          <p:cNvSpPr/>
          <p:nvPr/>
        </p:nvSpPr>
        <p:spPr>
          <a:xfrm>
            <a:off x="107504" y="4941168"/>
            <a:ext cx="9036496" cy="18002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/>
                </a:solidFill>
              </a:rPr>
              <a:t>Jaký význam má vzduch pro rostliny, zvířata a člověka?</a:t>
            </a:r>
            <a:endParaRPr lang="cs-CZ" sz="2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25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6000" b="1" dirty="0" smtClean="0">
                <a:solidFill>
                  <a:srgbClr val="C00000"/>
                </a:solidFill>
              </a:rPr>
              <a:t>Půda</a:t>
            </a:r>
            <a:endParaRPr lang="cs-CZ" sz="60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8" y="1628800"/>
            <a:ext cx="9077718" cy="500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75856" y="260648"/>
            <a:ext cx="532859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</a:rPr>
              <a:t>Je zdrojem živin pro rostliny.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</a:rPr>
              <a:t>Je oporou pro kořeny rostlin.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</a:rPr>
              <a:t>Je domovem mnoha živočichů</a:t>
            </a:r>
            <a:r>
              <a:rPr lang="cs-CZ" sz="28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Lidé půdu obdělávají a pěstují v ní užitkové rostliny.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Nejúrodnější část půdy nazýváme humus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97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b/bd/SunFromClou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1" y="77768"/>
            <a:ext cx="8832000" cy="66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3175" y="260648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cs-CZ" sz="44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Teplo a světlo ze Slunce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573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188640"/>
            <a:ext cx="7772400" cy="720080"/>
          </a:xfrm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</a:rPr>
              <a:t>Hvězda Slunce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8999"/>
            <a:ext cx="8074976" cy="585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unce 4"/>
          <p:cNvSpPr/>
          <p:nvPr/>
        </p:nvSpPr>
        <p:spPr>
          <a:xfrm>
            <a:off x="1619672" y="620688"/>
            <a:ext cx="6552728" cy="6058064"/>
          </a:xfrm>
          <a:prstGeom prst="sun">
            <a:avLst>
              <a:gd name="adj" fmla="val 14566"/>
            </a:avLst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Při pozorování Slunce musíme být velmi opatrní. </a:t>
            </a:r>
          </a:p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Oči si chráníme tmavými brýlemi.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88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260648"/>
            <a:ext cx="7772400" cy="936104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Teplo a světlo ze Slunce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28800"/>
            <a:ext cx="7772400" cy="2808312"/>
          </a:xfrm>
        </p:spPr>
        <p:txBody>
          <a:bodyPr/>
          <a:lstStyle/>
          <a:p>
            <a:r>
              <a:rPr lang="cs-CZ" sz="2800" dirty="0" smtClean="0">
                <a:solidFill>
                  <a:srgbClr val="FFFF00"/>
                </a:solidFill>
              </a:rPr>
              <a:t>Slunce dává energii pro život na Zemi, dává teplo a světlo. Teplota na Zemi není ani příliš vysoká, ani příliš nízká.</a:t>
            </a:r>
          </a:p>
          <a:p>
            <a:r>
              <a:rPr lang="cs-CZ" sz="28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Rostliny, zvířata a lidé potřebují k životu kyslík, aby mohli dýchat. Kyslík vytvářejí zelené rostliny, k tomu potřebují světlo.</a:t>
            </a:r>
            <a:endParaRPr lang="cs-CZ" sz="2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42" name="Picture 2" descr="http://upload.wikimedia.org/wikipedia/commons/f/f4/Leaf_1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479340"/>
            <a:ext cx="3168352" cy="237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hnutá šipka doleva 3"/>
          <p:cNvSpPr/>
          <p:nvPr/>
        </p:nvSpPr>
        <p:spPr>
          <a:xfrm rot="17498055">
            <a:off x="2954552" y="4096277"/>
            <a:ext cx="956067" cy="2294254"/>
          </a:xfrm>
          <a:prstGeom prst="curvedLeftArrow">
            <a:avLst>
              <a:gd name="adj1" fmla="val 23043"/>
              <a:gd name="adj2" fmla="val 50000"/>
              <a:gd name="adj3" fmla="val 25000"/>
            </a:avLst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5157192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Světlo a živiny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 rot="19987064">
            <a:off x="5694175" y="5634460"/>
            <a:ext cx="2664296" cy="719608"/>
          </a:xfrm>
          <a:prstGeom prst="curvedUpArrow">
            <a:avLst/>
          </a:prstGeom>
          <a:solidFill>
            <a:schemeClr val="tx1">
              <a:lumMod val="9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4479340"/>
            <a:ext cx="15343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tx1">
                    <a:lumMod val="75000"/>
                  </a:schemeClr>
                </a:solidFill>
              </a:rPr>
              <a:t>kyslík</a:t>
            </a:r>
            <a:endParaRPr lang="cs-CZ" sz="44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38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56138"/>
            <a:ext cx="8928992" cy="6402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Seznam použitých materiálů:</a:t>
            </a:r>
          </a:p>
          <a:p>
            <a:endParaRPr lang="cs-CZ" sz="1200" dirty="0"/>
          </a:p>
          <a:p>
            <a:r>
              <a:rPr lang="cs-CZ" sz="1200" dirty="0" smtClean="0"/>
              <a:t>ILYAHAYKINSON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17.2.2013]. 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upload.wikimedia.org/wikipedia/commons/0/03/Glacial_iceberg_in_Argentina.jpg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JASTREMSKI</a:t>
            </a:r>
            <a:r>
              <a:rPr lang="cs-CZ" sz="1200" dirty="0"/>
              <a:t>, Michael.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17.2.2013].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upload.wikimedia.org/wikipedia/commons/b/b5/Cumulus_clouds_in_fair_weather.jpeg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VOLNÉ </a:t>
            </a:r>
            <a:r>
              <a:rPr lang="cs-CZ" sz="1200" dirty="0"/>
              <a:t>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17.2.2013].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upload.wikimedia.org/wikipedia/commons/9/95/Windbuchencom.jpg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CHE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17.2.2013].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upload.wikimedia.org/wikipedia/commons/1/14/Luznice.jpg</a:t>
            </a:r>
            <a:r>
              <a:rPr lang="cs-CZ" sz="1200" dirty="0" smtClean="0"/>
              <a:t> </a:t>
            </a:r>
          </a:p>
          <a:p>
            <a:r>
              <a:rPr lang="en-US" sz="1200" dirty="0" smtClean="0"/>
              <a:t>SLADY</a:t>
            </a:r>
            <a:r>
              <a:rPr lang="en-US" sz="1200" dirty="0"/>
              <a:t>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17.2.2013].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6"/>
              </a:rPr>
              <a:t>http://</a:t>
            </a:r>
            <a:r>
              <a:rPr lang="en-US" sz="1200" dirty="0" smtClean="0">
                <a:hlinkClick r:id="rId6"/>
              </a:rPr>
              <a:t>upload.wikimedia.org/wikipedia/commons/4/42/Watercycleczechhigh.jpg</a:t>
            </a:r>
            <a:r>
              <a:rPr lang="cs-CZ" sz="1200" dirty="0" smtClean="0"/>
              <a:t> </a:t>
            </a:r>
          </a:p>
          <a:p>
            <a:r>
              <a:rPr lang="en-US" sz="1200" dirty="0" smtClean="0"/>
              <a:t>NASA </a:t>
            </a:r>
            <a:r>
              <a:rPr lang="en-US" sz="1200" dirty="0"/>
              <a:t>EARTH OBSERVATORY.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18.2.2013].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7"/>
              </a:rPr>
              <a:t>http://</a:t>
            </a:r>
            <a:r>
              <a:rPr lang="en-US" sz="1200" dirty="0" smtClean="0">
                <a:hlinkClick r:id="rId7"/>
              </a:rPr>
              <a:t>upload.wikimedia.org/wikipedia/commons/b/be/Top_of_Atmosphere.jpg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ENGLISH </a:t>
            </a:r>
            <a:r>
              <a:rPr lang="cs-CZ" sz="1200" dirty="0"/>
              <a:t>WIKIPEDIA USER DANIEL CASE.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18.2.2013]. Dostupný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upload.wikimedia.org/wikipedia/commons/9/94/Black_dirt_in_Black_Dirt_Region.jpg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NASA </a:t>
            </a:r>
            <a:r>
              <a:rPr lang="cs-CZ" sz="1200" dirty="0"/>
              <a:t>GODDARD LABORATORY FOR ATMOSPHERES.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18.2.2013].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upload.wikimedia.org/wikipedia/commons/d/df/Sun_in_X-Ray.png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SULLIVAN</a:t>
            </a:r>
            <a:r>
              <a:rPr lang="cs-CZ" sz="1200" dirty="0"/>
              <a:t>, Jon.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18.2.2013]. Dostupný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upload.wikimedia.org/wikipedia/commons/f/f4/Leaf_1_web.jpg</a:t>
            </a:r>
            <a:endParaRPr lang="cs-CZ" sz="1200" dirty="0" smtClean="0"/>
          </a:p>
          <a:p>
            <a:r>
              <a:rPr lang="cs-CZ" sz="1200" dirty="0" smtClean="0"/>
              <a:t> </a:t>
            </a:r>
            <a:r>
              <a:rPr lang="cs-CZ" sz="1200" dirty="0"/>
              <a:t>KOSIOREK, </a:t>
            </a:r>
            <a:r>
              <a:rPr lang="cs-CZ" sz="1200" dirty="0" err="1"/>
              <a:t>Bartosz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19.2.2013]. Dostupný na WWW: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upload.wikimedia.org/wikipedia/commons/b/bd/SunFromClouds.jpg</a:t>
            </a:r>
            <a:r>
              <a:rPr lang="cs-CZ" sz="1200" dirty="0" smtClean="0"/>
              <a:t> </a:t>
            </a:r>
          </a:p>
          <a:p>
            <a:pPr lvl="0"/>
            <a:r>
              <a:rPr lang="cs-CZ" sz="1200" dirty="0" smtClean="0">
                <a:solidFill>
                  <a:prstClr val="white"/>
                </a:solidFill>
                <a:latin typeface="DejaVuSerifCondensed"/>
              </a:rPr>
              <a:t>ŠTIKOVÁ</a:t>
            </a:r>
            <a:r>
              <a:rPr lang="cs-CZ" sz="1200" dirty="0">
                <a:solidFill>
                  <a:prstClr val="white"/>
                </a:solidFill>
                <a:latin typeface="DejaVuSerifCondensed"/>
              </a:rPr>
              <a:t>, Věra. </a:t>
            </a:r>
            <a:r>
              <a:rPr lang="cs-CZ" sz="1200" i="1" dirty="0">
                <a:solidFill>
                  <a:prstClr val="white"/>
                </a:solidFill>
                <a:latin typeface="DejaVuSerifCondensed-Italic"/>
              </a:rPr>
              <a:t>Já a můj svět: prvouka pro 3. ročník</a:t>
            </a:r>
            <a:r>
              <a:rPr lang="cs-CZ" sz="1200" dirty="0">
                <a:solidFill>
                  <a:prstClr val="white"/>
                </a:solidFill>
                <a:latin typeface="DejaVuSerifCondensed"/>
              </a:rPr>
              <a:t>. 1. vyd. Brno: Nová škola, 2008, 2 sv. Duhová</a:t>
            </a:r>
          </a:p>
          <a:p>
            <a:pPr lvl="0"/>
            <a:r>
              <a:rPr lang="cs-CZ" sz="1200" dirty="0">
                <a:solidFill>
                  <a:prstClr val="white"/>
                </a:solidFill>
                <a:latin typeface="DejaVuSerifCondensed"/>
              </a:rPr>
              <a:t>řada. ISBN 978-80-7289-097-2. </a:t>
            </a:r>
            <a:endParaRPr lang="cs-CZ" sz="1200" dirty="0" smtClean="0">
              <a:solidFill>
                <a:prstClr val="white"/>
              </a:solidFill>
              <a:latin typeface="DejaVuSerifCondensed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cs-CZ" sz="1200" dirty="0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Metodický průvodce učební prvouka</a:t>
            </a:r>
            <a:r>
              <a:rPr lang="cs-CZ" sz="1200" dirty="0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. Ilustrace Alena </a:t>
            </a:r>
            <a:r>
              <a:rPr lang="cs-CZ" sz="1200" dirty="0" err="1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Baisová</a:t>
            </a:r>
            <a:r>
              <a:rPr lang="cs-CZ" sz="1200" dirty="0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. Brno: Nová škola, 2004, 43 s. ISBN </a:t>
            </a:r>
            <a:r>
              <a:rPr lang="cs-CZ" sz="1200" dirty="0" smtClean="0">
                <a:solidFill>
                  <a:srgbClr val="CCECFF"/>
                </a:solidFill>
                <a:latin typeface="Arial" pitchFamily="34" charset="0"/>
                <a:ea typeface="Calibri"/>
                <a:cs typeface="Arial" pitchFamily="34" charset="0"/>
              </a:rPr>
              <a:t>80-728-9065-4.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solidFill>
                  <a:srgbClr val="CCECFF"/>
                </a:solidFill>
                <a:latin typeface="Arial" pitchFamily="34" charset="0"/>
                <a:cs typeface="Arial" pitchFamily="34" charset="0"/>
              </a:rPr>
              <a:t>ŠTIKOVÁ</a:t>
            </a:r>
            <a:r>
              <a:rPr lang="cs-CZ" sz="1200" dirty="0">
                <a:solidFill>
                  <a:srgbClr val="CCECFF"/>
                </a:solidFill>
                <a:latin typeface="Arial" pitchFamily="34" charset="0"/>
                <a:cs typeface="Arial" pitchFamily="34" charset="0"/>
              </a:rPr>
              <a:t>, Věra. </a:t>
            </a:r>
            <a:r>
              <a:rPr lang="cs-CZ" sz="1200" i="1" dirty="0">
                <a:solidFill>
                  <a:srgbClr val="CCECFF"/>
                </a:solidFill>
                <a:latin typeface="Arial" pitchFamily="34" charset="0"/>
                <a:cs typeface="Arial" pitchFamily="34" charset="0"/>
              </a:rPr>
              <a:t>Metodický průvodce učebnicí prvouka 3</a:t>
            </a:r>
            <a:r>
              <a:rPr lang="cs-CZ" sz="1200" dirty="0">
                <a:solidFill>
                  <a:srgbClr val="CCECFF"/>
                </a:solidFill>
                <a:latin typeface="Arial" pitchFamily="34" charset="0"/>
                <a:cs typeface="Arial" pitchFamily="34" charset="0"/>
              </a:rPr>
              <a:t>. Brno, nám. SNP 9: Nová škola, 2007, ISBN 80-7289-065-4.</a:t>
            </a:r>
          </a:p>
          <a:p>
            <a:pPr lvl="0"/>
            <a:endParaRPr lang="cs-CZ" sz="1200" dirty="0">
              <a:solidFill>
                <a:prstClr val="white"/>
              </a:solidFill>
              <a:latin typeface="Palatino Linotype"/>
            </a:endParaRPr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27033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66"/>
      </a:dk1>
      <a:lt1>
        <a:srgbClr val="CCECFF"/>
      </a:lt1>
      <a:dk2>
        <a:srgbClr val="0000CC"/>
      </a:dk2>
      <a:lt2>
        <a:srgbClr val="CCFFFF"/>
      </a:lt2>
      <a:accent1>
        <a:srgbClr val="CC99FF"/>
      </a:accent1>
      <a:accent2>
        <a:srgbClr val="9999FF"/>
      </a:accent2>
      <a:accent3>
        <a:srgbClr val="AAAAE2"/>
      </a:accent3>
      <a:accent4>
        <a:srgbClr val="AEC9DA"/>
      </a:accent4>
      <a:accent5>
        <a:srgbClr val="E2CAFF"/>
      </a:accent5>
      <a:accent6>
        <a:srgbClr val="8A8AE7"/>
      </a:accent6>
      <a:hlink>
        <a:srgbClr val="99CCFF"/>
      </a:hlink>
      <a:folHlink>
        <a:srgbClr val="0066FF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66"/>
        </a:dk1>
        <a:lt1>
          <a:srgbClr val="CCECFF"/>
        </a:lt1>
        <a:dk2>
          <a:srgbClr val="0000CC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AAAAE2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66"/>
        </a:dk1>
        <a:lt1>
          <a:srgbClr val="CCECFF"/>
        </a:lt1>
        <a:dk2>
          <a:srgbClr val="6699FF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B8CAFF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4010</TotalTime>
  <Words>664</Words>
  <Application>Microsoft Office PowerPoint</Application>
  <PresentationFormat>Předvádění na obrazovce (4:3)</PresentationFormat>
  <Paragraphs>79</Paragraphs>
  <Slides>17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Default Design</vt:lpstr>
      <vt:lpstr>Microsoft PowerPoint Presentation</vt:lpstr>
      <vt:lpstr>Prezentace aplikace PowerPoint</vt:lpstr>
      <vt:lpstr>Anotace</vt:lpstr>
      <vt:lpstr>PODMÍNKY ŽIVOTA NA ZEMI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Vzduch</vt:lpstr>
      <vt:lpstr>Složení vzduchu</vt:lpstr>
      <vt:lpstr>Námět k pozorování:</vt:lpstr>
      <vt:lpstr>Půda</vt:lpstr>
      <vt:lpstr>Prezentace aplikace PowerPoint</vt:lpstr>
      <vt:lpstr>Hvězda Slunce</vt:lpstr>
      <vt:lpstr>Teplo a světlo ze Slunce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Krkonoše</dc:title>
  <dc:creator>Milada Pleskačová</dc:creator>
  <cp:lastModifiedBy>Milada Pleskačová</cp:lastModifiedBy>
  <cp:revision>124</cp:revision>
  <dcterms:created xsi:type="dcterms:W3CDTF">2012-11-06T19:26:38Z</dcterms:created>
  <dcterms:modified xsi:type="dcterms:W3CDTF">2013-06-09T19:52:23Z</dcterms:modified>
</cp:coreProperties>
</file>