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8"/>
  </p:notesMasterIdLst>
  <p:sldIdLst>
    <p:sldId id="268" r:id="rId3"/>
    <p:sldId id="269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70" r:id="rId15"/>
    <p:sldId id="266" r:id="rId16"/>
    <p:sldId id="26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710" y="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ED674A-650B-47FA-8880-5B3064AE68CD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CD9475-2641-4024-9570-FACFE36A84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CD9475-2641-4024-9570-FACFE36A84ED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C6A4-B38B-4EC9-B1C6-5E3D0D5EBC9C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A981B-A753-48C2-A857-D8E60A9B5F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1750">
            <a:solidFill>
              <a:schemeClr val="tx1"/>
            </a:solidFill>
          </a:ln>
        </p:spPr>
        <p:txBody>
          <a:bodyPr/>
          <a:lstStyle>
            <a:lvl1pPr>
              <a:defRPr b="1" i="0" cap="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C6A4-B38B-4EC9-B1C6-5E3D0D5EBC9C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A981B-A753-48C2-A857-D8E60A9B5F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C6A4-B38B-4EC9-B1C6-5E3D0D5EBC9C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A981B-A753-48C2-A857-D8E60A9B5F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C6A4-B38B-4EC9-B1C6-5E3D0D5EBC9C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A981B-A753-48C2-A857-D8E60A9B5F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C6A4-B38B-4EC9-B1C6-5E3D0D5EBC9C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A981B-A753-48C2-A857-D8E60A9B5F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C6A4-B38B-4EC9-B1C6-5E3D0D5EBC9C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A981B-A753-48C2-A857-D8E60A9B5F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C6A4-B38B-4EC9-B1C6-5E3D0D5EBC9C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A981B-A753-48C2-A857-D8E60A9B5F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C6A4-B38B-4EC9-B1C6-5E3D0D5EBC9C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A981B-A753-48C2-A857-D8E60A9B5F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C6A4-B38B-4EC9-B1C6-5E3D0D5EBC9C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A981B-A753-48C2-A857-D8E60A9B5F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C6A4-B38B-4EC9-B1C6-5E3D0D5EBC9C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A981B-A753-48C2-A857-D8E60A9B5F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C6A4-B38B-4EC9-B1C6-5E3D0D5EBC9C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A981B-A753-48C2-A857-D8E60A9B5F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607583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26920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903935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881386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296998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749489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209823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68216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0452460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317284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65000"/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74C6A4-B38B-4EC9-B1C6-5E3D0D5EBC9C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4A981B-A753-48C2-A857-D8E60A9B5F0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cover dir="r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podnikatel.cz/Financovani-zacatku-podnikani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Bc. Štěpánka </a:t>
                      </a:r>
                      <a:r>
                        <a:rPr lang="cs-CZ" dirty="0" err="1" smtClean="0"/>
                        <a:t>Jáglová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Podnikání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druhý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15.10.2012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Anotace: </a:t>
            </a:r>
          </a:p>
          <a:p>
            <a:pPr>
              <a:buNone/>
            </a:pPr>
            <a:r>
              <a:rPr lang="cs-CZ" i="1" dirty="0" smtClean="0"/>
              <a:t>Materiál je zaměřený na téma „Volba  právní formy podnikání“, zejména vysvětlení faktorů, které je třeba vzít v úvahu pro výběr optimální právní formy podnikání.</a:t>
            </a:r>
            <a:endParaRPr lang="cs-CZ" i="1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i="1" dirty="0" smtClean="0"/>
              <a:t>Materiál slouží pro usnadnění výkladu dané problematiky, žákům současně jako podklad pro poznámky. Na snímku č. 13 jsou uvedené otázky, které slouží pro fixaci probírané látky a současně jako zpětná vazba pro učitele.</a:t>
            </a:r>
          </a:p>
          <a:p>
            <a:pPr>
              <a:buNone/>
            </a:pPr>
            <a:r>
              <a:rPr lang="cs-CZ" i="1" dirty="0" smtClean="0"/>
              <a:t>Případné použité zkratky:</a:t>
            </a:r>
          </a:p>
          <a:p>
            <a:pPr>
              <a:buNone/>
            </a:pPr>
            <a:r>
              <a:rPr lang="cs-CZ" i="1" dirty="0" smtClean="0"/>
              <a:t>FO …. fyzická osoba</a:t>
            </a:r>
          </a:p>
          <a:p>
            <a:pPr>
              <a:buNone/>
            </a:pPr>
            <a:r>
              <a:rPr lang="cs-CZ" i="1" dirty="0" smtClean="0"/>
              <a:t>PO …. právnická osoba</a:t>
            </a:r>
          </a:p>
          <a:p>
            <a:pPr>
              <a:buNone/>
            </a:pPr>
            <a:r>
              <a:rPr lang="cs-CZ" i="1" dirty="0" smtClean="0"/>
              <a:t>OR …. obchodní rejstřík 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VOLBA PRÁVNÍ FORMY PODNIKÁNÍ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VOLBA PRÁVNÍ FORMY PODNIKÁNÍ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/>
              <a:t>Výběr nejvhodnější právní formy podnikání je </a:t>
            </a:r>
            <a:r>
              <a:rPr lang="cs-CZ" b="1" dirty="0" smtClean="0"/>
              <a:t>vždy na </a:t>
            </a:r>
            <a:r>
              <a:rPr lang="cs-CZ" b="1" dirty="0" smtClean="0"/>
              <a:t>rozhodnutí samotného podnikatele</a:t>
            </a:r>
          </a:p>
          <a:p>
            <a:pPr>
              <a:buNone/>
            </a:pPr>
            <a:endParaRPr lang="cs-CZ" sz="1200" b="1" dirty="0" smtClean="0"/>
          </a:p>
          <a:p>
            <a:pPr>
              <a:buNone/>
            </a:pPr>
            <a:r>
              <a:rPr lang="cs-CZ" dirty="0" smtClean="0"/>
              <a:t>V zásadě má podnikatel tyto </a:t>
            </a:r>
            <a:r>
              <a:rPr lang="cs-CZ" b="1" dirty="0" smtClean="0"/>
              <a:t>možnosti podnikání: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b="1" dirty="0" smtClean="0"/>
              <a:t>Soukromé podnikání fyzických osob </a:t>
            </a:r>
          </a:p>
          <a:p>
            <a:pPr marL="1371600" lvl="2" indent="-514350"/>
            <a:r>
              <a:rPr lang="cs-CZ" dirty="0" smtClean="0"/>
              <a:t>Podnikání podle živnostenského zákona</a:t>
            </a:r>
          </a:p>
          <a:p>
            <a:pPr marL="1371600" lvl="2" indent="-514350"/>
            <a:r>
              <a:rPr lang="cs-CZ" dirty="0" smtClean="0"/>
              <a:t>podnikání podle jiného než živnostenského zákona (lékaři, advokáti, soudní znalci apod.)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b="1" dirty="0" smtClean="0"/>
              <a:t>Obchodní společnosti </a:t>
            </a:r>
          </a:p>
          <a:p>
            <a:pPr marL="1371600" lvl="2" indent="-514350"/>
            <a:r>
              <a:rPr lang="cs-CZ" dirty="0" smtClean="0"/>
              <a:t>Osobní (veřejná obchodní společnost, komanditní společnost)</a:t>
            </a:r>
          </a:p>
          <a:p>
            <a:pPr marL="1371600" lvl="2" indent="-514350"/>
            <a:r>
              <a:rPr lang="cs-CZ" dirty="0" smtClean="0"/>
              <a:t>Kapitálové obchodní společnosti (společnost s ručením omezeným, akciová společnost)</a:t>
            </a:r>
            <a:endParaRPr lang="cs-CZ" dirty="0"/>
          </a:p>
        </p:txBody>
      </p:sp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Faktory ovlivňující volbu právní formy podnikání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Počet zakladatelů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Náročnost založení podniku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Nároky na počáteční kapitál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Řízení podniku a pravomoc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Ručení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Rozdělení zisku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Zdanění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Počet zakladatelů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Podnik lze založit </a:t>
            </a:r>
            <a:r>
              <a:rPr lang="cs-CZ" b="1" dirty="0" smtClean="0"/>
              <a:t>jednou osobou </a:t>
            </a:r>
            <a:r>
              <a:rPr lang="cs-CZ" dirty="0" smtClean="0"/>
              <a:t>(například živnost)</a:t>
            </a:r>
          </a:p>
          <a:p>
            <a:r>
              <a:rPr lang="cs-CZ" dirty="0" smtClean="0"/>
              <a:t>Někdy jsou třeba alespoň </a:t>
            </a:r>
            <a:r>
              <a:rPr lang="cs-CZ" b="1" dirty="0" smtClean="0"/>
              <a:t>2 osoby </a:t>
            </a:r>
            <a:r>
              <a:rPr lang="cs-CZ" dirty="0" smtClean="0"/>
              <a:t>(například veřejná obchodní společnost)</a:t>
            </a:r>
          </a:p>
          <a:p>
            <a:r>
              <a:rPr lang="cs-CZ" dirty="0" smtClean="0"/>
              <a:t>Ve společnosti s ručením omezeným je </a:t>
            </a:r>
            <a:r>
              <a:rPr lang="cs-CZ" b="1" dirty="0" smtClean="0"/>
              <a:t>omezen maximální počet společníků </a:t>
            </a:r>
            <a:r>
              <a:rPr lang="cs-CZ" dirty="0" smtClean="0"/>
              <a:t>(50)</a:t>
            </a:r>
          </a:p>
          <a:p>
            <a:r>
              <a:rPr lang="cs-CZ" dirty="0" smtClean="0"/>
              <a:t>Družstvo – k založení je třeba </a:t>
            </a:r>
            <a:r>
              <a:rPr lang="cs-CZ" b="1" dirty="0" smtClean="0"/>
              <a:t>dvou právnických</a:t>
            </a:r>
            <a:r>
              <a:rPr lang="cs-CZ" dirty="0" smtClean="0"/>
              <a:t> nebo </a:t>
            </a:r>
            <a:r>
              <a:rPr lang="cs-CZ" b="1" dirty="0" smtClean="0"/>
              <a:t>pěti fyzických osob</a:t>
            </a:r>
            <a:endParaRPr lang="cs-CZ" b="1" dirty="0"/>
          </a:p>
        </p:txBody>
      </p:sp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2. Náročnost založení podniku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Nejjednodušší</a:t>
            </a:r>
            <a:r>
              <a:rPr lang="cs-CZ" dirty="0" smtClean="0"/>
              <a:t> je založení </a:t>
            </a:r>
            <a:r>
              <a:rPr lang="cs-CZ" b="1" dirty="0" smtClean="0"/>
              <a:t>živnosti</a:t>
            </a:r>
            <a:r>
              <a:rPr lang="cs-CZ" dirty="0" smtClean="0"/>
              <a:t> (ohlašovací volné )</a:t>
            </a:r>
          </a:p>
          <a:p>
            <a:r>
              <a:rPr lang="cs-CZ" b="1" dirty="0" smtClean="0"/>
              <a:t>Nejnáročnější</a:t>
            </a:r>
            <a:r>
              <a:rPr lang="cs-CZ" dirty="0" smtClean="0"/>
              <a:t> je založení </a:t>
            </a:r>
            <a:r>
              <a:rPr lang="cs-CZ" b="1" dirty="0" smtClean="0"/>
              <a:t>akciové společnosti </a:t>
            </a:r>
            <a:r>
              <a:rPr lang="cs-CZ" dirty="0" smtClean="0"/>
              <a:t>(s veřejnou nabídkou akcií k úpisu)</a:t>
            </a:r>
            <a:endParaRPr lang="cs-CZ" dirty="0"/>
          </a:p>
        </p:txBody>
      </p:sp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3. Nároky na počáteční kapitál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 </a:t>
            </a:r>
            <a:r>
              <a:rPr lang="cs-CZ" b="1" dirty="0" smtClean="0"/>
              <a:t>veřejné obchodní společnosti </a:t>
            </a:r>
            <a:r>
              <a:rPr lang="cs-CZ" dirty="0" smtClean="0"/>
              <a:t>a </a:t>
            </a:r>
            <a:r>
              <a:rPr lang="cs-CZ" b="1" dirty="0" smtClean="0"/>
              <a:t>živnosti</a:t>
            </a:r>
            <a:r>
              <a:rPr lang="cs-CZ" dirty="0" smtClean="0"/>
              <a:t> minimální </a:t>
            </a:r>
            <a:r>
              <a:rPr lang="cs-CZ" b="1" dirty="0" smtClean="0"/>
              <a:t>velikost</a:t>
            </a:r>
            <a:r>
              <a:rPr lang="cs-CZ" dirty="0" smtClean="0"/>
              <a:t> počátečního kapitálu </a:t>
            </a:r>
            <a:r>
              <a:rPr lang="cs-CZ" b="1" dirty="0" smtClean="0"/>
              <a:t>není</a:t>
            </a:r>
            <a:r>
              <a:rPr lang="cs-CZ" dirty="0" smtClean="0"/>
              <a:t> </a:t>
            </a:r>
            <a:r>
              <a:rPr lang="cs-CZ" b="1" dirty="0" smtClean="0"/>
              <a:t>stanovena</a:t>
            </a:r>
            <a:r>
              <a:rPr lang="cs-CZ" dirty="0" smtClean="0"/>
              <a:t> a je pouze na zvážení samotného podnikatele, zda do podnikání nějaký vloží</a:t>
            </a:r>
          </a:p>
          <a:p>
            <a:r>
              <a:rPr lang="cs-CZ" dirty="0" smtClean="0"/>
              <a:t>U </a:t>
            </a:r>
            <a:r>
              <a:rPr lang="cs-CZ" b="1" dirty="0" smtClean="0"/>
              <a:t>komanditní</a:t>
            </a:r>
            <a:r>
              <a:rPr lang="cs-CZ" dirty="0" smtClean="0"/>
              <a:t> společnosti a </a:t>
            </a:r>
            <a:r>
              <a:rPr lang="cs-CZ" b="1" dirty="0" smtClean="0"/>
              <a:t>kapitálových</a:t>
            </a:r>
            <a:r>
              <a:rPr lang="cs-CZ" dirty="0" smtClean="0"/>
              <a:t> </a:t>
            </a:r>
            <a:r>
              <a:rPr lang="cs-CZ" b="1" dirty="0" smtClean="0"/>
              <a:t>obchodních společností je</a:t>
            </a:r>
            <a:r>
              <a:rPr lang="cs-CZ" dirty="0" smtClean="0"/>
              <a:t> minimální počáteční kapitál </a:t>
            </a:r>
            <a:r>
              <a:rPr lang="cs-CZ" b="1" dirty="0" smtClean="0"/>
              <a:t>stanoven</a:t>
            </a:r>
            <a:r>
              <a:rPr lang="cs-CZ" dirty="0" smtClean="0"/>
              <a:t> (5.000 Kč až 20.000.000 Kč)</a:t>
            </a:r>
            <a:endParaRPr lang="cs-CZ" dirty="0"/>
          </a:p>
        </p:txBody>
      </p:sp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Řízení podniku a pravomoc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živností je </a:t>
            </a:r>
            <a:r>
              <a:rPr lang="cs-CZ" b="1" dirty="0" smtClean="0"/>
              <a:t>na zvážení samotného podnikatele</a:t>
            </a:r>
            <a:r>
              <a:rPr lang="cs-CZ" dirty="0" smtClean="0"/>
              <a:t>, kdo bude podnik řídit a zastupovat navenek</a:t>
            </a:r>
          </a:p>
          <a:p>
            <a:r>
              <a:rPr lang="cs-CZ" dirty="0"/>
              <a:t>U</a:t>
            </a:r>
            <a:r>
              <a:rPr lang="cs-CZ" dirty="0" smtClean="0"/>
              <a:t> obchodních společností </a:t>
            </a:r>
            <a:r>
              <a:rPr lang="cs-CZ" b="1" dirty="0" smtClean="0"/>
              <a:t>zákon</a:t>
            </a:r>
            <a:r>
              <a:rPr lang="cs-CZ" dirty="0" smtClean="0"/>
              <a:t> přesně </a:t>
            </a:r>
            <a:r>
              <a:rPr lang="cs-CZ" b="1" dirty="0" smtClean="0"/>
              <a:t>stanoví</a:t>
            </a:r>
            <a:r>
              <a:rPr lang="cs-CZ" dirty="0" smtClean="0"/>
              <a:t> </a:t>
            </a:r>
            <a:r>
              <a:rPr lang="cs-CZ" b="1" dirty="0" smtClean="0"/>
              <a:t>orgány</a:t>
            </a:r>
            <a:r>
              <a:rPr lang="cs-CZ" dirty="0" smtClean="0"/>
              <a:t> (řídící nebo kontrolní), které podnik musí zřídit a jejich pravomoc i odpovědnost</a:t>
            </a:r>
            <a:endParaRPr lang="cs-CZ" dirty="0"/>
          </a:p>
        </p:txBody>
      </p:sp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ručení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= majetková odpovědnost podnikatele za závazky podniku</a:t>
            </a:r>
          </a:p>
          <a:p>
            <a:pPr>
              <a:buNone/>
            </a:pPr>
            <a:r>
              <a:rPr lang="cs-CZ" b="1" dirty="0" smtClean="0"/>
              <a:t>Ručení může být:</a:t>
            </a:r>
          </a:p>
          <a:p>
            <a:pPr lvl="1">
              <a:buFont typeface="Arial" pitchFamily="34" charset="0"/>
              <a:buChar char="•"/>
            </a:pPr>
            <a:r>
              <a:rPr lang="cs-CZ" b="1" dirty="0" smtClean="0"/>
              <a:t>Omezené</a:t>
            </a:r>
            <a:r>
              <a:rPr lang="cs-CZ" dirty="0" smtClean="0"/>
              <a:t> – podnikatel ručí za závazky podniku pouze do výše nesplaceného vkladu (například ve společnosti s ručením omezeným)</a:t>
            </a:r>
          </a:p>
          <a:p>
            <a:pPr lvl="1">
              <a:buFont typeface="Arial" pitchFamily="34" charset="0"/>
              <a:buChar char="•"/>
            </a:pPr>
            <a:r>
              <a:rPr lang="cs-CZ" b="1" dirty="0" smtClean="0"/>
              <a:t>Neomezené</a:t>
            </a:r>
            <a:r>
              <a:rPr lang="cs-CZ" dirty="0" smtClean="0"/>
              <a:t> – podnikatel ručí za závazky podniku celým svým majetkem i osobním (například u živností nebo veřejné obchodní společnosti)</a:t>
            </a:r>
            <a:endParaRPr lang="cs-CZ" dirty="0"/>
          </a:p>
        </p:txBody>
      </p:sp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 Rozdělení zisku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živností si zisk podnikatel rozděluje </a:t>
            </a:r>
            <a:r>
              <a:rPr lang="cs-CZ" b="1" dirty="0" smtClean="0"/>
              <a:t>sám</a:t>
            </a:r>
          </a:p>
          <a:p>
            <a:r>
              <a:rPr lang="cs-CZ" dirty="0" smtClean="0"/>
              <a:t>U veřejné obchodní společnosti si zisk rozdělují </a:t>
            </a:r>
            <a:r>
              <a:rPr lang="cs-CZ" b="1" dirty="0" smtClean="0"/>
              <a:t>všichni</a:t>
            </a:r>
            <a:r>
              <a:rPr lang="cs-CZ" dirty="0" smtClean="0"/>
              <a:t> </a:t>
            </a:r>
            <a:r>
              <a:rPr lang="cs-CZ" b="1" dirty="0" smtClean="0"/>
              <a:t>společníci</a:t>
            </a:r>
          </a:p>
          <a:p>
            <a:r>
              <a:rPr lang="cs-CZ" dirty="0" smtClean="0"/>
              <a:t>U </a:t>
            </a:r>
            <a:r>
              <a:rPr lang="cs-CZ" b="1" dirty="0" smtClean="0"/>
              <a:t>kapitálových</a:t>
            </a:r>
            <a:r>
              <a:rPr lang="cs-CZ" dirty="0" smtClean="0"/>
              <a:t> obchodních společností se zisk rozděluje </a:t>
            </a:r>
            <a:r>
              <a:rPr lang="cs-CZ" b="1" dirty="0" smtClean="0"/>
              <a:t>podle výše vloženého kapitálu</a:t>
            </a:r>
            <a:r>
              <a:rPr lang="cs-CZ" dirty="0" smtClean="0"/>
              <a:t>, zákon navíc stanoví podmínku tvorby </a:t>
            </a:r>
            <a:r>
              <a:rPr lang="cs-CZ" b="1" dirty="0" smtClean="0"/>
              <a:t>rezervního fondu ze zisku</a:t>
            </a:r>
            <a:endParaRPr lang="cs-CZ" b="1" dirty="0"/>
          </a:p>
        </p:txBody>
      </p:sp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 zdanění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Sazba daně z příjmu </a:t>
            </a:r>
            <a:r>
              <a:rPr lang="cs-CZ" b="1" dirty="0" smtClean="0"/>
              <a:t>fyzických osob - podnikatelů</a:t>
            </a:r>
            <a:r>
              <a:rPr lang="cs-CZ" dirty="0" smtClean="0"/>
              <a:t> pro rok 2013 je </a:t>
            </a:r>
            <a:r>
              <a:rPr lang="cs-CZ" b="1" dirty="0" smtClean="0"/>
              <a:t>15 %</a:t>
            </a:r>
            <a:r>
              <a:rPr lang="cs-CZ" dirty="0" smtClean="0"/>
              <a:t> ze základu (hospodářského výsledku zjištěného z účetnictví nebo daňové evidence)</a:t>
            </a:r>
          </a:p>
          <a:p>
            <a:r>
              <a:rPr lang="cs-CZ" dirty="0" smtClean="0"/>
              <a:t>Sazba daně z příjmu </a:t>
            </a:r>
            <a:r>
              <a:rPr lang="cs-CZ" b="1" dirty="0" smtClean="0"/>
              <a:t>právnických osob platná v roce 2013 </a:t>
            </a:r>
            <a:r>
              <a:rPr lang="cs-CZ" dirty="0" smtClean="0"/>
              <a:t>je </a:t>
            </a:r>
            <a:r>
              <a:rPr lang="cs-CZ" b="1" dirty="0" smtClean="0"/>
              <a:t>19% </a:t>
            </a:r>
            <a:r>
              <a:rPr lang="cs-CZ" dirty="0" smtClean="0"/>
              <a:t>ze základu (hospodářského výsledku zjištěného z účetnictví)</a:t>
            </a:r>
            <a:endParaRPr lang="cs-CZ" dirty="0"/>
          </a:p>
        </p:txBody>
      </p:sp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na 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znamená pojem „neomezené ručení“?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typ podnikání je méně náročný na počáteční kapitál?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Jaká je aktuálně platná sazba daně z příjmu fyzických  a právnických osob?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Jaká obchodní společnost je nejnáročnější z hlediska založení?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 které obchodní společnosti je omezen maximální počet společníků?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KOČÍ J., ŠAMŠOVÁ L.: Základy ekonomiky pro střední a vyšší hotelové školy.</a:t>
            </a:r>
            <a:r>
              <a:rPr lang="cs-CZ" i="1" dirty="0" smtClean="0"/>
              <a:t> </a:t>
            </a:r>
            <a:r>
              <a:rPr lang="cs-CZ" dirty="0" smtClean="0"/>
              <a:t>Praha, Fortuna, 2009. 144 stran.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Živnostenský zákon č. 455/1991 Sb. v platném znění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Zákon č. 513/1991 Sb., obchodní zákoník v platném znění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Zákon 586/1992 Sb., o daních z příjmu v platném znění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Obrázek dostupný na:</a:t>
            </a:r>
          </a:p>
          <a:p>
            <a:pPr marL="514350" indent="-514350"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ipodnikatel.cz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Financovani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zacatku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podnikani</a:t>
            </a:r>
            <a:r>
              <a:rPr lang="cs-CZ" dirty="0" smtClean="0">
                <a:hlinkClick r:id="rId2"/>
              </a:rPr>
              <a:t>/</a:t>
            </a:r>
            <a:r>
              <a:rPr lang="cs-CZ" dirty="0" smtClean="0"/>
              <a:t> (cit. 15.10.2012)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DĚKUJI VÁM ZA POZORNOST</a:t>
            </a:r>
            <a:endParaRPr lang="cs-CZ" b="1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  <a:sym typeface="Wingdings" pitchFamily="2" charset="2"/>
              </a:rPr>
              <a:t>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649</Words>
  <Application>Microsoft Office PowerPoint</Application>
  <PresentationFormat>Předvádění na obrazovce (4:3)</PresentationFormat>
  <Paragraphs>88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sady Office</vt:lpstr>
      <vt:lpstr>Motiv systému Office</vt:lpstr>
      <vt:lpstr>Snímek 1</vt:lpstr>
      <vt:lpstr>Snímek 2</vt:lpstr>
      <vt:lpstr>VOLBA PRÁVNÍ FORMY PODNIKÁNÍ</vt:lpstr>
      <vt:lpstr>VOLBA PRÁVNÍ FORMY PODNIKÁNÍ</vt:lpstr>
      <vt:lpstr>Faktory ovlivňující volbu právní formy podnikání</vt:lpstr>
      <vt:lpstr>1. Počet zakladatelů</vt:lpstr>
      <vt:lpstr>2. Náročnost založení podniku</vt:lpstr>
      <vt:lpstr>3. Nároky na počáteční kapitál</vt:lpstr>
      <vt:lpstr>4. Řízení podniku a pravomoc</vt:lpstr>
      <vt:lpstr>5. ručení</vt:lpstr>
      <vt:lpstr>6. Rozdělení zisku </vt:lpstr>
      <vt:lpstr>7. zdanění</vt:lpstr>
      <vt:lpstr>Otázky na závěr</vt:lpstr>
      <vt:lpstr>Použité zdroje:</vt:lpstr>
      <vt:lpstr>DĚKUJI VÁM ZA POZORNOST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VOLBA PRÁVNÍ FORMY PODNIKÁNÍ</dc:title>
  <dc:creator>Štěpánka</dc:creator>
  <cp:lastModifiedBy>Štěpánka</cp:lastModifiedBy>
  <cp:revision>13</cp:revision>
  <dcterms:created xsi:type="dcterms:W3CDTF">2013-03-19T18:16:25Z</dcterms:created>
  <dcterms:modified xsi:type="dcterms:W3CDTF">2013-06-04T19:06:57Z</dcterms:modified>
</cp:coreProperties>
</file>