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75" r:id="rId3"/>
    <p:sldId id="27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7" r:id="rId22"/>
    <p:sldId id="274" r:id="rId23"/>
    <p:sldId id="27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9BDFD6-9655-4B91-A2F9-BD75548AEA7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9CDE2-3659-4A62-9E43-47A1CB3F3F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9CDE2-3659-4A62-9E43-47A1CB3F3FE0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6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A2D4-A82C-47CE-8780-010BBF19431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F06301-5BAC-4C22-94A5-D1F6F870F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business.center.cz/business/pravo/zakony/zivnos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info.mfcr.cz/ares/ares.html" TargetMode="External"/><Relationship Id="rId2" Type="http://schemas.openxmlformats.org/officeDocument/2006/relationships/hyperlink" Target="http://www.rzp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rtal.bochnia.pl/aktualnosci/2006.01/17-01-06_kradli_linki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Anotace</a:t>
            </a:r>
            <a:r>
              <a:rPr lang="cs-CZ" b="1" dirty="0" smtClean="0"/>
              <a:t>: </a:t>
            </a:r>
          </a:p>
          <a:p>
            <a:pPr>
              <a:buNone/>
            </a:pPr>
            <a:r>
              <a:rPr lang="cs-CZ" i="1" dirty="0" smtClean="0"/>
              <a:t>Materiál je zaměřený na téma „</a:t>
            </a:r>
            <a:r>
              <a:rPr lang="cs-CZ" i="1" dirty="0" smtClean="0"/>
              <a:t>Živnostenské podnikání</a:t>
            </a:r>
            <a:r>
              <a:rPr lang="cs-CZ" i="1" dirty="0" smtClean="0"/>
              <a:t>“, slouží k orientaci v této problematice </a:t>
            </a:r>
            <a:r>
              <a:rPr lang="cs-CZ" i="1" smtClean="0"/>
              <a:t>a k vysvětlení </a:t>
            </a:r>
            <a:r>
              <a:rPr lang="cs-CZ" i="1" dirty="0" smtClean="0"/>
              <a:t>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20 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ŽIVNOSTENSKÉ PODNIKÁNÍ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275856" y="4293096"/>
            <a:ext cx="2896223" cy="233055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ŽIVNOST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soustavná</a:t>
            </a:r>
            <a:r>
              <a:rPr lang="cs-CZ" dirty="0" smtClean="0"/>
              <a:t> </a:t>
            </a:r>
            <a:r>
              <a:rPr lang="cs-CZ" dirty="0"/>
              <a:t>činnost provozovaná </a:t>
            </a:r>
            <a:r>
              <a:rPr lang="cs-CZ" b="1" dirty="0"/>
              <a:t>samostatně</a:t>
            </a:r>
            <a:r>
              <a:rPr lang="cs-CZ" dirty="0"/>
              <a:t>, </a:t>
            </a:r>
            <a:r>
              <a:rPr lang="cs-CZ" b="1" dirty="0"/>
              <a:t>vlastním jménem</a:t>
            </a:r>
            <a:r>
              <a:rPr lang="cs-CZ" dirty="0"/>
              <a:t>, </a:t>
            </a:r>
            <a:r>
              <a:rPr lang="cs-CZ" b="1" dirty="0"/>
              <a:t>na vlastní odpovědnost</a:t>
            </a:r>
            <a:r>
              <a:rPr lang="cs-CZ" dirty="0"/>
              <a:t>, za účelem </a:t>
            </a:r>
            <a:r>
              <a:rPr lang="cs-CZ" b="1" dirty="0"/>
              <a:t>dosažení zisku </a:t>
            </a:r>
            <a:r>
              <a:rPr lang="cs-CZ" dirty="0"/>
              <a:t>a za podmínek stanovených </a:t>
            </a:r>
            <a:r>
              <a:rPr lang="cs-CZ" b="1" dirty="0" smtClean="0"/>
              <a:t>živnostenským </a:t>
            </a:r>
            <a:r>
              <a:rPr lang="cs-CZ" b="1" dirty="0"/>
              <a:t>zákonem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smtClean="0">
                <a:hlinkClick r:id="rId2"/>
              </a:rPr>
              <a:t>zákon č.</a:t>
            </a:r>
            <a:r>
              <a:rPr lang="cs-CZ" b="1" dirty="0">
                <a:hlinkClick r:id="rId2"/>
              </a:rPr>
              <a:t> </a:t>
            </a:r>
            <a:r>
              <a:rPr lang="cs-CZ" dirty="0">
                <a:hlinkClick r:id="rId2"/>
              </a:rPr>
              <a:t>455/1991 Sb</a:t>
            </a:r>
            <a:r>
              <a:rPr lang="cs-CZ" dirty="0"/>
              <a:t>. v platném </a:t>
            </a:r>
            <a:r>
              <a:rPr lang="cs-CZ" dirty="0" smtClean="0"/>
              <a:t>znění) 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/>
              <a:t>Ž</a:t>
            </a:r>
            <a:r>
              <a:rPr lang="cs-CZ" b="1" cap="all" dirty="0" smtClean="0"/>
              <a:t>ivností není například: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provozování činnosti vyhrazené ze zákona státu</a:t>
            </a:r>
          </a:p>
          <a:p>
            <a:pPr lvl="0"/>
            <a:r>
              <a:rPr lang="cs-CZ" dirty="0"/>
              <a:t>restaurování kulturních památek</a:t>
            </a:r>
          </a:p>
          <a:p>
            <a:pPr lvl="0"/>
            <a:r>
              <a:rPr lang="cs-CZ" dirty="0"/>
              <a:t>provádění archeologických výzkumů</a:t>
            </a:r>
          </a:p>
          <a:p>
            <a:pPr lvl="0"/>
            <a:r>
              <a:rPr lang="cs-CZ" dirty="0" smtClean="0"/>
              <a:t>činnost</a:t>
            </a:r>
            <a:r>
              <a:rPr lang="cs-CZ" dirty="0"/>
              <a:t> lékařů, farmaceutů, zubních </a:t>
            </a:r>
            <a:r>
              <a:rPr lang="cs-CZ" dirty="0" smtClean="0"/>
              <a:t>laborantů, přírodních </a:t>
            </a:r>
            <a:r>
              <a:rPr lang="cs-CZ" dirty="0"/>
              <a:t>léčitelů</a:t>
            </a:r>
          </a:p>
          <a:p>
            <a:pPr lvl="0"/>
            <a:r>
              <a:rPr lang="cs-CZ" dirty="0" smtClean="0"/>
              <a:t>činnost advokátů</a:t>
            </a:r>
            <a:r>
              <a:rPr lang="cs-CZ" dirty="0"/>
              <a:t>, notářů, soudních </a:t>
            </a:r>
            <a:r>
              <a:rPr lang="cs-CZ" dirty="0" smtClean="0"/>
              <a:t>exekutorů, znalců</a:t>
            </a:r>
            <a:r>
              <a:rPr lang="cs-CZ" dirty="0"/>
              <a:t>, tlumočníků</a:t>
            </a:r>
          </a:p>
          <a:p>
            <a:pPr lvl="0"/>
            <a:r>
              <a:rPr lang="cs-CZ" dirty="0" smtClean="0"/>
              <a:t>činnost auditorů </a:t>
            </a:r>
            <a:r>
              <a:rPr lang="cs-CZ" dirty="0"/>
              <a:t>a daňových poradců</a:t>
            </a:r>
          </a:p>
          <a:p>
            <a:pPr lvl="0"/>
            <a:r>
              <a:rPr lang="cs-CZ" dirty="0"/>
              <a:t>činnost bank, pojišťoven, penzijních fondů</a:t>
            </a:r>
          </a:p>
          <a:p>
            <a:pPr lvl="0"/>
            <a:r>
              <a:rPr lang="cs-CZ" dirty="0"/>
              <a:t>výchova a vzdělávání ve </a:t>
            </a:r>
            <a:r>
              <a:rPr lang="cs-CZ" dirty="0" smtClean="0"/>
              <a:t>školách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KDO MŮŽE PROVOZOVAT ŽIVNOST: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LcParenR"/>
            </a:pPr>
            <a:r>
              <a:rPr lang="cs-CZ" b="1" dirty="0"/>
              <a:t>FO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b="1" dirty="0"/>
              <a:t>PO</a:t>
            </a:r>
            <a:r>
              <a:rPr lang="cs-CZ" dirty="0"/>
              <a:t>, </a:t>
            </a:r>
            <a:endParaRPr lang="cs-CZ" dirty="0" smtClean="0"/>
          </a:p>
          <a:p>
            <a:pPr marL="514350" lvl="0" indent="-514350">
              <a:buNone/>
            </a:pPr>
            <a:r>
              <a:rPr lang="cs-CZ" dirty="0" smtClean="0"/>
              <a:t>která </a:t>
            </a:r>
            <a:r>
              <a:rPr lang="cs-CZ" dirty="0"/>
              <a:t>splňuje podmínky vyplývající ze </a:t>
            </a:r>
            <a:r>
              <a:rPr lang="cs-CZ" dirty="0" smtClean="0"/>
              <a:t>zákona, přičemž: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FO </a:t>
            </a:r>
            <a:r>
              <a:rPr lang="cs-CZ" dirty="0"/>
              <a:t>musí splňovat podmínky sama nebo prostřednictvím odpovědného zástupce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 </a:t>
            </a:r>
            <a:r>
              <a:rPr lang="cs-CZ" dirty="0"/>
              <a:t>– splňuje podmínky </a:t>
            </a:r>
            <a:r>
              <a:rPr lang="cs-CZ" b="1" dirty="0"/>
              <a:t>vždy</a:t>
            </a:r>
            <a:r>
              <a:rPr lang="cs-CZ" dirty="0"/>
              <a:t> prostřednictvím odpovědného zástupce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PODMÍNKY pro provozování </a:t>
            </a:r>
            <a:r>
              <a:rPr lang="cs-CZ" b="1" dirty="0" smtClean="0"/>
              <a:t>živností: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jsou dvojí: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všeobecné</a:t>
            </a:r>
            <a:r>
              <a:rPr lang="cs-CZ" dirty="0"/>
              <a:t> – musí být splněny VŽDY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dosažení věku 18 let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způsobilost k právním úkonům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bezúhonnost (prokazuje se výpisem z trestního rejstříku, tzn. osoba nesmí být pravomocně odsouzena pro trestný čin, který by souvisel s podnikáním)</a:t>
            </a:r>
          </a:p>
          <a:p>
            <a:pPr marL="514350" lvl="0" indent="-514350">
              <a:buFont typeface="+mj-lt"/>
              <a:buAutoNum type="arabicPeriod" startAt="2"/>
            </a:pPr>
            <a:r>
              <a:rPr lang="cs-CZ" b="1" dirty="0"/>
              <a:t>zvláštní</a:t>
            </a:r>
            <a:r>
              <a:rPr lang="cs-CZ" dirty="0"/>
              <a:t> – musí být splněny, pokud je zákon vyžaduje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odborná nebo jiná způsobilost, pokud jí zákon vyžaduje (vyučení v oboru, praxe, speciální zkoušky…)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35746" y="5805264"/>
            <a:ext cx="1308254" cy="105273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ČLENĚNÍ ŽIVNOSTÍ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/>
              <a:t>živnosti </a:t>
            </a:r>
            <a:r>
              <a:rPr lang="cs-CZ" dirty="0"/>
              <a:t>	</a:t>
            </a:r>
            <a:r>
              <a:rPr lang="cs-CZ" b="1" dirty="0"/>
              <a:t>ohlašovací</a:t>
            </a:r>
            <a:r>
              <a:rPr lang="cs-CZ" dirty="0"/>
              <a:t> </a:t>
            </a:r>
            <a:r>
              <a:rPr lang="cs-CZ" dirty="0" smtClean="0"/>
              <a:t>- při </a:t>
            </a:r>
            <a:r>
              <a:rPr lang="cs-CZ" dirty="0"/>
              <a:t>splnění podmínek mohou být provozovány na základě ohlášení zahájení podnikání u Živnostenského </a:t>
            </a:r>
            <a:r>
              <a:rPr lang="cs-CZ" dirty="0" smtClean="0"/>
              <a:t>úřadu</a:t>
            </a:r>
            <a:endParaRPr lang="cs-CZ" dirty="0"/>
          </a:p>
          <a:p>
            <a:pPr>
              <a:buNone/>
            </a:pPr>
            <a:endParaRPr lang="cs-CZ" dirty="0"/>
          </a:p>
          <a:p>
            <a:pPr marL="514350" indent="-514350">
              <a:buFont typeface="+mj-lt"/>
              <a:buAutoNum type="arabicPeriod" startAt="2"/>
            </a:pPr>
            <a:r>
              <a:rPr lang="cs-CZ" b="1" dirty="0"/>
              <a:t>ž</a:t>
            </a:r>
            <a:r>
              <a:rPr lang="cs-CZ" b="1" dirty="0" smtClean="0"/>
              <a:t>ivnosti koncesované</a:t>
            </a:r>
            <a:r>
              <a:rPr lang="cs-CZ" dirty="0" smtClean="0"/>
              <a:t> - smějí </a:t>
            </a:r>
            <a:r>
              <a:rPr lang="cs-CZ" dirty="0"/>
              <a:t>být provozovány na základě udělení koncese (povolení), kterou uděluje ŽÚ na základě souhlasu orgánu, který se k žádosti o koncesi vyjadřuje (Ministerstvo dopravy, ČNB, Státní energetický úřad…), jsou uvedeny v příloze č.3  ŽZ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OHLAŠOVACÍ ŽIVNOSTI </a:t>
            </a:r>
            <a:r>
              <a:rPr lang="cs-CZ" b="1" dirty="0" smtClean="0"/>
              <a:t>se </a:t>
            </a:r>
            <a:r>
              <a:rPr lang="cs-CZ" b="1" dirty="0"/>
              <a:t>člení na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řemeslné</a:t>
            </a:r>
            <a:r>
              <a:rPr lang="cs-CZ" dirty="0"/>
              <a:t> – jsou uvedené v příloze č. 1 ŽZ, podmínkou pro provozování je navíc odborná způsobilost (prokazuje se dokladem o vzdělání – nejčastěji výuční list, doklad o rekvalifikaci apod., lze nahradit praxí v oboru 6 let nebo vzděláním v příbuzném oboru a kratší praxí)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vázané</a:t>
            </a:r>
            <a:r>
              <a:rPr lang="cs-CZ" dirty="0"/>
              <a:t> – jsou uvedené v příloze č. 2 ŽZ, odborná způsobilost uvedená v nebo upravena zvláštními předpisy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volná živnost</a:t>
            </a:r>
            <a:r>
              <a:rPr lang="cs-CZ" dirty="0"/>
              <a:t> – uvedena v příloze č. 4 ŽZ, stačí splnění všeobecných podmínek (v rámci této živnosti lze provozovat až 80 oborů – viz příloha)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PŘÍKLADY ŽIVNOSTÍ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KONCESOVANÉ ŽIVNOSTI</a:t>
            </a:r>
            <a:r>
              <a:rPr lang="cs-CZ" dirty="0"/>
              <a:t> </a:t>
            </a:r>
            <a:r>
              <a:rPr lang="cs-CZ" i="1" dirty="0"/>
              <a:t>– příloha 3</a:t>
            </a:r>
            <a:endParaRPr lang="cs-CZ" dirty="0"/>
          </a:p>
          <a:p>
            <a:pPr lvl="2"/>
            <a:r>
              <a:rPr lang="cs-CZ" dirty="0"/>
              <a:t>výroba a úprava lihu</a:t>
            </a:r>
          </a:p>
          <a:p>
            <a:pPr lvl="2"/>
            <a:r>
              <a:rPr lang="cs-CZ" dirty="0"/>
              <a:t>výzkum, vývoj a výroba výbušnin</a:t>
            </a:r>
          </a:p>
          <a:p>
            <a:pPr lvl="2"/>
            <a:r>
              <a:rPr lang="cs-CZ" dirty="0"/>
              <a:t>výroba zbraní</a:t>
            </a:r>
          </a:p>
          <a:p>
            <a:pPr lvl="2"/>
            <a:r>
              <a:rPr lang="cs-CZ" dirty="0"/>
              <a:t>provozování veřejných dražeb</a:t>
            </a:r>
          </a:p>
          <a:p>
            <a:pPr lvl="2"/>
            <a:r>
              <a:rPr lang="cs-CZ" dirty="0"/>
              <a:t>ostraha majetku a osob</a:t>
            </a:r>
          </a:p>
          <a:p>
            <a:pPr lvl="2"/>
            <a:r>
              <a:rPr lang="cs-CZ" dirty="0"/>
              <a:t>pohřební služby</a:t>
            </a:r>
          </a:p>
          <a:p>
            <a:pPr lvl="2"/>
            <a:r>
              <a:rPr lang="cs-CZ" dirty="0"/>
              <a:t>provozování cestovní kanceláře </a:t>
            </a:r>
            <a:r>
              <a:rPr lang="cs-CZ" i="1" dirty="0"/>
              <a:t>(vzdělání v oboru CR - VŠ, VOŠ nebo vzdělání mimo obor + praxe podle vzdělání nebo osvědčení o rekvalifikaci, vyjadřuje se Ministerstvo pro místní rozvoj)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 ŽIVNOSTÍ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 startAt="2"/>
            </a:pPr>
            <a:r>
              <a:rPr lang="cs-CZ" b="1" dirty="0"/>
              <a:t>ŽIVNOSTI ŘEMESLNÉ</a:t>
            </a:r>
            <a:r>
              <a:rPr lang="cs-CZ" dirty="0"/>
              <a:t> </a:t>
            </a:r>
            <a:r>
              <a:rPr lang="cs-CZ" i="1" dirty="0"/>
              <a:t>-  příloha č. 1</a:t>
            </a:r>
            <a:endParaRPr lang="cs-CZ" dirty="0"/>
          </a:p>
          <a:p>
            <a:pPr lvl="2"/>
            <a:r>
              <a:rPr lang="cs-CZ" dirty="0"/>
              <a:t>řeznictví a uzenářství</a:t>
            </a:r>
          </a:p>
          <a:p>
            <a:pPr lvl="2"/>
            <a:r>
              <a:rPr lang="cs-CZ" dirty="0"/>
              <a:t>truhlářství</a:t>
            </a:r>
          </a:p>
          <a:p>
            <a:pPr lvl="2"/>
            <a:r>
              <a:rPr lang="cs-CZ" dirty="0"/>
              <a:t>holičství a kadeřnictví</a:t>
            </a:r>
          </a:p>
          <a:p>
            <a:pPr lvl="2"/>
            <a:r>
              <a:rPr lang="cs-CZ" dirty="0"/>
              <a:t>pekařství, cukrářství</a:t>
            </a:r>
          </a:p>
          <a:p>
            <a:pPr lvl="2"/>
            <a:r>
              <a:rPr lang="cs-CZ" dirty="0"/>
              <a:t>hodinářství</a:t>
            </a:r>
          </a:p>
          <a:p>
            <a:pPr lvl="2"/>
            <a:r>
              <a:rPr lang="cs-CZ" dirty="0"/>
              <a:t>zlatnictví a klenotnictví</a:t>
            </a:r>
          </a:p>
          <a:p>
            <a:pPr lvl="2"/>
            <a:r>
              <a:rPr lang="cs-CZ" dirty="0" smtClean="0"/>
              <a:t>malířství</a:t>
            </a:r>
            <a:endParaRPr lang="cs-CZ" dirty="0"/>
          </a:p>
          <a:p>
            <a:pPr lvl="2"/>
            <a:r>
              <a:rPr lang="cs-CZ" dirty="0"/>
              <a:t>hostinská činnost</a:t>
            </a:r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 ŽIVNOSTÍ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 startAt="3"/>
            </a:pPr>
            <a:r>
              <a:rPr lang="cs-CZ" b="1" dirty="0"/>
              <a:t>ŽIVNOSTI VÁZANÉ</a:t>
            </a:r>
            <a:r>
              <a:rPr lang="cs-CZ" dirty="0"/>
              <a:t> </a:t>
            </a:r>
            <a:r>
              <a:rPr lang="cs-CZ" i="1" dirty="0"/>
              <a:t>– příloha č. 2</a:t>
            </a:r>
            <a:endParaRPr lang="cs-CZ" dirty="0"/>
          </a:p>
          <a:p>
            <a:pPr lvl="2"/>
            <a:r>
              <a:rPr lang="cs-CZ" dirty="0"/>
              <a:t>provozování autoškoly</a:t>
            </a:r>
          </a:p>
          <a:p>
            <a:pPr lvl="2"/>
            <a:r>
              <a:rPr lang="cs-CZ" dirty="0"/>
              <a:t>masérské a rekondiční služby</a:t>
            </a:r>
          </a:p>
          <a:p>
            <a:pPr lvl="2"/>
            <a:r>
              <a:rPr lang="cs-CZ" dirty="0"/>
              <a:t>oční optika</a:t>
            </a:r>
          </a:p>
          <a:p>
            <a:pPr lvl="2"/>
            <a:r>
              <a:rPr lang="cs-CZ" dirty="0"/>
              <a:t>činnost účetních poradců</a:t>
            </a:r>
          </a:p>
          <a:p>
            <a:pPr lvl="2"/>
            <a:r>
              <a:rPr lang="cs-CZ" dirty="0"/>
              <a:t>geologické </a:t>
            </a:r>
            <a:r>
              <a:rPr lang="cs-CZ" dirty="0" smtClean="0"/>
              <a:t>práce</a:t>
            </a:r>
            <a:endParaRPr lang="cs-CZ" dirty="0"/>
          </a:p>
          <a:p>
            <a:pPr lvl="2"/>
            <a:r>
              <a:rPr lang="cs-CZ" dirty="0"/>
              <a:t>horská průvodcovská činnost</a:t>
            </a:r>
          </a:p>
          <a:p>
            <a:pPr lvl="2"/>
            <a:r>
              <a:rPr lang="cs-CZ" dirty="0"/>
              <a:t>drezúra zvířat</a:t>
            </a:r>
          </a:p>
          <a:p>
            <a:pPr lvl="2"/>
            <a:r>
              <a:rPr lang="cs-CZ" dirty="0"/>
              <a:t>provozování solárií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 ŽIVNOSTÍ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 startAt="4"/>
            </a:pPr>
            <a:r>
              <a:rPr lang="cs-CZ" b="1" dirty="0"/>
              <a:t>VOLNÁ ŽIVNOST</a:t>
            </a:r>
            <a:r>
              <a:rPr lang="cs-CZ" dirty="0"/>
              <a:t> </a:t>
            </a:r>
            <a:r>
              <a:rPr lang="cs-CZ" i="1" dirty="0"/>
              <a:t>– obory činností – příloha 4:</a:t>
            </a:r>
            <a:endParaRPr lang="cs-CZ" dirty="0"/>
          </a:p>
          <a:p>
            <a:pPr lvl="2"/>
            <a:r>
              <a:rPr lang="cs-CZ" dirty="0"/>
              <a:t>ubytovací služby</a:t>
            </a:r>
          </a:p>
          <a:p>
            <a:pPr lvl="2"/>
            <a:r>
              <a:rPr lang="cs-CZ" dirty="0"/>
              <a:t>provozování cestovní agentury</a:t>
            </a:r>
          </a:p>
          <a:p>
            <a:pPr lvl="2"/>
            <a:r>
              <a:rPr lang="cs-CZ" dirty="0"/>
              <a:t>průvodcovská činnost v oblasti CR</a:t>
            </a:r>
          </a:p>
          <a:p>
            <a:pPr lvl="2"/>
            <a:r>
              <a:rPr lang="cs-CZ" dirty="0"/>
              <a:t>fotografické služby</a:t>
            </a:r>
          </a:p>
          <a:p>
            <a:pPr lvl="2"/>
            <a:r>
              <a:rPr lang="cs-CZ" dirty="0"/>
              <a:t>velkoobchod a maloobchod</a:t>
            </a:r>
          </a:p>
          <a:p>
            <a:pPr lvl="2"/>
            <a:r>
              <a:rPr lang="cs-CZ" dirty="0" smtClean="0"/>
              <a:t>chov </a:t>
            </a:r>
            <a:r>
              <a:rPr lang="cs-CZ" dirty="0"/>
              <a:t>zvířat a jejich výcvik</a:t>
            </a:r>
          </a:p>
          <a:p>
            <a:pPr lvl="2"/>
            <a:r>
              <a:rPr lang="cs-CZ" dirty="0" smtClean="0"/>
              <a:t>zahradnictví</a:t>
            </a:r>
            <a:endParaRPr lang="cs-CZ" dirty="0"/>
          </a:p>
          <a:p>
            <a:pPr lvl="2"/>
            <a:r>
              <a:rPr lang="cs-CZ" dirty="0" smtClean="0"/>
              <a:t>reklamní </a:t>
            </a:r>
            <a:r>
              <a:rPr lang="cs-CZ" dirty="0"/>
              <a:t>činnost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OPRÁVNĚNÍ K PROVOZOVÁNÍ ŽIVNOSTI VZNIKÁ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71550" lvl="1" indent="-514350">
              <a:buFont typeface="+mj-lt"/>
              <a:buAutoNum type="alphaLcParenR"/>
            </a:pPr>
            <a:endParaRPr lang="cs-CZ" dirty="0" smtClean="0"/>
          </a:p>
          <a:p>
            <a:pPr marL="971550" lvl="1" indent="-514350">
              <a:buFont typeface="+mj-lt"/>
              <a:buAutoNum type="alphaLcParenR"/>
            </a:pPr>
            <a:r>
              <a:rPr lang="cs-CZ" dirty="0" smtClean="0"/>
              <a:t>u </a:t>
            </a:r>
            <a:r>
              <a:rPr lang="cs-CZ" b="1" dirty="0"/>
              <a:t>ohlašovacích</a:t>
            </a:r>
            <a:r>
              <a:rPr lang="cs-CZ" dirty="0"/>
              <a:t> živností dnem ohlášení</a:t>
            </a:r>
          </a:p>
          <a:p>
            <a:pPr marL="971550" lvl="1" indent="-514350">
              <a:buFont typeface="+mj-lt"/>
              <a:buAutoNum type="alphaLcParenR"/>
            </a:pPr>
            <a:r>
              <a:rPr lang="cs-CZ" dirty="0"/>
              <a:t>u </a:t>
            </a:r>
            <a:r>
              <a:rPr lang="cs-CZ" b="1" dirty="0"/>
              <a:t>koncesovaných</a:t>
            </a:r>
            <a:r>
              <a:rPr lang="cs-CZ" dirty="0"/>
              <a:t> živností dnem nabytí právní moci rozhodnutí o udělení koncese (30 dní na vyjádření úřadu + 30 dní na nabytí právní moci)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PROKAZOVÁNÍ ŽIVNOSTENSKÉHO OPRÁVNĚNÍ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LcParenR"/>
            </a:pPr>
            <a:r>
              <a:rPr lang="cs-CZ" dirty="0"/>
              <a:t>u ohlašovacích živností </a:t>
            </a:r>
            <a:r>
              <a:rPr lang="cs-CZ" b="1" dirty="0"/>
              <a:t>výpisem ze živnostenského rejstříku</a:t>
            </a:r>
            <a:endParaRPr lang="cs-CZ" dirty="0"/>
          </a:p>
          <a:p>
            <a:pPr marL="514350" lvl="0" indent="-514350">
              <a:buFont typeface="+mj-lt"/>
              <a:buAutoNum type="alphaLcParenR"/>
            </a:pPr>
            <a:r>
              <a:rPr lang="cs-CZ" dirty="0"/>
              <a:t>u koncesovaných živností pravomocným </a:t>
            </a:r>
            <a:r>
              <a:rPr lang="cs-CZ" b="1" dirty="0"/>
              <a:t>rozhodnutím o udělení koncese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Živnost </a:t>
            </a:r>
            <a:r>
              <a:rPr lang="cs-CZ" dirty="0"/>
              <a:t>NELZE převést na jinou </a:t>
            </a:r>
            <a:r>
              <a:rPr lang="cs-CZ" dirty="0" smtClean="0"/>
              <a:t>osobu.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ŽIVNOSTENSKÝ REJSTŘÍK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seznam živností v katastru příslušného Živnostenského úřadu</a:t>
            </a:r>
          </a:p>
          <a:p>
            <a:r>
              <a:rPr lang="cs-CZ" dirty="0" smtClean="0"/>
              <a:t>vede </a:t>
            </a:r>
            <a:r>
              <a:rPr lang="cs-CZ" dirty="0"/>
              <a:t>ho Živnostenský </a:t>
            </a:r>
            <a:r>
              <a:rPr lang="cs-CZ" dirty="0" smtClean="0"/>
              <a:t>úřad</a:t>
            </a:r>
            <a:endParaRPr lang="cs-CZ" dirty="0"/>
          </a:p>
          <a:p>
            <a:r>
              <a:rPr lang="cs-CZ" dirty="0" smtClean="0"/>
              <a:t>zapisují </a:t>
            </a:r>
            <a:r>
              <a:rPr lang="cs-CZ" dirty="0"/>
              <a:t>se do něj údaje evidenčního a statistického charakteru v souvislosti se </a:t>
            </a:r>
            <a:r>
              <a:rPr lang="cs-CZ" dirty="0" smtClean="0"/>
              <a:t>živností </a:t>
            </a:r>
            <a:r>
              <a:rPr lang="cs-CZ" i="1" dirty="0" smtClean="0"/>
              <a:t>(u </a:t>
            </a:r>
            <a:r>
              <a:rPr lang="cs-CZ" i="1" dirty="0"/>
              <a:t>FO – jméno, příjmení, bydliště, RČ, IČO - bylo-li přiděleno, předmět podnikání, druh živnosti, provozovna, platnost ŽO, vznik ŽO, zánik ŽO…)</a:t>
            </a:r>
          </a:p>
          <a:p>
            <a:r>
              <a:rPr lang="cs-CZ" dirty="0" smtClean="0"/>
              <a:t>rejstřík </a:t>
            </a:r>
            <a:r>
              <a:rPr lang="cs-CZ" dirty="0"/>
              <a:t>je veden v elektronické podobě a je veřejně přístupný na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rzp.cz</a:t>
            </a:r>
            <a:r>
              <a:rPr lang="cs-CZ" dirty="0" smtClean="0"/>
              <a:t> </a:t>
            </a:r>
            <a:r>
              <a:rPr lang="cs-CZ" dirty="0"/>
              <a:t>nebo </a:t>
            </a:r>
            <a:r>
              <a:rPr lang="cs-CZ" dirty="0" smtClean="0"/>
              <a:t>na stránkách </a:t>
            </a:r>
            <a:r>
              <a:rPr lang="cs-CZ" dirty="0" smtClean="0">
                <a:hlinkClick r:id="rId3"/>
              </a:rPr>
              <a:t>Ministerstva financí</a:t>
            </a: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PROVOZOVNA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prostor, v němž je živnost provozována </a:t>
            </a:r>
            <a:r>
              <a:rPr lang="cs-CZ" dirty="0" smtClean="0"/>
              <a:t>            (</a:t>
            </a:r>
            <a:r>
              <a:rPr lang="cs-CZ" dirty="0"/>
              <a:t>i automat, mobilní stánek, který není na jednom místě déle než 3 měsíce a podobně)</a:t>
            </a:r>
          </a:p>
          <a:p>
            <a:r>
              <a:rPr lang="cs-CZ" dirty="0" smtClean="0"/>
              <a:t>živnost </a:t>
            </a:r>
            <a:r>
              <a:rPr lang="cs-CZ" dirty="0"/>
              <a:t>lze provozovat i ve více provozovnách najednou</a:t>
            </a:r>
          </a:p>
          <a:p>
            <a:r>
              <a:rPr lang="cs-CZ" dirty="0" smtClean="0"/>
              <a:t>provozovna </a:t>
            </a:r>
            <a:r>
              <a:rPr lang="cs-CZ" dirty="0"/>
              <a:t>musí být zvenčí trvale a viditelně označena obchodní firmou a identifikačním číslem</a:t>
            </a:r>
          </a:p>
          <a:p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POVINNOSTI PODNIKATELE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lvl="0"/>
            <a:r>
              <a:rPr lang="cs-CZ" sz="2400" dirty="0"/>
              <a:t>zajistit účast případného </a:t>
            </a:r>
            <a:r>
              <a:rPr lang="cs-CZ" sz="2400" b="1" dirty="0"/>
              <a:t>odpovědného zástupce </a:t>
            </a:r>
            <a:r>
              <a:rPr lang="cs-CZ" sz="2400" dirty="0"/>
              <a:t>na podnikání</a:t>
            </a:r>
          </a:p>
          <a:p>
            <a:pPr lvl="0"/>
            <a:r>
              <a:rPr lang="cs-CZ" sz="2400" dirty="0"/>
              <a:t>viditelně </a:t>
            </a:r>
            <a:r>
              <a:rPr lang="cs-CZ" sz="2400" b="1" dirty="0"/>
              <a:t>označit </a:t>
            </a:r>
            <a:r>
              <a:rPr lang="cs-CZ" sz="2400" dirty="0"/>
              <a:t>obchodní firmou </a:t>
            </a:r>
            <a:r>
              <a:rPr lang="cs-CZ" sz="2400" b="1" dirty="0"/>
              <a:t>objekt</a:t>
            </a:r>
            <a:r>
              <a:rPr lang="cs-CZ" sz="2400" dirty="0"/>
              <a:t>, v němž má místo podnikání</a:t>
            </a:r>
          </a:p>
          <a:p>
            <a:pPr lvl="0"/>
            <a:r>
              <a:rPr lang="cs-CZ" sz="2400" dirty="0"/>
              <a:t> </a:t>
            </a:r>
            <a:r>
              <a:rPr lang="cs-CZ" sz="2400" b="1" dirty="0"/>
              <a:t>prokázat</a:t>
            </a:r>
            <a:r>
              <a:rPr lang="cs-CZ" sz="2400" dirty="0"/>
              <a:t> kontrolnímu orgánu </a:t>
            </a:r>
            <a:r>
              <a:rPr lang="cs-CZ" sz="2400" b="1" dirty="0"/>
              <a:t>způsob nabytí prodávaného </a:t>
            </a:r>
            <a:r>
              <a:rPr lang="cs-CZ" sz="2400" b="1" dirty="0" smtClean="0"/>
              <a:t>zboží</a:t>
            </a:r>
            <a:endParaRPr lang="cs-CZ" sz="2400" b="1" dirty="0"/>
          </a:p>
          <a:p>
            <a:pPr lvl="0"/>
            <a:r>
              <a:rPr lang="cs-CZ" sz="2400" dirty="0"/>
              <a:t>zajistit, aby v provozovně určené pro prodej zboží nebo poskytování služeb </a:t>
            </a:r>
            <a:r>
              <a:rPr lang="cs-CZ" sz="2400" dirty="0" smtClean="0"/>
              <a:t>přítomna </a:t>
            </a:r>
            <a:r>
              <a:rPr lang="cs-CZ" sz="2400" b="1" dirty="0"/>
              <a:t>osoba </a:t>
            </a:r>
            <a:r>
              <a:rPr lang="cs-CZ" sz="2400" b="1" dirty="0" smtClean="0"/>
              <a:t>znalá </a:t>
            </a:r>
            <a:r>
              <a:rPr lang="cs-CZ" sz="2400" b="1" dirty="0"/>
              <a:t>českého </a:t>
            </a:r>
            <a:r>
              <a:rPr lang="cs-CZ" sz="2400" b="1" dirty="0" smtClean="0"/>
              <a:t>nebo </a:t>
            </a:r>
            <a:r>
              <a:rPr lang="cs-CZ" sz="2400" b="1" dirty="0"/>
              <a:t>slovenského jazyka</a:t>
            </a:r>
          </a:p>
          <a:p>
            <a:pPr lvl="0"/>
            <a:r>
              <a:rPr lang="cs-CZ" sz="2400" b="1" dirty="0"/>
              <a:t>oznámit ŽÚ</a:t>
            </a:r>
            <a:r>
              <a:rPr lang="cs-CZ" sz="2400" dirty="0"/>
              <a:t> všechny </a:t>
            </a:r>
            <a:r>
              <a:rPr lang="cs-CZ" sz="2400" b="1" dirty="0"/>
              <a:t>změny </a:t>
            </a:r>
            <a:r>
              <a:rPr lang="cs-CZ" sz="2400" dirty="0"/>
              <a:t>týkající se živnosti do 15 dní od jejich vzniku</a:t>
            </a:r>
          </a:p>
          <a:p>
            <a:pPr lvl="0"/>
            <a:r>
              <a:rPr lang="cs-CZ" sz="2400" b="1" dirty="0"/>
              <a:t>kontrolu</a:t>
            </a:r>
            <a:r>
              <a:rPr lang="cs-CZ" sz="2400" dirty="0"/>
              <a:t> dodržování ŽZ </a:t>
            </a:r>
            <a:r>
              <a:rPr lang="cs-CZ" sz="2400" b="1" dirty="0"/>
              <a:t>provádí Živnostenský úřad</a:t>
            </a:r>
            <a:r>
              <a:rPr lang="cs-CZ" sz="2400" dirty="0"/>
              <a:t>, </a:t>
            </a:r>
            <a:r>
              <a:rPr lang="cs-CZ" sz="2400" dirty="0" smtClean="0"/>
              <a:t>který může </a:t>
            </a:r>
            <a:r>
              <a:rPr lang="cs-CZ" sz="2400" dirty="0"/>
              <a:t>udělovat pokuty až do výše 1.000.000 Kč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956376" y="5902334"/>
            <a:ext cx="1187624" cy="95566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ZÁNIK ŽIVNOSTENSKÉHO OPRÁVNĚNÍ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Například: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smrtí podnikatele FO, nepokračují-li v živnosti dědicové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zánikem PO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uplynutím doby, pokud bylo vydáno ŽO omezeně na dobu určitou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rozhodnutím ŽÚ o zrušení živnostenského oprávnění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definice živnosti podle živnostenského zákona?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činnosti nepatří mezi živnosti?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kterých základních skupin se živnosti člení?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všeobecné podmínky pro provozování živností?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„živnostenský rejstřík“?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/>
              <a:t>Použité zdroje: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Živnostenský zákon č. 455/1991 Sb. v platném </a:t>
            </a:r>
            <a:r>
              <a:rPr lang="cs-CZ" dirty="0" smtClean="0"/>
              <a:t>znění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KOČÍ, J., ŠAMŠOVÁ, L.: Základy ekonomiky pro střední a vyšší hotelové školy. 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Obrázek dostupný na: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portal.bochnia.pl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aktualnosci</a:t>
            </a:r>
            <a:r>
              <a:rPr lang="cs-CZ" dirty="0" smtClean="0">
                <a:hlinkClick r:id="rId3"/>
              </a:rPr>
              <a:t>/2006.01/17-01-06_kradli_</a:t>
            </a:r>
            <a:r>
              <a:rPr lang="cs-CZ" dirty="0" err="1" smtClean="0">
                <a:hlinkClick r:id="rId3"/>
              </a:rPr>
              <a:t>linki.htm</a:t>
            </a:r>
            <a:r>
              <a:rPr lang="cs-CZ" dirty="0" smtClean="0"/>
              <a:t> (cit. 1.12.2012)</a:t>
            </a:r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4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vám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  <p:pic>
        <p:nvPicPr>
          <p:cNvPr id="6" name="Picture 2" descr="C:\Users\Štěpánka\Documents\UOP\OBRÁZKY\is (8)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18400" y="5549900"/>
            <a:ext cx="1625600" cy="13081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525</Words>
  <Application>Microsoft Office PowerPoint</Application>
  <PresentationFormat>Předvádění na obrazovce (4:3)</PresentationFormat>
  <Paragraphs>143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Motiv systému Office</vt:lpstr>
      <vt:lpstr>Snímek 1</vt:lpstr>
      <vt:lpstr>Snímek 2</vt:lpstr>
      <vt:lpstr>ŽIVNOSTENSKÉ PODNIKÁNÍ</vt:lpstr>
      <vt:lpstr>ŽIVNOST</vt:lpstr>
      <vt:lpstr>Živností není například:</vt:lpstr>
      <vt:lpstr>KDO MŮŽE PROVOZOVAT ŽIVNOST: </vt:lpstr>
      <vt:lpstr>PODMÍNKY pro provozování živností: </vt:lpstr>
      <vt:lpstr>ČLENĚNÍ ŽIVNOSTÍ:</vt:lpstr>
      <vt:lpstr>OHLAŠOVACÍ ŽIVNOSTI se člení na:</vt:lpstr>
      <vt:lpstr>PŘÍKLADY ŽIVNOSTÍ</vt:lpstr>
      <vt:lpstr>PŘÍKLADY ŽIVNOSTÍ</vt:lpstr>
      <vt:lpstr>PŘÍKLADY ŽIVNOSTÍ</vt:lpstr>
      <vt:lpstr>PŘÍKLADY ŽIVNOSTÍ</vt:lpstr>
      <vt:lpstr>OPRÁVNĚNÍ K PROVOZOVÁNÍ ŽIVNOSTI VZNIKÁ:</vt:lpstr>
      <vt:lpstr>PROKAZOVÁNÍ ŽIVNOSTENSKÉHO OPRÁVNĚNÍ:</vt:lpstr>
      <vt:lpstr>ŽIVNOSTENSKÝ REJSTŘÍK </vt:lpstr>
      <vt:lpstr>PROVOZOVNA</vt:lpstr>
      <vt:lpstr>POVINNOSTI PODNIKATELE</vt:lpstr>
      <vt:lpstr>ZÁNIK ŽIVNOSTENSKÉHO OPRÁVNĚNÍ</vt:lpstr>
      <vt:lpstr>OTÁZKY NA ZÁVĚR</vt:lpstr>
      <vt:lpstr>Použité zdroje: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ŽIVNOSTENSKÉ PODNIKÁNÍ</dc:title>
  <dc:creator>Štěpánka</dc:creator>
  <cp:lastModifiedBy>Štěpánka</cp:lastModifiedBy>
  <cp:revision>10</cp:revision>
  <dcterms:created xsi:type="dcterms:W3CDTF">2012-12-02T21:36:19Z</dcterms:created>
  <dcterms:modified xsi:type="dcterms:W3CDTF">2013-06-04T18:19:06Z</dcterms:modified>
</cp:coreProperties>
</file>