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9"/>
  </p:notesMasterIdLst>
  <p:sldIdLst>
    <p:sldId id="270" r:id="rId3"/>
    <p:sldId id="271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8" r:id="rId16"/>
    <p:sldId id="269" r:id="rId17"/>
    <p:sldId id="26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710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3FCF5E-EB02-47A0-B233-57959A215EF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496832-4E90-466B-9607-CECBDB3778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607583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26920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903935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881386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6296998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749489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209823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68216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0452460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93172842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6227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4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9139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ovinky.cz/kariera/266850-podnikani-v-cesku-je-domenou-muzu.html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Bc. Štěpánka </a:t>
                      </a:r>
                      <a:r>
                        <a:rPr lang="cs-CZ" dirty="0" err="1" smtClean="0"/>
                        <a:t>Jáglová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Podnikání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druhý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1.12.2012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Anotace: </a:t>
            </a:r>
          </a:p>
          <a:p>
            <a:pPr>
              <a:buNone/>
            </a:pPr>
            <a:r>
              <a:rPr lang="cs-CZ" i="1" dirty="0" smtClean="0"/>
              <a:t>Materiál je zaměřený na téma „Komanditní společnost“, usnadňuje orientaci v této problematice a slouží k vysvětlení základních pojmů z této oblasti.</a:t>
            </a:r>
            <a:endParaRPr lang="cs-CZ" i="1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Metodické pokyny:</a:t>
            </a:r>
          </a:p>
          <a:p>
            <a:pPr>
              <a:buNone/>
            </a:pPr>
            <a:r>
              <a:rPr lang="cs-CZ" i="1" dirty="0" smtClean="0"/>
              <a:t>Materiál slouží pro usnadnění výkladu dané problematiky, žákům současně jako podklad pro poznámky. Na snímku č. 14 jsou uvedené otázky, které slouží pro fixaci probírané látky a současně jako zpětná vazba pro učitele.</a:t>
            </a:r>
          </a:p>
          <a:p>
            <a:pPr>
              <a:buNone/>
            </a:pPr>
            <a:r>
              <a:rPr lang="cs-CZ" i="1" dirty="0" smtClean="0"/>
              <a:t>Případné použité zkratky:</a:t>
            </a:r>
          </a:p>
          <a:p>
            <a:pPr>
              <a:buNone/>
            </a:pPr>
            <a:r>
              <a:rPr lang="cs-CZ" i="1" dirty="0" smtClean="0"/>
              <a:t>FO …. fyzická osoba</a:t>
            </a:r>
          </a:p>
          <a:p>
            <a:pPr>
              <a:buNone/>
            </a:pPr>
            <a:r>
              <a:rPr lang="cs-CZ" i="1" dirty="0" smtClean="0"/>
              <a:t>PO …. právnická osoba</a:t>
            </a:r>
          </a:p>
          <a:p>
            <a:pPr>
              <a:buNone/>
            </a:pPr>
            <a:r>
              <a:rPr lang="cs-CZ" i="1" dirty="0" smtClean="0"/>
              <a:t>OR …. obchodní rejstřík 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72491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45000"/>
            <a:lum/>
          </a:blip>
          <a:srcRect/>
          <a:stretch>
            <a:fillRect l="-1000" r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/>
              <a:t>KOMANDITNÍ SPOLEČNOST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  <a:miter lim="800000"/>
          </a:ln>
        </p:spPr>
        <p:txBody>
          <a:bodyPr/>
          <a:lstStyle/>
          <a:p>
            <a:r>
              <a:rPr lang="cs-CZ" b="1" cap="all" dirty="0" smtClean="0"/>
              <a:t>KOMANDITNÍ SPOLEČNOST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 společnost, v níž jeden nebo více společníků ručí za závazky společnosti do výše svého nesplaceného vkladu </a:t>
            </a:r>
            <a:r>
              <a:rPr lang="cs-CZ" i="1" dirty="0" smtClean="0"/>
              <a:t>(</a:t>
            </a:r>
            <a:r>
              <a:rPr lang="cs-CZ" b="1" i="1" dirty="0" smtClean="0"/>
              <a:t>komanditisté</a:t>
            </a:r>
            <a:r>
              <a:rPr lang="cs-CZ" i="1" dirty="0" smtClean="0"/>
              <a:t> – jako společníci v s.r.o.)</a:t>
            </a:r>
            <a:r>
              <a:rPr lang="cs-CZ" dirty="0" smtClean="0"/>
              <a:t> a jeden nebo více společníků celým svým majetkem </a:t>
            </a:r>
            <a:r>
              <a:rPr lang="cs-CZ" i="1" dirty="0" smtClean="0"/>
              <a:t>(</a:t>
            </a:r>
            <a:r>
              <a:rPr lang="cs-CZ" b="1" i="1" dirty="0" smtClean="0"/>
              <a:t>komplementáři</a:t>
            </a:r>
            <a:r>
              <a:rPr lang="cs-CZ" i="1" dirty="0" smtClean="0"/>
              <a:t> – jako společníci ve v.o.s.)</a:t>
            </a:r>
          </a:p>
          <a:p>
            <a:r>
              <a:rPr lang="cs-CZ" dirty="0" smtClean="0"/>
              <a:t>v názvu zkratka „</a:t>
            </a:r>
            <a:r>
              <a:rPr lang="cs-CZ" b="1" dirty="0" smtClean="0"/>
              <a:t>kom. spol</a:t>
            </a:r>
            <a:r>
              <a:rPr lang="cs-CZ" dirty="0" smtClean="0"/>
              <a:t>.“ nebo „</a:t>
            </a:r>
            <a:r>
              <a:rPr lang="cs-CZ" b="1" dirty="0" smtClean="0"/>
              <a:t>k.s.“</a:t>
            </a:r>
          </a:p>
          <a:p>
            <a:r>
              <a:rPr lang="cs-CZ" dirty="0" smtClean="0"/>
              <a:t>patří mezi </a:t>
            </a:r>
            <a:r>
              <a:rPr lang="cs-CZ" b="1" dirty="0" smtClean="0"/>
              <a:t>osobní obchodní společnosti</a:t>
            </a:r>
            <a:r>
              <a:rPr lang="cs-CZ" dirty="0" smtClean="0"/>
              <a:t>, ale jde spíš o přechodový typ společnosti</a:t>
            </a:r>
          </a:p>
          <a:p>
            <a:endParaRPr lang="cs-CZ" b="1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POČET ZAKLADATELŮ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Minimálně </a:t>
            </a:r>
            <a:r>
              <a:rPr lang="cs-CZ" b="1" dirty="0" smtClean="0"/>
              <a:t>2</a:t>
            </a:r>
            <a:r>
              <a:rPr lang="cs-CZ" dirty="0" smtClean="0"/>
              <a:t> osoby (FO i PO), z nichž jeden je </a:t>
            </a:r>
            <a:r>
              <a:rPr lang="cs-CZ" b="1" dirty="0" smtClean="0"/>
              <a:t>komplementář</a:t>
            </a:r>
            <a:r>
              <a:rPr lang="cs-CZ" dirty="0" smtClean="0"/>
              <a:t> a jeden je </a:t>
            </a:r>
            <a:r>
              <a:rPr lang="cs-CZ" b="1" dirty="0" smtClean="0"/>
              <a:t>komanditista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ZALOŽENÍ SPOLEČNOSTI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/>
          </a:p>
          <a:p>
            <a:r>
              <a:rPr lang="cs-CZ" b="1" dirty="0" smtClean="0"/>
              <a:t>Sepsáním společenské smlouvy</a:t>
            </a:r>
            <a:r>
              <a:rPr lang="cs-CZ" dirty="0" smtClean="0"/>
              <a:t>, která má veškeré náležitosti podle obchodního zákoníku</a:t>
            </a:r>
          </a:p>
          <a:p>
            <a:r>
              <a:rPr lang="cs-CZ" dirty="0" smtClean="0"/>
              <a:t>Nutno notářsky ověřit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VZNIK SPOLEČNOSTI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/>
          </a:p>
          <a:p>
            <a:r>
              <a:rPr lang="cs-CZ" b="1" dirty="0" smtClean="0"/>
              <a:t>Dnem zápisu </a:t>
            </a:r>
            <a:r>
              <a:rPr lang="cs-CZ" dirty="0" smtClean="0"/>
              <a:t>do obchodního rejstříku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POČÁTEČNÍ KAPITÁL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/>
          </a:p>
          <a:p>
            <a:r>
              <a:rPr lang="cs-CZ" b="1" dirty="0" smtClean="0"/>
              <a:t>komanditista </a:t>
            </a:r>
            <a:r>
              <a:rPr lang="cs-CZ" dirty="0" smtClean="0"/>
              <a:t>je povinen vložit minimálně </a:t>
            </a:r>
            <a:r>
              <a:rPr lang="cs-CZ" b="1" dirty="0" smtClean="0"/>
              <a:t>5.000,- Kč</a:t>
            </a:r>
          </a:p>
          <a:p>
            <a:r>
              <a:rPr lang="cs-CZ" b="1" dirty="0" smtClean="0"/>
              <a:t>komplementáři</a:t>
            </a:r>
            <a:r>
              <a:rPr lang="cs-CZ" dirty="0" smtClean="0"/>
              <a:t> vklad vkládat </a:t>
            </a:r>
            <a:r>
              <a:rPr lang="cs-CZ" b="1" dirty="0" smtClean="0"/>
              <a:t>nemusí</a:t>
            </a:r>
          </a:p>
          <a:p>
            <a:endParaRPr lang="cs-CZ" b="1" dirty="0" smtClean="0"/>
          </a:p>
          <a:p>
            <a:r>
              <a:rPr lang="cs-CZ" b="1" dirty="0" smtClean="0"/>
              <a:t>to znamená, že minimální základní kapitál společnosti je 5.000 Kč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KOMPETENCE A ŘÍZENÍ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STATUTÁRNÍM ORGÁNEM </a:t>
            </a:r>
            <a:r>
              <a:rPr lang="cs-CZ" dirty="0" smtClean="0"/>
              <a:t>jsou </a:t>
            </a:r>
            <a:r>
              <a:rPr lang="cs-CZ" b="1" dirty="0" smtClean="0"/>
              <a:t>komplementáři</a:t>
            </a:r>
            <a:r>
              <a:rPr lang="cs-CZ" dirty="0" smtClean="0"/>
              <a:t>, mají právo jednat jménem společnosti</a:t>
            </a:r>
          </a:p>
          <a:p>
            <a:r>
              <a:rPr lang="cs-CZ" b="1" dirty="0" smtClean="0"/>
              <a:t>Komanditisté společnost neřídí</a:t>
            </a:r>
            <a:r>
              <a:rPr lang="cs-CZ" dirty="0" smtClean="0"/>
              <a:t>, ale mají právo</a:t>
            </a:r>
            <a:r>
              <a:rPr lang="cs-CZ" b="1" dirty="0" smtClean="0"/>
              <a:t> kontrolovat </a:t>
            </a:r>
            <a:r>
              <a:rPr lang="cs-CZ" dirty="0" smtClean="0"/>
              <a:t>chod společnosti</a:t>
            </a:r>
          </a:p>
          <a:p>
            <a:r>
              <a:rPr lang="cs-CZ" dirty="0" smtClean="0"/>
              <a:t>Pro </a:t>
            </a:r>
            <a:r>
              <a:rPr lang="cs-CZ" b="1" dirty="0" smtClean="0"/>
              <a:t>komanditisty neplatí zákaz konkurence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ZPŮSOB RUČENÍ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b="1" dirty="0" smtClean="0"/>
              <a:t>Komplementáři ručí </a:t>
            </a:r>
            <a:r>
              <a:rPr lang="cs-CZ" dirty="0" smtClean="0"/>
              <a:t>za </a:t>
            </a:r>
            <a:r>
              <a:rPr lang="cs-CZ" dirty="0"/>
              <a:t>závazky společnosti </a:t>
            </a:r>
            <a:r>
              <a:rPr lang="cs-CZ" b="1" dirty="0"/>
              <a:t>celým svým </a:t>
            </a:r>
            <a:r>
              <a:rPr lang="cs-CZ" b="1" dirty="0" smtClean="0"/>
              <a:t>majetkem</a:t>
            </a:r>
          </a:p>
          <a:p>
            <a:r>
              <a:rPr lang="cs-CZ" b="1" dirty="0" smtClean="0"/>
              <a:t>Komanditisté</a:t>
            </a:r>
            <a:r>
              <a:rPr lang="cs-CZ" dirty="0" smtClean="0"/>
              <a:t> ručí </a:t>
            </a:r>
            <a:r>
              <a:rPr lang="cs-CZ" b="1" dirty="0" smtClean="0"/>
              <a:t>do výše </a:t>
            </a:r>
            <a:r>
              <a:rPr lang="cs-CZ" dirty="0" smtClean="0"/>
              <a:t>nesplacených</a:t>
            </a:r>
            <a:r>
              <a:rPr lang="cs-CZ" b="1" dirty="0" smtClean="0"/>
              <a:t> vkladů </a:t>
            </a:r>
            <a:endParaRPr lang="cs-CZ" b="1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ROZDĚLENÍ ZISKU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zisk</a:t>
            </a:r>
            <a:r>
              <a:rPr lang="cs-CZ" dirty="0" smtClean="0"/>
              <a:t> se dělí na část připadající </a:t>
            </a:r>
            <a:r>
              <a:rPr lang="cs-CZ" b="1" dirty="0" smtClean="0"/>
              <a:t>společnosti</a:t>
            </a:r>
            <a:r>
              <a:rPr lang="cs-CZ" dirty="0" smtClean="0"/>
              <a:t> a na část připadající </a:t>
            </a:r>
            <a:r>
              <a:rPr lang="cs-CZ" b="1" dirty="0" smtClean="0"/>
              <a:t>komplementářům</a:t>
            </a:r>
            <a:r>
              <a:rPr lang="cs-CZ" dirty="0" smtClean="0"/>
              <a:t>, buď na poloviny, nebo podle společenské smlouvy</a:t>
            </a:r>
          </a:p>
          <a:p>
            <a:r>
              <a:rPr lang="cs-CZ" b="1" dirty="0" smtClean="0"/>
              <a:t>komplementáři</a:t>
            </a:r>
            <a:r>
              <a:rPr lang="cs-CZ" dirty="0" smtClean="0"/>
              <a:t> si rozdělí část zisku na ně připadající </a:t>
            </a:r>
            <a:r>
              <a:rPr lang="cs-CZ" b="1" dirty="0" smtClean="0"/>
              <a:t>rovným dílem </a:t>
            </a:r>
            <a:r>
              <a:rPr lang="cs-CZ" dirty="0" smtClean="0"/>
              <a:t>a</a:t>
            </a:r>
            <a:r>
              <a:rPr lang="cs-CZ" b="1" dirty="0" smtClean="0"/>
              <a:t> komanditisté podle </a:t>
            </a:r>
            <a:r>
              <a:rPr lang="cs-CZ" dirty="0" smtClean="0"/>
              <a:t>výše splacených </a:t>
            </a:r>
            <a:r>
              <a:rPr lang="cs-CZ" b="1" dirty="0" smtClean="0"/>
              <a:t>vkladů</a:t>
            </a:r>
          </a:p>
          <a:p>
            <a:r>
              <a:rPr lang="cs-CZ" dirty="0" smtClean="0"/>
              <a:t>ztrátu nesou komplementáři rovným dílem, komanditisté jen pokud to stanoví společenská smlouva</a:t>
            </a:r>
          </a:p>
          <a:p>
            <a:endParaRPr lang="cs-CZ" b="1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ZRUŠENÍ SPOLEČNOSTI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b="1" dirty="0" smtClean="0"/>
              <a:t>Obdobné jako u veřejné obchodní společnosti</a:t>
            </a:r>
            <a:r>
              <a:rPr lang="cs-CZ" dirty="0" smtClean="0"/>
              <a:t>, avšak smrtí komanditisty společnost nezaniká</a:t>
            </a:r>
            <a:r>
              <a:rPr lang="cs-CZ" dirty="0"/>
              <a:t> </a:t>
            </a:r>
            <a:r>
              <a:rPr lang="cs-CZ" dirty="0" smtClean="0"/>
              <a:t>(osobně se neúčastní podnikání)</a:t>
            </a:r>
          </a:p>
          <a:p>
            <a:r>
              <a:rPr lang="cs-CZ" dirty="0" smtClean="0"/>
              <a:t>Při zániku společnosti s likvidací mají společníci nárok na podíl na likvidačním zůstatku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ZÁNIK SPOLEČNOSTI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/>
          </a:p>
          <a:p>
            <a:r>
              <a:rPr lang="cs-CZ" b="1" dirty="0" smtClean="0"/>
              <a:t>Dnem výmazu </a:t>
            </a:r>
            <a:r>
              <a:rPr lang="cs-CZ" dirty="0" smtClean="0"/>
              <a:t>z obchodního rejstříku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OTÁZKY NA ZÁVĚR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Podle jaké zkratky poznáme komanditní společnost?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Kolik je třeba k založení společnosti zakladatelů?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 je statutárním orgánem společnosti?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ručí za závazky společnosti komanditisté?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rozděluje zisk společnosti?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Jakým dnem zaniká komanditní společnost?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cap="all" dirty="0" smtClean="0"/>
              <a:t>Použité zdroje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KOČÍ J., ŠAMŠOVÁ L.: Základy ekonomiky pro střední a vyšší hotelové školy.</a:t>
            </a:r>
            <a:r>
              <a:rPr lang="cs-CZ" i="1" dirty="0" smtClean="0"/>
              <a:t> </a:t>
            </a:r>
            <a:r>
              <a:rPr lang="cs-CZ" dirty="0" smtClean="0"/>
              <a:t>Praha, Fortuna, 2009. 144 stran.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Zákon č. 513/1991 Sb., obchodní zákoník (v platném znění)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Titulní obrázek dostupný na: </a:t>
            </a:r>
            <a:r>
              <a:rPr lang="cs-CZ" dirty="0" smtClean="0">
                <a:hlinkClick r:id="rId2"/>
              </a:rPr>
              <a:t>http://www.novinky.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/kariera/266850-</a:t>
            </a:r>
            <a:r>
              <a:rPr lang="cs-CZ" dirty="0" err="1" smtClean="0">
                <a:hlinkClick r:id="rId2"/>
              </a:rPr>
              <a:t>podnikani</a:t>
            </a:r>
            <a:r>
              <a:rPr lang="cs-CZ" dirty="0" smtClean="0">
                <a:hlinkClick r:id="rId2"/>
              </a:rPr>
              <a:t>-v-</a:t>
            </a:r>
            <a:r>
              <a:rPr lang="cs-CZ" dirty="0" err="1" smtClean="0">
                <a:hlinkClick r:id="rId2"/>
              </a:rPr>
              <a:t>cesku</a:t>
            </a:r>
            <a:r>
              <a:rPr lang="cs-CZ" dirty="0" smtClean="0">
                <a:hlinkClick r:id="rId2"/>
              </a:rPr>
              <a:t>-je-</a:t>
            </a:r>
            <a:r>
              <a:rPr lang="cs-CZ" dirty="0" err="1" smtClean="0">
                <a:hlinkClick r:id="rId2"/>
              </a:rPr>
              <a:t>domenou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muzu.html</a:t>
            </a:r>
            <a:r>
              <a:rPr lang="cs-CZ" dirty="0" smtClean="0"/>
              <a:t> (cit. 1.12.2012)</a:t>
            </a:r>
            <a:br>
              <a:rPr lang="cs-CZ" dirty="0" smtClean="0"/>
            </a:br>
            <a:endParaRPr lang="cs-CZ" b="1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Děkuji vám </a:t>
            </a:r>
            <a:r>
              <a:rPr lang="cs-CZ" b="1" smtClean="0"/>
              <a:t>za pozornost</a:t>
            </a:r>
            <a:br>
              <a:rPr lang="cs-CZ" b="1" smtClean="0"/>
            </a:br>
            <a:r>
              <a:rPr lang="cs-CZ" b="1" smtClean="0">
                <a:sym typeface="Wingdings" pitchFamily="2" charset="2"/>
              </a:rPr>
              <a:t></a:t>
            </a:r>
            <a:endParaRPr lang="cs-CZ" b="1" dirty="0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472</Words>
  <Application>Microsoft Office PowerPoint</Application>
  <PresentationFormat>Předvádění na obrazovce (4:3)</PresentationFormat>
  <Paragraphs>77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Motiv sady Office</vt:lpstr>
      <vt:lpstr>Motiv systému Office</vt:lpstr>
      <vt:lpstr>Snímek 1</vt:lpstr>
      <vt:lpstr>Snímek 2</vt:lpstr>
      <vt:lpstr>KOMANDITNÍ SPOLEČNOST</vt:lpstr>
      <vt:lpstr>KOMANDITNÍ SPOLEČNOST</vt:lpstr>
      <vt:lpstr>POČET ZAKLADATELŮ</vt:lpstr>
      <vt:lpstr>ZALOŽENÍ SPOLEČNOSTI</vt:lpstr>
      <vt:lpstr>VZNIK SPOLEČNOSTI</vt:lpstr>
      <vt:lpstr>POČÁTEČNÍ KAPITÁL</vt:lpstr>
      <vt:lpstr>KOMPETENCE A ŘÍZENÍ</vt:lpstr>
      <vt:lpstr>ZPŮSOB RUČENÍ</vt:lpstr>
      <vt:lpstr>ROZDĚLENÍ ZISKU</vt:lpstr>
      <vt:lpstr>ZRUŠENÍ SPOLEČNOSTI</vt:lpstr>
      <vt:lpstr>ZÁNIK SPOLEČNOSTI</vt:lpstr>
      <vt:lpstr>OTÁZKY NA ZÁVĚR</vt:lpstr>
      <vt:lpstr>Použité zdroje</vt:lpstr>
      <vt:lpstr>Děkuji vám za pozornost 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VEŘEJNÁ OBCHODNÍ SPOLEČNOST</dc:title>
  <dc:creator>Štěpánka</dc:creator>
  <cp:lastModifiedBy>Štěpánka</cp:lastModifiedBy>
  <cp:revision>14</cp:revision>
  <dcterms:created xsi:type="dcterms:W3CDTF">2012-12-06T19:19:29Z</dcterms:created>
  <dcterms:modified xsi:type="dcterms:W3CDTF">2013-06-04T18:22:49Z</dcterms:modified>
</cp:coreProperties>
</file>