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70" r:id="rId3"/>
    <p:sldId id="271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8" r:id="rId16"/>
    <p:sldId id="269" r:id="rId17"/>
    <p:sldId id="267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16580C-8166-4542-A073-CD17C20F326E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820D09-2A97-47A2-8133-DF32EA128C6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820D09-2A97-47A2-8133-DF32EA128C62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07583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26920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903935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8138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296998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49489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209823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682166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45246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17284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62279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41727-FB95-485C-BBC5-848CA7CA5E7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9636D-1112-47E4-B55D-506D2006E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139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ovinky.cz/kariera/266850-podnikani-v-cesku-je-domenou-muzu.html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>
                <a:solidFill>
                  <a:prstClr val="black">
                    <a:tint val="75000"/>
                  </a:prstClr>
                </a:solidFill>
              </a:rPr>
              <a:t>Střední škola  a Vyšší odborná škola cestovního ruchu, Senovážné náměstí 12, České Budějovice 370  01</a:t>
            </a:r>
            <a:endParaRPr lang="cs-CZ" sz="1400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Bc. Štěpánka </a:t>
                      </a:r>
                      <a:r>
                        <a:rPr lang="cs-CZ" dirty="0" err="1" smtClean="0"/>
                        <a:t>Jáglová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Podnikání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druhý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1.12.2012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/>
              <a:t>Anotace: </a:t>
            </a:r>
          </a:p>
          <a:p>
            <a:pPr>
              <a:buNone/>
            </a:pPr>
            <a:r>
              <a:rPr lang="cs-CZ" i="1" dirty="0" smtClean="0"/>
              <a:t>Materiál je zaměřený na téma „Společnost s ručením omezeným“, usnadňuje orientaci v této problematice a slouží k vysvětlení základních pojmů z této oblasti.</a:t>
            </a:r>
            <a:endParaRPr lang="cs-CZ" i="1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Metodické pokyny:</a:t>
            </a:r>
          </a:p>
          <a:p>
            <a:pPr>
              <a:buNone/>
            </a:pPr>
            <a:r>
              <a:rPr lang="cs-CZ" i="1" dirty="0" smtClean="0"/>
              <a:t>Materiál slouží pro usnadnění výkladu dané problematiky, žákům současně jako podklad pro poznámky. Na snímku č. 14 jsou uvedené otázky, které slouží pro fixaci probírané látky a současně jako zpětná vazba pro učitele.</a:t>
            </a:r>
          </a:p>
          <a:p>
            <a:pPr>
              <a:buNone/>
            </a:pPr>
            <a:r>
              <a:rPr lang="cs-CZ" i="1" dirty="0" smtClean="0"/>
              <a:t>Případné použité zkratky:</a:t>
            </a:r>
          </a:p>
          <a:p>
            <a:pPr>
              <a:buNone/>
            </a:pPr>
            <a:r>
              <a:rPr lang="cs-CZ" i="1" dirty="0" smtClean="0"/>
              <a:t>FO …. fyzická osoba</a:t>
            </a:r>
          </a:p>
          <a:p>
            <a:pPr>
              <a:buNone/>
            </a:pPr>
            <a:r>
              <a:rPr lang="cs-CZ" i="1" dirty="0" smtClean="0"/>
              <a:t>PO …. právnická osoba</a:t>
            </a:r>
          </a:p>
          <a:p>
            <a:pPr>
              <a:buNone/>
            </a:pPr>
            <a:r>
              <a:rPr lang="cs-CZ" i="1" dirty="0" smtClean="0"/>
              <a:t>OR …. obchodní rejstřík </a:t>
            </a:r>
            <a:endParaRPr lang="cs-CZ" i="1" dirty="0" smtClean="0"/>
          </a:p>
          <a:p>
            <a:pPr>
              <a:buNone/>
            </a:pPr>
            <a:r>
              <a:rPr lang="cs-CZ" i="1" dirty="0" smtClean="0"/>
              <a:t>ZK …. </a:t>
            </a:r>
            <a:r>
              <a:rPr lang="cs-CZ" i="1" dirty="0" smtClean="0"/>
              <a:t>z</a:t>
            </a:r>
            <a:r>
              <a:rPr lang="cs-CZ" i="1" dirty="0" smtClean="0"/>
              <a:t>ákladní kapitál</a:t>
            </a:r>
            <a:endParaRPr lang="cs-CZ" i="1" dirty="0" smtClean="0"/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7249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45000"/>
            <a:lum/>
          </a:blip>
          <a:srcRect/>
          <a:stretch>
            <a:fillRect l="-1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b="1" cap="all" dirty="0" smtClean="0"/>
              <a:t>Společnost s ručením omezeným</a:t>
            </a:r>
            <a:endParaRPr lang="cs-CZ" sz="5400" b="1" cap="all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  <a:miter lim="800000"/>
          </a:ln>
        </p:spPr>
        <p:txBody>
          <a:bodyPr>
            <a:normAutofit fontScale="90000"/>
          </a:bodyPr>
          <a:lstStyle/>
          <a:p>
            <a:r>
              <a:rPr lang="cs-CZ" b="1" cap="all" dirty="0" smtClean="0"/>
              <a:t>SPOLEČNOST S RUČENÍM OMEZENÝM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společnost, jejíž </a:t>
            </a:r>
            <a:r>
              <a:rPr lang="cs-CZ" b="1" dirty="0" smtClean="0"/>
              <a:t>základní kapitál je tvořen vklady společníků</a:t>
            </a:r>
            <a:r>
              <a:rPr lang="cs-CZ" dirty="0" smtClean="0"/>
              <a:t> a jejíž společníci </a:t>
            </a:r>
            <a:r>
              <a:rPr lang="cs-CZ" b="1" dirty="0" smtClean="0"/>
              <a:t>ručí</a:t>
            </a:r>
            <a:r>
              <a:rPr lang="cs-CZ" dirty="0" smtClean="0"/>
              <a:t> za závazky společnosti </a:t>
            </a:r>
            <a:r>
              <a:rPr lang="cs-CZ" b="1" dirty="0" smtClean="0"/>
              <a:t>do výše nesplacených vkladů </a:t>
            </a:r>
          </a:p>
          <a:p>
            <a:r>
              <a:rPr lang="cs-CZ" dirty="0" smtClean="0"/>
              <a:t>v názvu zkratka </a:t>
            </a:r>
            <a:r>
              <a:rPr lang="cs-CZ" b="1" dirty="0" smtClean="0"/>
              <a:t>„s.r.o.“ </a:t>
            </a:r>
            <a:r>
              <a:rPr lang="cs-CZ" dirty="0" smtClean="0"/>
              <a:t>nebo </a:t>
            </a:r>
            <a:r>
              <a:rPr lang="cs-CZ" b="1" dirty="0" smtClean="0"/>
              <a:t>„spol. s r.o.“</a:t>
            </a:r>
          </a:p>
          <a:p>
            <a:r>
              <a:rPr lang="cs-CZ" dirty="0" smtClean="0"/>
              <a:t>charakteristickým rysem je </a:t>
            </a:r>
            <a:r>
              <a:rPr lang="cs-CZ" b="1" dirty="0" smtClean="0"/>
              <a:t>kapitálová účast </a:t>
            </a:r>
            <a:r>
              <a:rPr lang="cs-CZ" dirty="0" smtClean="0"/>
              <a:t>společníků na podnikání, nikoliv osobní účast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POČET ZAKLADATELŮ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počet společníků </a:t>
            </a:r>
            <a:r>
              <a:rPr lang="cs-CZ" b="1" dirty="0" smtClean="0"/>
              <a:t>1-50</a:t>
            </a:r>
          </a:p>
          <a:p>
            <a:pPr>
              <a:buNone/>
            </a:pPr>
            <a:r>
              <a:rPr lang="cs-CZ" dirty="0" smtClean="0"/>
              <a:t>(jedna FO může být jediným společníkem maximálně 3 s.r.o.)</a:t>
            </a:r>
          </a:p>
          <a:p>
            <a:pPr>
              <a:buNone/>
            </a:pPr>
            <a:endParaRPr lang="cs-CZ" b="1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ZALOŽENÍ SPOLEČNOSTI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uzavřením </a:t>
            </a:r>
            <a:r>
              <a:rPr lang="cs-CZ" b="1" dirty="0" smtClean="0"/>
              <a:t>společenské smlouvy </a:t>
            </a:r>
            <a:r>
              <a:rPr lang="cs-CZ" dirty="0" smtClean="0"/>
              <a:t>(je-li více společníků), která upravuje práva a povinnosti společníků</a:t>
            </a:r>
          </a:p>
          <a:p>
            <a:r>
              <a:rPr lang="cs-CZ" dirty="0" smtClean="0"/>
              <a:t>podpisem </a:t>
            </a:r>
            <a:r>
              <a:rPr lang="cs-CZ" b="1" dirty="0" smtClean="0"/>
              <a:t>zakladatelské listiny </a:t>
            </a:r>
            <a:r>
              <a:rPr lang="cs-CZ" dirty="0" smtClean="0"/>
              <a:t>– jeden společník</a:t>
            </a:r>
          </a:p>
          <a:p>
            <a:r>
              <a:rPr lang="cs-CZ" dirty="0" smtClean="0"/>
              <a:t>oboje sepisuje notář formou </a:t>
            </a:r>
            <a:r>
              <a:rPr lang="cs-CZ" b="1" dirty="0" smtClean="0"/>
              <a:t>notářského zápisu</a:t>
            </a:r>
          </a:p>
          <a:p>
            <a:endParaRPr lang="cs-CZ" b="1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VZNIK SPOLEČNOSTI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b="1" dirty="0" smtClean="0"/>
          </a:p>
          <a:p>
            <a:r>
              <a:rPr lang="cs-CZ" b="1" dirty="0" smtClean="0"/>
              <a:t>Dnem zápisu </a:t>
            </a:r>
            <a:r>
              <a:rPr lang="cs-CZ" dirty="0" smtClean="0"/>
              <a:t>do obchodního rejstříku</a:t>
            </a:r>
          </a:p>
          <a:p>
            <a:endParaRPr lang="cs-CZ" dirty="0" smtClean="0"/>
          </a:p>
          <a:p>
            <a:r>
              <a:rPr lang="cs-CZ" dirty="0" smtClean="0"/>
              <a:t>před podáním návrhu na zápis společnosti do OR musí být splaceno na každý peněžitý vklad minimálně 30% a celková výše všech splacených vkladů musí činit alespoň 100.000</a:t>
            </a:r>
          </a:p>
          <a:p>
            <a:r>
              <a:rPr lang="cs-CZ" b="1" dirty="0" smtClean="0"/>
              <a:t>má-li společnost jednoho zakladatele, musí být před zápisem do OR splacen celý ZK</a:t>
            </a:r>
          </a:p>
          <a:p>
            <a:r>
              <a:rPr lang="cs-CZ" dirty="0" smtClean="0"/>
              <a:t>pokud jde o nepeněžitý vklad, před zápisem do OR musí být celý splacen (oceňuje se znaleckým posudkem)</a:t>
            </a:r>
          </a:p>
          <a:p>
            <a:endParaRPr lang="cs-CZ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POČÁTEČNÍ KAPITÁL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b="1" dirty="0" smtClean="0"/>
          </a:p>
          <a:p>
            <a:r>
              <a:rPr lang="cs-CZ" dirty="0" smtClean="0"/>
              <a:t>činí minimálně </a:t>
            </a:r>
            <a:r>
              <a:rPr lang="cs-CZ" b="1" dirty="0" smtClean="0"/>
              <a:t>200.000 Kč</a:t>
            </a:r>
            <a:r>
              <a:rPr lang="cs-CZ" dirty="0" smtClean="0"/>
              <a:t>, hodnota vkladu jednoho společníka minimálně 20.000 a musí být vždy dělitelná 1.000</a:t>
            </a:r>
          </a:p>
          <a:p>
            <a:r>
              <a:rPr lang="cs-CZ" dirty="0" smtClean="0"/>
              <a:t>výše vkladu může být pro jednotlivé společníky stanovena rozdílně</a:t>
            </a:r>
          </a:p>
          <a:p>
            <a:r>
              <a:rPr lang="cs-CZ" dirty="0" smtClean="0"/>
              <a:t>velikost podílu společníka na základním kapitálu = </a:t>
            </a:r>
            <a:r>
              <a:rPr lang="cs-CZ" b="1" dirty="0" smtClean="0"/>
              <a:t>obchodní podíl (účast společníka na společnosti)</a:t>
            </a: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KOMPETENCE A ŘÍZENÍ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dirty="0" smtClean="0"/>
              <a:t>nejvyšší orgán – </a:t>
            </a:r>
            <a:r>
              <a:rPr lang="cs-CZ" b="1" dirty="0" smtClean="0"/>
              <a:t>valná hromada</a:t>
            </a:r>
          </a:p>
          <a:p>
            <a:pPr lvl="0"/>
            <a:r>
              <a:rPr lang="cs-CZ" dirty="0" smtClean="0"/>
              <a:t>statutární orgán – </a:t>
            </a:r>
            <a:r>
              <a:rPr lang="cs-CZ" b="1" dirty="0" smtClean="0"/>
              <a:t>jednatelé</a:t>
            </a:r>
          </a:p>
          <a:p>
            <a:pPr lvl="0"/>
            <a:r>
              <a:rPr lang="cs-CZ" dirty="0" smtClean="0"/>
              <a:t>kontrolní orgán – </a:t>
            </a:r>
            <a:r>
              <a:rPr lang="cs-CZ" b="1" dirty="0" smtClean="0"/>
              <a:t>dozorčí rada </a:t>
            </a:r>
            <a:r>
              <a:rPr lang="cs-CZ" dirty="0" smtClean="0"/>
              <a:t>(není povinná)</a:t>
            </a:r>
          </a:p>
          <a:p>
            <a:endParaRPr lang="cs-CZ" dirty="0" smtClean="0"/>
          </a:p>
          <a:p>
            <a:pPr>
              <a:buNone/>
            </a:pPr>
            <a:r>
              <a:rPr lang="cs-CZ" b="1" dirty="0" smtClean="0"/>
              <a:t>Jednatelé:</a:t>
            </a:r>
            <a:endParaRPr lang="cs-CZ" dirty="0" smtClean="0"/>
          </a:p>
          <a:p>
            <a:r>
              <a:rPr lang="cs-CZ" dirty="0" smtClean="0"/>
              <a:t>jsou oprávněni jednat samostatně, nestanoví-li společenská smlouva jinak</a:t>
            </a:r>
          </a:p>
          <a:p>
            <a:r>
              <a:rPr lang="cs-CZ" dirty="0" smtClean="0"/>
              <a:t>jsou povinni zajistit řádné vedení účetnictví</a:t>
            </a:r>
          </a:p>
          <a:p>
            <a:r>
              <a:rPr lang="cs-CZ" dirty="0" smtClean="0"/>
              <a:t>platí pro ně zákaz konkurence v oboru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ZPŮSOB RUČENÍ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společnost ručí za své závazky celým svým majetkem</a:t>
            </a:r>
          </a:p>
          <a:p>
            <a:r>
              <a:rPr lang="cs-CZ" dirty="0" smtClean="0"/>
              <a:t>společníci za závazky společnosti </a:t>
            </a:r>
            <a:r>
              <a:rPr lang="cs-CZ" b="1" dirty="0" smtClean="0"/>
              <a:t>ručí do výše nesplacených vkladů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ROZDĚLENÍ ZISKU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společníci se podílejí na zisku určeném valnou hromadou k rozdělení v </a:t>
            </a:r>
            <a:r>
              <a:rPr lang="cs-CZ" b="1" dirty="0" smtClean="0"/>
              <a:t>poměru svých obchodních podílů </a:t>
            </a:r>
          </a:p>
          <a:p>
            <a:r>
              <a:rPr lang="cs-CZ" dirty="0" smtClean="0"/>
              <a:t>společnost povinně tvoří </a:t>
            </a:r>
            <a:r>
              <a:rPr lang="cs-CZ" b="1" dirty="0" smtClean="0"/>
              <a:t>rezervní fond</a:t>
            </a:r>
            <a:r>
              <a:rPr lang="cs-CZ" dirty="0" smtClean="0"/>
              <a:t> z čistého zisku, první rok minimálně 10% z čistého zisku, max. do 5% z hodnoty ZK, další roky min. 5% z čistého zisku, </a:t>
            </a:r>
            <a:r>
              <a:rPr lang="cs-CZ" b="1" dirty="0" smtClean="0"/>
              <a:t>až do celkové výše 10% ZK</a:t>
            </a:r>
            <a:r>
              <a:rPr lang="cs-CZ" dirty="0" smtClean="0"/>
              <a:t> </a:t>
            </a:r>
          </a:p>
          <a:p>
            <a:endParaRPr lang="cs-CZ" b="1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ZRUŠENÍ SPOLEČNOSTI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obecné důvody, navíc:</a:t>
            </a:r>
          </a:p>
          <a:p>
            <a:pPr lvl="1"/>
            <a:r>
              <a:rPr lang="cs-CZ" dirty="0" smtClean="0"/>
              <a:t>rozhodnutím společníků</a:t>
            </a:r>
          </a:p>
          <a:p>
            <a:pPr lvl="1"/>
            <a:r>
              <a:rPr lang="cs-CZ" dirty="0" smtClean="0"/>
              <a:t>z důvodů uvedených ve společenské smlouvě</a:t>
            </a:r>
          </a:p>
          <a:p>
            <a:r>
              <a:rPr lang="cs-CZ" dirty="0" smtClean="0"/>
              <a:t>při změně společníka není nutné rušit společnost, ale je třeba </a:t>
            </a:r>
            <a:r>
              <a:rPr lang="cs-CZ" b="1" dirty="0" smtClean="0"/>
              <a:t>nechat zapsat změnu v OR</a:t>
            </a:r>
            <a:r>
              <a:rPr lang="cs-CZ" dirty="0" smtClean="0"/>
              <a:t> (obchodní podíl lze dědit, prodat, darovat …)</a:t>
            </a:r>
          </a:p>
          <a:p>
            <a:endParaRPr lang="cs-CZ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ZÁNIK SPOLEČNOSTI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Dnem výmazu </a:t>
            </a:r>
            <a:r>
              <a:rPr lang="cs-CZ" dirty="0" smtClean="0"/>
              <a:t>z obchodního rejstříku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OTÁZKY NA ZÁVĚR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Kolik zakladatelů může společnost s ručením omezeným minimálně založit?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 jaký typ společnosti se jedná (vysvětlete)?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 je maximální počet společníků?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 je minimální základní kapitál společnosti?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Kdo je statutárním orgánem společnosti?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Jakým dnem vzniká společnost?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bg2">
                <a:lumMod val="2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cap="all" dirty="0" smtClean="0"/>
              <a:t>Použité zdroje</a:t>
            </a:r>
            <a:endParaRPr lang="cs-CZ" b="1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KOČÍ J., ŠAMŠOVÁ L.: Základy ekonomiky pro střední a vyšší hotelové školy.</a:t>
            </a:r>
            <a:r>
              <a:rPr lang="cs-CZ" i="1" dirty="0" smtClean="0"/>
              <a:t> </a:t>
            </a:r>
            <a:r>
              <a:rPr lang="cs-CZ" dirty="0" smtClean="0"/>
              <a:t>Praha, Fortuna, 2009. 144 stran.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Zákon č. 513/1991 Sb., obchodní zákoník (v platném znění)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Titulní obrázek dostupný na: </a:t>
            </a:r>
            <a:r>
              <a:rPr lang="cs-CZ" dirty="0" smtClean="0">
                <a:hlinkClick r:id="rId2"/>
              </a:rPr>
              <a:t>http://www.novinky.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/kariera/266850-</a:t>
            </a:r>
            <a:r>
              <a:rPr lang="cs-CZ" dirty="0" err="1" smtClean="0">
                <a:hlinkClick r:id="rId2"/>
              </a:rPr>
              <a:t>podnikani</a:t>
            </a:r>
            <a:r>
              <a:rPr lang="cs-CZ" dirty="0" smtClean="0">
                <a:hlinkClick r:id="rId2"/>
              </a:rPr>
              <a:t>-v-</a:t>
            </a:r>
            <a:r>
              <a:rPr lang="cs-CZ" dirty="0" err="1" smtClean="0">
                <a:hlinkClick r:id="rId2"/>
              </a:rPr>
              <a:t>cesku</a:t>
            </a:r>
            <a:r>
              <a:rPr lang="cs-CZ" dirty="0" smtClean="0">
                <a:hlinkClick r:id="rId2"/>
              </a:rPr>
              <a:t>-je-</a:t>
            </a:r>
            <a:r>
              <a:rPr lang="cs-CZ" dirty="0" err="1" smtClean="0">
                <a:hlinkClick r:id="rId2"/>
              </a:rPr>
              <a:t>domenou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muzu.html</a:t>
            </a:r>
            <a:r>
              <a:rPr lang="cs-CZ" dirty="0" smtClean="0"/>
              <a:t> (cit. 1.12.2012)</a:t>
            </a:r>
            <a:br>
              <a:rPr lang="cs-CZ" dirty="0" smtClean="0"/>
            </a:br>
            <a:endParaRPr lang="cs-CZ" b="1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Děkuji vám za pozornost</a:t>
            </a:r>
            <a:br>
              <a:rPr lang="cs-CZ" b="1" dirty="0" smtClean="0"/>
            </a:br>
            <a:r>
              <a:rPr lang="cs-CZ" b="1" dirty="0" smtClean="0">
                <a:sym typeface="Wingdings" pitchFamily="2" charset="2"/>
              </a:rPr>
              <a:t></a:t>
            </a:r>
            <a:endParaRPr lang="cs-CZ" b="1" dirty="0"/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532</Words>
  <Application>Microsoft Office PowerPoint</Application>
  <PresentationFormat>Předvádění na obrazovce (4:3)</PresentationFormat>
  <Paragraphs>89</Paragraphs>
  <Slides>16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Motiv sady Office</vt:lpstr>
      <vt:lpstr>Motiv systému Office</vt:lpstr>
      <vt:lpstr>Snímek 1</vt:lpstr>
      <vt:lpstr>Snímek 2</vt:lpstr>
      <vt:lpstr>Společnost s ručením omezeným</vt:lpstr>
      <vt:lpstr>SPOLEČNOST S RUČENÍM OMEZENÝM</vt:lpstr>
      <vt:lpstr>POČET ZAKLADATELŮ</vt:lpstr>
      <vt:lpstr>ZALOŽENÍ SPOLEČNOSTI</vt:lpstr>
      <vt:lpstr>VZNIK SPOLEČNOSTI</vt:lpstr>
      <vt:lpstr>POČÁTEČNÍ KAPITÁL</vt:lpstr>
      <vt:lpstr>KOMPETENCE A ŘÍZENÍ</vt:lpstr>
      <vt:lpstr>ZPŮSOB RUČENÍ</vt:lpstr>
      <vt:lpstr>ROZDĚLENÍ ZISKU</vt:lpstr>
      <vt:lpstr>ZRUŠENÍ SPOLEČNOSTI</vt:lpstr>
      <vt:lpstr>ZÁNIK SPOLEČNOSTI</vt:lpstr>
      <vt:lpstr>OTÁZKY NA ZÁVĚR</vt:lpstr>
      <vt:lpstr>Použité zdroje</vt:lpstr>
      <vt:lpstr>Děkuji vám za pozornost 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VEŘEJNÁ OBCHODNÍ SPOLEČNOST</dc:title>
  <dc:creator>Štěpánka</dc:creator>
  <cp:lastModifiedBy>Štěpánka</cp:lastModifiedBy>
  <cp:revision>20</cp:revision>
  <dcterms:created xsi:type="dcterms:W3CDTF">2012-12-06T19:19:29Z</dcterms:created>
  <dcterms:modified xsi:type="dcterms:W3CDTF">2013-06-04T18:32:56Z</dcterms:modified>
</cp:coreProperties>
</file>