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0" r:id="rId3"/>
    <p:sldId id="27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97288-6B76-4440-8095-AAA402D3EA8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36832-B509-46D6-9C24-2E0ED67BEE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0758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92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03935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138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9699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49489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0982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216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4524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17284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ovinky.cz/kariera/266850-podnikani-v-cesku-je-domenou-muzu.html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Podnikání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1.12.2012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je zaměřený na téma </a:t>
            </a:r>
            <a:r>
              <a:rPr lang="cs-CZ" i="1" dirty="0" smtClean="0"/>
              <a:t>„</a:t>
            </a:r>
            <a:r>
              <a:rPr lang="cs-CZ" i="1" dirty="0" smtClean="0"/>
              <a:t>Veřejná obchodní společnost</a:t>
            </a:r>
            <a:r>
              <a:rPr lang="cs-CZ" i="1" dirty="0" smtClean="0"/>
              <a:t>“, </a:t>
            </a:r>
            <a:r>
              <a:rPr lang="cs-CZ" i="1" dirty="0" smtClean="0"/>
              <a:t>usnadňuje orientaci v této problematice a slouží k vysvětlení základních pojmů z této oblasti.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Materiál slouží pro usnadnění výkladu dané problematiky, žákům současně jako podklad pro poznámky. Na snímku č. 14 jsou uvedené otázky, které slouží pro fixaci probírané látky a současně jako zpětná vazba pro učitele.</a:t>
            </a:r>
          </a:p>
          <a:p>
            <a:pPr>
              <a:buNone/>
            </a:pPr>
            <a:r>
              <a:rPr lang="cs-CZ" i="1" dirty="0" smtClean="0"/>
              <a:t>Případné použité zkratky:</a:t>
            </a:r>
          </a:p>
          <a:p>
            <a:pPr>
              <a:buNone/>
            </a:pPr>
            <a:r>
              <a:rPr lang="cs-CZ" i="1" dirty="0" smtClean="0"/>
              <a:t>FO …. fyzická osoba</a:t>
            </a:r>
          </a:p>
          <a:p>
            <a:pPr>
              <a:buNone/>
            </a:pPr>
            <a:r>
              <a:rPr lang="cs-CZ" i="1" dirty="0" smtClean="0"/>
              <a:t>PO …. právnická osoba</a:t>
            </a:r>
          </a:p>
          <a:p>
            <a:pPr>
              <a:buNone/>
            </a:pPr>
            <a:r>
              <a:rPr lang="cs-CZ" i="1" dirty="0" smtClean="0"/>
              <a:t>OR …. obchodní rejstřík 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5000"/>
            <a:lum/>
          </a:blip>
          <a:srcRect/>
          <a:stretch>
            <a:fillRect l="-1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/>
              <a:t>VEŘEJNÁ OBCHODNÍ SPOLEČNOST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  <a:miter lim="800000"/>
          </a:ln>
        </p:spPr>
        <p:txBody>
          <a:bodyPr/>
          <a:lstStyle/>
          <a:p>
            <a:r>
              <a:rPr lang="cs-CZ" b="1" cap="all" dirty="0" smtClean="0"/>
              <a:t>Veřejná obchodní společnost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e společnost</a:t>
            </a:r>
            <a:r>
              <a:rPr lang="cs-CZ" dirty="0"/>
              <a:t>, ve které alespoň </a:t>
            </a:r>
            <a:r>
              <a:rPr lang="cs-CZ" b="1" dirty="0"/>
              <a:t>dvě osoby </a:t>
            </a:r>
            <a:r>
              <a:rPr lang="cs-CZ" dirty="0"/>
              <a:t>podnikají pod společnou firmou a ručí za závazky společnosti společně a nerozdílně celým svým majetkem</a:t>
            </a:r>
            <a:endParaRPr lang="cs-CZ" dirty="0" smtClean="0"/>
          </a:p>
          <a:p>
            <a:r>
              <a:rPr lang="cs-CZ" dirty="0" smtClean="0"/>
              <a:t>v názvu zkratka </a:t>
            </a:r>
            <a:r>
              <a:rPr lang="cs-CZ" b="1" dirty="0" smtClean="0"/>
              <a:t>v.o.s.</a:t>
            </a:r>
          </a:p>
          <a:p>
            <a:r>
              <a:rPr lang="cs-CZ" dirty="0"/>
              <a:t>p</a:t>
            </a:r>
            <a:r>
              <a:rPr lang="cs-CZ" dirty="0" smtClean="0"/>
              <a:t>okud je názvu jméno jednoho ze společníků, postačí dodatek </a:t>
            </a:r>
            <a:r>
              <a:rPr lang="cs-CZ" b="1" dirty="0" smtClean="0"/>
              <a:t>„a spol.“</a:t>
            </a:r>
            <a:endParaRPr lang="cs-CZ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POČET ZAKLADATELŮ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Minimálně </a:t>
            </a:r>
            <a:r>
              <a:rPr lang="cs-CZ" b="1" dirty="0" smtClean="0"/>
              <a:t>2 osoby (FO i PO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ZALOŽENÍ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Sepsáním společenské smlouvy</a:t>
            </a:r>
            <a:r>
              <a:rPr lang="cs-CZ" dirty="0" smtClean="0"/>
              <a:t>, která má veškeré náležitosti podle obchodního zákoníku</a:t>
            </a:r>
          </a:p>
          <a:p>
            <a:r>
              <a:rPr lang="cs-CZ" dirty="0" smtClean="0"/>
              <a:t>Nutno notářsky ověřit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VZNIK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Dnem zápisu </a:t>
            </a:r>
            <a:r>
              <a:rPr lang="cs-CZ" dirty="0" smtClean="0"/>
              <a:t>do obchodního rejstříku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POČÁTEČNÍ KAPITÁL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Minimální výše </a:t>
            </a:r>
            <a:r>
              <a:rPr lang="cs-CZ" b="1" dirty="0" smtClean="0"/>
              <a:t>není</a:t>
            </a:r>
            <a:r>
              <a:rPr lang="cs-CZ" dirty="0" smtClean="0"/>
              <a:t> zákonem </a:t>
            </a:r>
            <a:r>
              <a:rPr lang="cs-CZ" b="1" dirty="0" smtClean="0"/>
              <a:t>stanovena</a:t>
            </a:r>
          </a:p>
          <a:p>
            <a:r>
              <a:rPr lang="cs-CZ" dirty="0" smtClean="0"/>
              <a:t>Záleží na uvážení společníků (peněžité i nepeněžité vklady)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KOMPETENCE A ŘÍZENÍ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STATUTÁRNÍ</a:t>
            </a:r>
            <a:r>
              <a:rPr lang="cs-CZ" dirty="0"/>
              <a:t> </a:t>
            </a:r>
            <a:r>
              <a:rPr lang="cs-CZ" b="1" dirty="0"/>
              <a:t>ORGÁN</a:t>
            </a:r>
            <a:r>
              <a:rPr lang="cs-CZ" dirty="0"/>
              <a:t> (řídící orgán) = každý ze společníků, </a:t>
            </a:r>
            <a:r>
              <a:rPr lang="cs-CZ" dirty="0" smtClean="0"/>
              <a:t>tzn. </a:t>
            </a:r>
            <a:r>
              <a:rPr lang="cs-CZ" b="1" dirty="0" smtClean="0"/>
              <a:t>každý ze společníků má právo řídit společnost</a:t>
            </a:r>
            <a:r>
              <a:rPr lang="cs-CZ" dirty="0" smtClean="0"/>
              <a:t> a jednat jejím jménem</a:t>
            </a:r>
            <a:endParaRPr lang="cs-CZ" dirty="0"/>
          </a:p>
          <a:p>
            <a:r>
              <a:rPr lang="cs-CZ" dirty="0" smtClean="0"/>
              <a:t>vstoupit </a:t>
            </a:r>
            <a:r>
              <a:rPr lang="cs-CZ" dirty="0"/>
              <a:t>či vystoupit ze společnosti je možné na základě změny společenské smlouvy, ale ve společnosti musí zůstat </a:t>
            </a:r>
            <a:r>
              <a:rPr lang="cs-CZ" b="1" dirty="0"/>
              <a:t>minimálně 2 společníci</a:t>
            </a:r>
          </a:p>
          <a:p>
            <a:r>
              <a:rPr lang="cs-CZ" dirty="0" smtClean="0"/>
              <a:t>pro </a:t>
            </a:r>
            <a:r>
              <a:rPr lang="cs-CZ" dirty="0"/>
              <a:t>společníky platí </a:t>
            </a:r>
            <a:r>
              <a:rPr lang="cs-CZ" b="1" dirty="0"/>
              <a:t>zákaz konkurence v </a:t>
            </a:r>
            <a:r>
              <a:rPr lang="cs-CZ" b="1" dirty="0" smtClean="0"/>
              <a:t>oboru</a:t>
            </a:r>
            <a:endParaRPr lang="cs-CZ" dirty="0" smtClean="0"/>
          </a:p>
          <a:p>
            <a:r>
              <a:rPr lang="cs-CZ" dirty="0"/>
              <a:t>práva a povinnosti společníků se řídí společenskou smlouvou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ZPŮSOB RUČENÍ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společníci </a:t>
            </a:r>
            <a:r>
              <a:rPr lang="cs-CZ" b="1" dirty="0"/>
              <a:t>ručí </a:t>
            </a:r>
            <a:r>
              <a:rPr lang="cs-CZ" dirty="0"/>
              <a:t>společně a nerozdílně za závazky společnosti celým svým majetkem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ROZDĚLENÍ ZISKU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zisk </a:t>
            </a:r>
            <a:r>
              <a:rPr lang="cs-CZ" b="1" dirty="0"/>
              <a:t>(i ztráta)</a:t>
            </a:r>
            <a:r>
              <a:rPr lang="cs-CZ" dirty="0"/>
              <a:t> se dělí mezi společníky rovným </a:t>
            </a:r>
            <a:r>
              <a:rPr lang="cs-CZ" dirty="0" smtClean="0"/>
              <a:t>dílem</a:t>
            </a:r>
          </a:p>
          <a:p>
            <a:r>
              <a:rPr lang="cs-CZ" dirty="0" smtClean="0"/>
              <a:t>Zisk se nemusí vyplácet každý rok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ZRUŠENÍ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 </a:t>
            </a:r>
            <a:r>
              <a:rPr lang="cs-CZ" b="1" dirty="0" smtClean="0"/>
              <a:t>obecných</a:t>
            </a:r>
            <a:r>
              <a:rPr lang="cs-CZ" dirty="0" smtClean="0"/>
              <a:t> důvodů</a:t>
            </a:r>
          </a:p>
          <a:p>
            <a:r>
              <a:rPr lang="cs-CZ" dirty="0"/>
              <a:t>N</a:t>
            </a:r>
            <a:r>
              <a:rPr lang="cs-CZ" dirty="0" smtClean="0"/>
              <a:t>avíc </a:t>
            </a:r>
            <a:r>
              <a:rPr lang="cs-CZ" dirty="0"/>
              <a:t>důvodem pro zrušení je smrt společníka, prohlášení konkurzu na majetek společníka apod.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ZÁNIK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Dnem výmazu </a:t>
            </a:r>
            <a:r>
              <a:rPr lang="cs-CZ" dirty="0" smtClean="0"/>
              <a:t>z obchodního rejstříku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OTÁZKY NA ZÁVĚR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Jakým dnem vzniká veřejná obchodní společnost?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minimální počet zakladatelů?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Kdo je statutárním orgánem společnosti?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Jakým způsobem si společníci rozdělují zisk?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Jakým způsobem společníci ručí za závazky společnosti?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znamená „zákaz konkurence v oboru“?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Použité zdroje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Zákon č. 513/1991 Sb., obchodní zákoník (v platném znění)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Titulní obrázek dostupný na: </a:t>
            </a:r>
            <a:r>
              <a:rPr lang="cs-CZ" dirty="0" smtClean="0">
                <a:hlinkClick r:id="rId2"/>
              </a:rPr>
              <a:t>http://www.novinky.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/kariera/266850-</a:t>
            </a:r>
            <a:r>
              <a:rPr lang="cs-CZ" dirty="0" err="1" smtClean="0">
                <a:hlinkClick r:id="rId2"/>
              </a:rPr>
              <a:t>podnikani</a:t>
            </a:r>
            <a:r>
              <a:rPr lang="cs-CZ" dirty="0" smtClean="0">
                <a:hlinkClick r:id="rId2"/>
              </a:rPr>
              <a:t>-v-</a:t>
            </a:r>
            <a:r>
              <a:rPr lang="cs-CZ" dirty="0" err="1" smtClean="0">
                <a:hlinkClick r:id="rId2"/>
              </a:rPr>
              <a:t>cesku</a:t>
            </a:r>
            <a:r>
              <a:rPr lang="cs-CZ" dirty="0" smtClean="0">
                <a:hlinkClick r:id="rId2"/>
              </a:rPr>
              <a:t>-je-</a:t>
            </a:r>
            <a:r>
              <a:rPr lang="cs-CZ" dirty="0" err="1" smtClean="0">
                <a:hlinkClick r:id="rId2"/>
              </a:rPr>
              <a:t>domenou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muzu.html</a:t>
            </a:r>
            <a:r>
              <a:rPr lang="cs-CZ" dirty="0" smtClean="0"/>
              <a:t> (cit. 1.12.2012)</a:t>
            </a:r>
            <a:br>
              <a:rPr lang="cs-CZ" dirty="0" smtClean="0"/>
            </a:br>
            <a:endParaRPr lang="cs-CZ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Děkuji vám za pozornost</a:t>
            </a:r>
            <a:br>
              <a:rPr lang="cs-CZ" b="1" dirty="0" smtClean="0"/>
            </a:br>
            <a:r>
              <a:rPr lang="cs-CZ" b="1" dirty="0" smtClean="0">
                <a:sym typeface="Wingdings" pitchFamily="2" charset="2"/>
              </a:rPr>
              <a:t></a:t>
            </a:r>
            <a:endParaRPr lang="cs-CZ" b="1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455</Words>
  <Application>Microsoft Office PowerPoint</Application>
  <PresentationFormat>Předvádění na obrazovce (4:3)</PresentationFormat>
  <Paragraphs>77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Motiv systému Office</vt:lpstr>
      <vt:lpstr>Snímek 1</vt:lpstr>
      <vt:lpstr>Snímek 2</vt:lpstr>
      <vt:lpstr>VEŘEJNÁ OBCHODNÍ SPOLEČNOST</vt:lpstr>
      <vt:lpstr>Veřejná obchodní společnost</vt:lpstr>
      <vt:lpstr>POČET ZAKLADATELŮ</vt:lpstr>
      <vt:lpstr>ZALOŽENÍ SPOLEČNOSTI</vt:lpstr>
      <vt:lpstr>VZNIK SPOLEČNOSTI</vt:lpstr>
      <vt:lpstr>POČÁTEČNÍ KAPITÁL</vt:lpstr>
      <vt:lpstr>KOMPETENCE A ŘÍZENÍ</vt:lpstr>
      <vt:lpstr>ZPŮSOB RUČENÍ</vt:lpstr>
      <vt:lpstr>ROZDĚLENÍ ZISKU</vt:lpstr>
      <vt:lpstr>ZRUŠENÍ SPOLEČNOSTI</vt:lpstr>
      <vt:lpstr>ZÁNIK SPOLEČNOSTI</vt:lpstr>
      <vt:lpstr>OTÁZKY NA ZÁVĚR</vt:lpstr>
      <vt:lpstr>Použité zdroje</vt:lpstr>
      <vt:lpstr>Děkuji vám za pozornost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VEŘEJNÁ OBCHODNÍ SPOLEČNOST</dc:title>
  <dc:creator>Štěpánka</dc:creator>
  <cp:lastModifiedBy>Štěpánka</cp:lastModifiedBy>
  <cp:revision>11</cp:revision>
  <dcterms:created xsi:type="dcterms:W3CDTF">2012-12-06T19:19:29Z</dcterms:created>
  <dcterms:modified xsi:type="dcterms:W3CDTF">2013-06-04T19:14:33Z</dcterms:modified>
</cp:coreProperties>
</file>