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7"/>
  </p:notesMasterIdLst>
  <p:sldIdLst>
    <p:sldId id="267" r:id="rId3"/>
    <p:sldId id="268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194" autoAdjust="0"/>
    <p:restoredTop sz="94660"/>
  </p:normalViewPr>
  <p:slideViewPr>
    <p:cSldViewPr>
      <p:cViewPr varScale="1">
        <p:scale>
          <a:sx n="50" d="100"/>
          <a:sy n="50" d="100"/>
        </p:scale>
        <p:origin x="-744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22101A-A2C5-4A5E-B59A-251BE6D0DF1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6527B0-01C0-42D4-80EA-D7A2B273C24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B9CDE2-3659-4A62-9E43-47A1CB3F3FE0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AF2E7-65D3-4184-8054-E8D905A9B2AE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A588C-C105-4CFB-B688-0B96123A35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AF2E7-65D3-4184-8054-E8D905A9B2AE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A588C-C105-4CFB-B688-0B96123A35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AF2E7-65D3-4184-8054-E8D905A9B2AE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A588C-C105-4CFB-B688-0B96123A35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AF2E7-65D3-4184-8054-E8D905A9B2AE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A588C-C105-4CFB-B688-0B96123A35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AF2E7-65D3-4184-8054-E8D905A9B2AE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A588C-C105-4CFB-B688-0B96123A35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AF2E7-65D3-4184-8054-E8D905A9B2AE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A588C-C105-4CFB-B688-0B96123A35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AF2E7-65D3-4184-8054-E8D905A9B2AE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A588C-C105-4CFB-B688-0B96123A35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AF2E7-65D3-4184-8054-E8D905A9B2AE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A588C-C105-4CFB-B688-0B96123A35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AF2E7-65D3-4184-8054-E8D905A9B2AE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A588C-C105-4CFB-B688-0B96123A35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AF2E7-65D3-4184-8054-E8D905A9B2AE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A588C-C105-4CFB-B688-0B96123A35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AF2E7-65D3-4184-8054-E8D905A9B2AE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A588C-C105-4CFB-B688-0B96123A35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607583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26920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903935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881386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2969984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7494894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209823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682166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0452460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3172842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62279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FF66">
            <a:alpha val="5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5AF2E7-65D3-4184-8054-E8D905A9B2AE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7A588C-C105-4CFB-B688-0B96123A356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91395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>
                <a:solidFill>
                  <a:prstClr val="black">
                    <a:tint val="75000"/>
                  </a:prstClr>
                </a:solidFill>
              </a:rPr>
              <a:t>Střední škola  a Vyšší odborná škola cestovního ruchu, Senovážné náměstí 12, České Budějovice 370  01</a:t>
            </a:r>
            <a:endParaRPr lang="cs-CZ" sz="1400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76106088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Bc. Štěpánka </a:t>
                      </a:r>
                      <a:r>
                        <a:rPr lang="cs-CZ" dirty="0" err="1" smtClean="0"/>
                        <a:t>Jáglová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Podnikání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druhý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10.12.2012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Anotace: </a:t>
            </a:r>
          </a:p>
          <a:p>
            <a:pPr>
              <a:buNone/>
            </a:pPr>
            <a:r>
              <a:rPr lang="cs-CZ" i="1" dirty="0" smtClean="0"/>
              <a:t>Materiál je zaměřený na téma „Podnikání“ a slouží pro upevnění látky daného tématu zábavnou formou.</a:t>
            </a:r>
            <a:endParaRPr lang="cs-CZ" i="1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Metodické pokyny:</a:t>
            </a:r>
          </a:p>
          <a:p>
            <a:pPr>
              <a:buNone/>
            </a:pPr>
            <a:r>
              <a:rPr lang="cs-CZ" i="1" dirty="0" smtClean="0"/>
              <a:t>Je vhodné nejprve nechat žáky překreslit si do sešitu zadání křížovky ze snímku 4 a poté procházet jednotlivé otázky. Prvního úspěšného řešitele je vhodné odměnit. Na snímku č. 12 je pak znázorněno správné řešení křížovky, které slouží žákům i učiteli jako zpětná vazba.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72491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V</a:t>
            </a:r>
            <a:r>
              <a:rPr lang="cs-CZ" b="1" dirty="0" smtClean="0">
                <a:solidFill>
                  <a:srgbClr val="00B050"/>
                </a:solidFill>
              </a:rPr>
              <a:t>Á</a:t>
            </a:r>
            <a:r>
              <a:rPr lang="cs-CZ" b="1" dirty="0" smtClean="0">
                <a:solidFill>
                  <a:srgbClr val="FF0000"/>
                </a:solidFill>
              </a:rPr>
              <a:t>N</a:t>
            </a:r>
            <a:r>
              <a:rPr lang="cs-CZ" b="1" dirty="0" smtClean="0">
                <a:solidFill>
                  <a:srgbClr val="00B050"/>
                </a:solidFill>
              </a:rPr>
              <a:t>O</a:t>
            </a:r>
            <a:r>
              <a:rPr lang="cs-CZ" b="1" dirty="0" smtClean="0">
                <a:solidFill>
                  <a:srgbClr val="FF0000"/>
                </a:solidFill>
              </a:rPr>
              <a:t>Č</a:t>
            </a:r>
            <a:r>
              <a:rPr lang="cs-CZ" b="1" dirty="0" smtClean="0">
                <a:solidFill>
                  <a:srgbClr val="00B050"/>
                </a:solidFill>
              </a:rPr>
              <a:t>N</a:t>
            </a:r>
            <a:r>
              <a:rPr lang="cs-CZ" b="1" dirty="0" smtClean="0">
                <a:solidFill>
                  <a:srgbClr val="FF0000"/>
                </a:solidFill>
              </a:rPr>
              <a:t>Í </a:t>
            </a:r>
            <a:r>
              <a:rPr lang="cs-CZ" b="1" dirty="0" smtClean="0">
                <a:solidFill>
                  <a:srgbClr val="00B050"/>
                </a:solidFill>
              </a:rPr>
              <a:t>E</a:t>
            </a:r>
            <a:r>
              <a:rPr lang="cs-CZ" b="1" dirty="0" smtClean="0">
                <a:solidFill>
                  <a:srgbClr val="FF0000"/>
                </a:solidFill>
              </a:rPr>
              <a:t>K</a:t>
            </a:r>
            <a:r>
              <a:rPr lang="cs-CZ" b="1" dirty="0" smtClean="0">
                <a:solidFill>
                  <a:srgbClr val="00B050"/>
                </a:solidFill>
              </a:rPr>
              <a:t>O</a:t>
            </a:r>
            <a:r>
              <a:rPr lang="cs-CZ" b="1" dirty="0" smtClean="0">
                <a:solidFill>
                  <a:srgbClr val="FF0000"/>
                </a:solidFill>
              </a:rPr>
              <a:t>N</a:t>
            </a:r>
            <a:r>
              <a:rPr lang="cs-CZ" b="1" dirty="0" smtClean="0">
                <a:solidFill>
                  <a:srgbClr val="00B050"/>
                </a:solidFill>
              </a:rPr>
              <a:t>O</a:t>
            </a:r>
            <a:r>
              <a:rPr lang="cs-CZ" b="1" dirty="0" smtClean="0">
                <a:solidFill>
                  <a:srgbClr val="FF0000"/>
                </a:solidFill>
              </a:rPr>
              <a:t>M</a:t>
            </a:r>
            <a:r>
              <a:rPr lang="cs-CZ" b="1" dirty="0" smtClean="0">
                <a:solidFill>
                  <a:srgbClr val="00B050"/>
                </a:solidFill>
              </a:rPr>
              <a:t>I</a:t>
            </a:r>
            <a:r>
              <a:rPr lang="cs-CZ" b="1" dirty="0" smtClean="0">
                <a:solidFill>
                  <a:srgbClr val="FF0000"/>
                </a:solidFill>
              </a:rPr>
              <a:t>C</a:t>
            </a:r>
            <a:r>
              <a:rPr lang="cs-CZ" b="1" dirty="0" smtClean="0">
                <a:solidFill>
                  <a:srgbClr val="00B050"/>
                </a:solidFill>
              </a:rPr>
              <a:t>K</a:t>
            </a:r>
            <a:r>
              <a:rPr lang="cs-CZ" b="1" dirty="0" smtClean="0">
                <a:solidFill>
                  <a:srgbClr val="FF0000"/>
                </a:solidFill>
              </a:rPr>
              <a:t>Á </a:t>
            </a:r>
            <a:r>
              <a:rPr lang="cs-CZ" b="1" dirty="0" smtClean="0">
                <a:solidFill>
                  <a:srgbClr val="00B050"/>
                </a:solidFill>
              </a:rPr>
              <a:t>K</a:t>
            </a:r>
            <a:r>
              <a:rPr lang="cs-CZ" b="1" dirty="0" smtClean="0">
                <a:solidFill>
                  <a:srgbClr val="FF0000"/>
                </a:solidFill>
              </a:rPr>
              <a:t>Ř</a:t>
            </a:r>
            <a:r>
              <a:rPr lang="cs-CZ" b="1" dirty="0" smtClean="0">
                <a:solidFill>
                  <a:srgbClr val="00B050"/>
                </a:solidFill>
              </a:rPr>
              <a:t>Í</a:t>
            </a:r>
            <a:r>
              <a:rPr lang="cs-CZ" b="1" dirty="0" smtClean="0">
                <a:solidFill>
                  <a:srgbClr val="FF0000"/>
                </a:solidFill>
              </a:rPr>
              <a:t>Ž</a:t>
            </a:r>
            <a:r>
              <a:rPr lang="cs-CZ" b="1" dirty="0" smtClean="0">
                <a:solidFill>
                  <a:srgbClr val="00B050"/>
                </a:solidFill>
              </a:rPr>
              <a:t>O</a:t>
            </a:r>
            <a:r>
              <a:rPr lang="cs-CZ" b="1" dirty="0" smtClean="0">
                <a:solidFill>
                  <a:srgbClr val="FF0000"/>
                </a:solidFill>
              </a:rPr>
              <a:t>V</a:t>
            </a:r>
            <a:r>
              <a:rPr lang="cs-CZ" b="1" dirty="0" smtClean="0">
                <a:solidFill>
                  <a:srgbClr val="00B050"/>
                </a:solidFill>
              </a:rPr>
              <a:t>K</a:t>
            </a:r>
            <a:r>
              <a:rPr lang="cs-CZ" b="1" dirty="0" smtClean="0">
                <a:solidFill>
                  <a:srgbClr val="FF0000"/>
                </a:solidFill>
              </a:rPr>
              <a:t>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Obrázek 3" descr="vanocni-darky-stromecek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63888" y="3717032"/>
            <a:ext cx="2193154" cy="2865953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</a:t>
            </a:r>
            <a:r>
              <a:rPr lang="cs-CZ" b="1" dirty="0" smtClean="0">
                <a:solidFill>
                  <a:srgbClr val="00B05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D</a:t>
            </a:r>
            <a:r>
              <a:rPr lang="cs-CZ" b="1" dirty="0" smtClean="0">
                <a:solidFill>
                  <a:srgbClr val="00B050"/>
                </a:solidFill>
              </a:rPr>
              <a:t>Á</a:t>
            </a:r>
            <a:r>
              <a:rPr lang="cs-CZ" b="1" dirty="0" smtClean="0">
                <a:solidFill>
                  <a:srgbClr val="FF0000"/>
                </a:solidFill>
              </a:rPr>
              <a:t>N</a:t>
            </a:r>
            <a:r>
              <a:rPr lang="cs-CZ" b="1" dirty="0" smtClean="0">
                <a:solidFill>
                  <a:srgbClr val="00B050"/>
                </a:solidFill>
              </a:rPr>
              <a:t>Í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1029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3486" t="30861" r="34793" b="16636"/>
          <a:stretch>
            <a:fillRect/>
          </a:stretch>
        </p:blipFill>
        <p:spPr bwMode="auto">
          <a:xfrm>
            <a:off x="251520" y="1844824"/>
            <a:ext cx="8693330" cy="41576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rgbClr val="00B050"/>
                </a:solidFill>
              </a:rPr>
              <a:t>T</a:t>
            </a:r>
            <a:r>
              <a:rPr lang="cs-CZ" b="1" dirty="0" smtClean="0">
                <a:solidFill>
                  <a:srgbClr val="FF0000"/>
                </a:solidFill>
              </a:rPr>
              <a:t>Á</a:t>
            </a:r>
            <a:r>
              <a:rPr lang="cs-CZ" b="1" dirty="0" smtClean="0">
                <a:solidFill>
                  <a:srgbClr val="00B050"/>
                </a:solidFill>
              </a:rPr>
              <a:t>Z</a:t>
            </a:r>
            <a:r>
              <a:rPr lang="cs-CZ" b="1" dirty="0" smtClean="0">
                <a:solidFill>
                  <a:srgbClr val="FF0000"/>
                </a:solidFill>
              </a:rPr>
              <a:t>K</a:t>
            </a:r>
            <a:r>
              <a:rPr lang="cs-CZ" b="1" dirty="0" smtClean="0">
                <a:solidFill>
                  <a:srgbClr val="00B05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Č.</a:t>
            </a:r>
            <a:r>
              <a:rPr lang="cs-CZ" b="1" dirty="0" smtClean="0">
                <a:solidFill>
                  <a:srgbClr val="00B050"/>
                </a:solidFill>
              </a:rPr>
              <a:t>1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Jedna z možností podnikání fyzických osob…..</a:t>
            </a:r>
            <a:endParaRPr lang="cs-CZ" b="1" dirty="0"/>
          </a:p>
        </p:txBody>
      </p:sp>
      <p:pic>
        <p:nvPicPr>
          <p:cNvPr id="4" name="Obrázek 3" descr="vanocni-darky-stromecek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452320" y="4653136"/>
            <a:ext cx="1480572" cy="1934771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rgbClr val="00B050"/>
                </a:solidFill>
              </a:rPr>
              <a:t>T</a:t>
            </a:r>
            <a:r>
              <a:rPr lang="cs-CZ" b="1" dirty="0" smtClean="0">
                <a:solidFill>
                  <a:srgbClr val="FF0000"/>
                </a:solidFill>
              </a:rPr>
              <a:t>Á</a:t>
            </a:r>
            <a:r>
              <a:rPr lang="cs-CZ" b="1" dirty="0" smtClean="0">
                <a:solidFill>
                  <a:srgbClr val="00B050"/>
                </a:solidFill>
              </a:rPr>
              <a:t>Z</a:t>
            </a:r>
            <a:r>
              <a:rPr lang="cs-CZ" b="1" dirty="0" smtClean="0">
                <a:solidFill>
                  <a:srgbClr val="FF0000"/>
                </a:solidFill>
              </a:rPr>
              <a:t>K</a:t>
            </a:r>
            <a:r>
              <a:rPr lang="cs-CZ" b="1" dirty="0" smtClean="0">
                <a:solidFill>
                  <a:srgbClr val="00B05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Č.</a:t>
            </a:r>
            <a:r>
              <a:rPr lang="cs-CZ" b="1" dirty="0" smtClean="0">
                <a:solidFill>
                  <a:srgbClr val="00B050"/>
                </a:solidFill>
              </a:rPr>
              <a:t>2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Spotřeba hospodářských prostředků, práce pracovníků a nakupovaných služeb, vyjádřená v korunách….</a:t>
            </a:r>
            <a:endParaRPr lang="cs-CZ" b="1" dirty="0"/>
          </a:p>
        </p:txBody>
      </p:sp>
      <p:pic>
        <p:nvPicPr>
          <p:cNvPr id="4" name="Obrázek 3" descr="vanocni-darky-stromecek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452320" y="4653136"/>
            <a:ext cx="1480572" cy="1934771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rgbClr val="00B050"/>
                </a:solidFill>
              </a:rPr>
              <a:t>T</a:t>
            </a:r>
            <a:r>
              <a:rPr lang="cs-CZ" b="1" dirty="0" smtClean="0">
                <a:solidFill>
                  <a:srgbClr val="FF0000"/>
                </a:solidFill>
              </a:rPr>
              <a:t>Á</a:t>
            </a:r>
            <a:r>
              <a:rPr lang="cs-CZ" b="1" dirty="0" smtClean="0">
                <a:solidFill>
                  <a:srgbClr val="00B050"/>
                </a:solidFill>
              </a:rPr>
              <a:t>Z</a:t>
            </a:r>
            <a:r>
              <a:rPr lang="cs-CZ" b="1" dirty="0" smtClean="0">
                <a:solidFill>
                  <a:srgbClr val="FF0000"/>
                </a:solidFill>
              </a:rPr>
              <a:t>K</a:t>
            </a:r>
            <a:r>
              <a:rPr lang="cs-CZ" b="1" dirty="0" smtClean="0">
                <a:solidFill>
                  <a:srgbClr val="00B05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Č.</a:t>
            </a:r>
            <a:r>
              <a:rPr lang="cs-CZ" b="1" dirty="0" smtClean="0">
                <a:solidFill>
                  <a:srgbClr val="00B050"/>
                </a:solidFill>
              </a:rPr>
              <a:t>3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Soubor hmotných, nehmotných i osobních složek podnikání…..</a:t>
            </a:r>
            <a:endParaRPr lang="cs-CZ" b="1" dirty="0"/>
          </a:p>
        </p:txBody>
      </p:sp>
      <p:pic>
        <p:nvPicPr>
          <p:cNvPr id="4" name="Obrázek 3" descr="vanocni-darky-stromecek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452320" y="4653136"/>
            <a:ext cx="1480572" cy="1934771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rgbClr val="00B050"/>
                </a:solidFill>
              </a:rPr>
              <a:t>T</a:t>
            </a:r>
            <a:r>
              <a:rPr lang="cs-CZ" b="1" dirty="0" smtClean="0">
                <a:solidFill>
                  <a:srgbClr val="FF0000"/>
                </a:solidFill>
              </a:rPr>
              <a:t>Á</a:t>
            </a:r>
            <a:r>
              <a:rPr lang="cs-CZ" b="1" dirty="0" smtClean="0">
                <a:solidFill>
                  <a:srgbClr val="00B050"/>
                </a:solidFill>
              </a:rPr>
              <a:t>Z</a:t>
            </a:r>
            <a:r>
              <a:rPr lang="cs-CZ" b="1" dirty="0" smtClean="0">
                <a:solidFill>
                  <a:srgbClr val="FF0000"/>
                </a:solidFill>
              </a:rPr>
              <a:t>K</a:t>
            </a:r>
            <a:r>
              <a:rPr lang="cs-CZ" b="1" dirty="0" smtClean="0">
                <a:solidFill>
                  <a:srgbClr val="00B05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Č.</a:t>
            </a:r>
            <a:r>
              <a:rPr lang="cs-CZ" b="1" dirty="0" smtClean="0">
                <a:solidFill>
                  <a:srgbClr val="00B050"/>
                </a:solidFill>
              </a:rPr>
              <a:t>4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Partner v podnikání, například v obchodních společnostech…</a:t>
            </a:r>
            <a:endParaRPr lang="cs-CZ" b="1" dirty="0"/>
          </a:p>
        </p:txBody>
      </p:sp>
      <p:pic>
        <p:nvPicPr>
          <p:cNvPr id="4" name="Obrázek 3" descr="vanocni-darky-stromecek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452320" y="4653136"/>
            <a:ext cx="1480572" cy="1934771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rgbClr val="00B050"/>
                </a:solidFill>
              </a:rPr>
              <a:t>T</a:t>
            </a:r>
            <a:r>
              <a:rPr lang="cs-CZ" b="1" dirty="0" smtClean="0">
                <a:solidFill>
                  <a:srgbClr val="FF0000"/>
                </a:solidFill>
              </a:rPr>
              <a:t>Á</a:t>
            </a:r>
            <a:r>
              <a:rPr lang="cs-CZ" b="1" dirty="0" smtClean="0">
                <a:solidFill>
                  <a:srgbClr val="00B050"/>
                </a:solidFill>
              </a:rPr>
              <a:t>Z</a:t>
            </a:r>
            <a:r>
              <a:rPr lang="cs-CZ" b="1" dirty="0" smtClean="0">
                <a:solidFill>
                  <a:srgbClr val="FF0000"/>
                </a:solidFill>
              </a:rPr>
              <a:t>K</a:t>
            </a:r>
            <a:r>
              <a:rPr lang="cs-CZ" b="1" dirty="0" smtClean="0">
                <a:solidFill>
                  <a:srgbClr val="00B05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Č.</a:t>
            </a:r>
            <a:r>
              <a:rPr lang="cs-CZ" b="1" dirty="0" smtClean="0">
                <a:solidFill>
                  <a:srgbClr val="00B050"/>
                </a:solidFill>
              </a:rPr>
              <a:t>5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Jedna z možností, jak zajistit obchodním partnerům úhradu jejich závazků, například z osobního majetku společníků…..</a:t>
            </a:r>
            <a:endParaRPr lang="cs-CZ" b="1" dirty="0"/>
          </a:p>
        </p:txBody>
      </p:sp>
      <p:pic>
        <p:nvPicPr>
          <p:cNvPr id="4" name="Obrázek 3" descr="vanocni-darky-stromecek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452320" y="4653136"/>
            <a:ext cx="1480572" cy="1934771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rgbClr val="00B050"/>
                </a:solidFill>
              </a:rPr>
              <a:t>T</a:t>
            </a:r>
            <a:r>
              <a:rPr lang="cs-CZ" b="1" dirty="0" smtClean="0">
                <a:solidFill>
                  <a:srgbClr val="FF0000"/>
                </a:solidFill>
              </a:rPr>
              <a:t>Á</a:t>
            </a:r>
            <a:r>
              <a:rPr lang="cs-CZ" b="1" dirty="0" smtClean="0">
                <a:solidFill>
                  <a:srgbClr val="00B050"/>
                </a:solidFill>
              </a:rPr>
              <a:t>Z</a:t>
            </a:r>
            <a:r>
              <a:rPr lang="cs-CZ" b="1" dirty="0" smtClean="0">
                <a:solidFill>
                  <a:srgbClr val="FF0000"/>
                </a:solidFill>
              </a:rPr>
              <a:t>K</a:t>
            </a:r>
            <a:r>
              <a:rPr lang="cs-CZ" b="1" dirty="0" smtClean="0">
                <a:solidFill>
                  <a:srgbClr val="00B05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Č.</a:t>
            </a:r>
            <a:r>
              <a:rPr lang="cs-CZ" b="1" dirty="0" smtClean="0">
                <a:solidFill>
                  <a:srgbClr val="00B050"/>
                </a:solidFill>
              </a:rPr>
              <a:t>6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Hlavní cíl podnikání….</a:t>
            </a:r>
            <a:endParaRPr lang="cs-CZ" b="1" dirty="0"/>
          </a:p>
        </p:txBody>
      </p:sp>
      <p:pic>
        <p:nvPicPr>
          <p:cNvPr id="4" name="Obrázek 3" descr="vanocni-darky-stromecek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452320" y="4653136"/>
            <a:ext cx="1480572" cy="1934771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rgbClr val="00B050"/>
                </a:solidFill>
              </a:rPr>
              <a:t>T</a:t>
            </a:r>
            <a:r>
              <a:rPr lang="cs-CZ" b="1" dirty="0" smtClean="0">
                <a:solidFill>
                  <a:srgbClr val="FF0000"/>
                </a:solidFill>
              </a:rPr>
              <a:t>Á</a:t>
            </a:r>
            <a:r>
              <a:rPr lang="cs-CZ" b="1" dirty="0" smtClean="0">
                <a:solidFill>
                  <a:srgbClr val="00B050"/>
                </a:solidFill>
              </a:rPr>
              <a:t>Z</a:t>
            </a:r>
            <a:r>
              <a:rPr lang="cs-CZ" b="1" dirty="0" smtClean="0">
                <a:solidFill>
                  <a:srgbClr val="FF0000"/>
                </a:solidFill>
              </a:rPr>
              <a:t>K</a:t>
            </a:r>
            <a:r>
              <a:rPr lang="cs-CZ" b="1" dirty="0" smtClean="0">
                <a:solidFill>
                  <a:srgbClr val="00B05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 Č.</a:t>
            </a:r>
            <a:r>
              <a:rPr lang="cs-CZ" b="1" dirty="0" smtClean="0">
                <a:solidFill>
                  <a:srgbClr val="00B050"/>
                </a:solidFill>
              </a:rPr>
              <a:t>7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Hmotná či nehmotná věc, která slouží k uspokojování lidských potřeb…..</a:t>
            </a:r>
            <a:endParaRPr lang="cs-CZ" b="1" dirty="0"/>
          </a:p>
        </p:txBody>
      </p:sp>
      <p:pic>
        <p:nvPicPr>
          <p:cNvPr id="4" name="Obrázek 3" descr="vanocni-darky-stromecek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452320" y="4653136"/>
            <a:ext cx="1480572" cy="1934771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</a:t>
            </a:r>
            <a:r>
              <a:rPr lang="cs-CZ" b="1" dirty="0" smtClean="0">
                <a:solidFill>
                  <a:srgbClr val="00B050"/>
                </a:solidFill>
              </a:rPr>
              <a:t>E</a:t>
            </a:r>
            <a:r>
              <a:rPr lang="cs-CZ" b="1" dirty="0" smtClean="0">
                <a:solidFill>
                  <a:srgbClr val="FF0000"/>
                </a:solidFill>
              </a:rPr>
              <a:t>Š</a:t>
            </a:r>
            <a:r>
              <a:rPr lang="cs-CZ" b="1" dirty="0" smtClean="0">
                <a:solidFill>
                  <a:srgbClr val="00B050"/>
                </a:solidFill>
              </a:rPr>
              <a:t>E</a:t>
            </a:r>
            <a:r>
              <a:rPr lang="cs-CZ" b="1" dirty="0" smtClean="0">
                <a:solidFill>
                  <a:srgbClr val="FF0000"/>
                </a:solidFill>
              </a:rPr>
              <a:t>N</a:t>
            </a:r>
            <a:r>
              <a:rPr lang="cs-CZ" b="1" dirty="0" smtClean="0">
                <a:solidFill>
                  <a:srgbClr val="00B050"/>
                </a:solidFill>
              </a:rPr>
              <a:t>Í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3486" t="30861" r="34793" b="15045"/>
          <a:stretch>
            <a:fillRect/>
          </a:stretch>
        </p:blipFill>
        <p:spPr bwMode="auto">
          <a:xfrm>
            <a:off x="389182" y="1826039"/>
            <a:ext cx="8367754" cy="41232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</a:t>
            </a:r>
            <a:r>
              <a:rPr lang="cs-CZ" b="1" dirty="0" smtClean="0">
                <a:solidFill>
                  <a:srgbClr val="00B050"/>
                </a:solidFill>
              </a:rPr>
              <a:t>R</a:t>
            </a:r>
            <a:r>
              <a:rPr lang="cs-CZ" b="1" dirty="0" smtClean="0">
                <a:solidFill>
                  <a:srgbClr val="FF0000"/>
                </a:solidFill>
              </a:rPr>
              <a:t>Á</a:t>
            </a:r>
            <a:r>
              <a:rPr lang="cs-CZ" b="1" dirty="0" smtClean="0">
                <a:solidFill>
                  <a:srgbClr val="00B050"/>
                </a:solidFill>
              </a:rPr>
              <a:t>S</a:t>
            </a:r>
            <a:r>
              <a:rPr lang="cs-CZ" b="1" dirty="0" smtClean="0">
                <a:solidFill>
                  <a:srgbClr val="FF0000"/>
                </a:solidFill>
              </a:rPr>
              <a:t>N</a:t>
            </a:r>
            <a:r>
              <a:rPr lang="cs-CZ" b="1" dirty="0" smtClean="0">
                <a:solidFill>
                  <a:srgbClr val="00B050"/>
                </a:solidFill>
              </a:rPr>
              <a:t>É</a:t>
            </a:r>
            <a:r>
              <a:rPr lang="cs-CZ" b="1" dirty="0" smtClean="0">
                <a:solidFill>
                  <a:srgbClr val="FF0000"/>
                </a:solidFill>
              </a:rPr>
              <a:t> V</a:t>
            </a:r>
            <a:r>
              <a:rPr lang="cs-CZ" b="1" dirty="0" smtClean="0">
                <a:solidFill>
                  <a:srgbClr val="00B050"/>
                </a:solidFill>
              </a:rPr>
              <a:t>Á</a:t>
            </a:r>
            <a:r>
              <a:rPr lang="cs-CZ" b="1" dirty="0" smtClean="0">
                <a:solidFill>
                  <a:srgbClr val="FF0000"/>
                </a:solidFill>
              </a:rPr>
              <a:t>N</a:t>
            </a:r>
            <a:r>
              <a:rPr lang="cs-CZ" b="1" dirty="0" smtClean="0">
                <a:solidFill>
                  <a:srgbClr val="00B050"/>
                </a:solidFill>
              </a:rPr>
              <a:t>O</a:t>
            </a:r>
            <a:r>
              <a:rPr lang="cs-CZ" b="1" dirty="0" smtClean="0">
                <a:solidFill>
                  <a:srgbClr val="FF0000"/>
                </a:solidFill>
              </a:rPr>
              <a:t>C</a:t>
            </a:r>
            <a:r>
              <a:rPr lang="cs-CZ" b="1" dirty="0" smtClean="0">
                <a:solidFill>
                  <a:srgbClr val="00B050"/>
                </a:solidFill>
              </a:rPr>
              <a:t>E</a:t>
            </a:r>
            <a:r>
              <a:rPr lang="cs-CZ" b="1" dirty="0" smtClean="0">
                <a:solidFill>
                  <a:srgbClr val="FF0000"/>
                </a:solidFill>
              </a:rPr>
              <a:t> A </a:t>
            </a:r>
            <a:r>
              <a:rPr lang="cs-CZ" b="1" dirty="0" smtClean="0">
                <a:solidFill>
                  <a:srgbClr val="00B050"/>
                </a:solidFill>
              </a:rPr>
              <a:t>Ú</a:t>
            </a:r>
            <a:r>
              <a:rPr lang="cs-CZ" b="1" dirty="0" smtClean="0">
                <a:solidFill>
                  <a:srgbClr val="FF0000"/>
                </a:solidFill>
              </a:rPr>
              <a:t>S</a:t>
            </a:r>
            <a:r>
              <a:rPr lang="cs-CZ" b="1" dirty="0" smtClean="0">
                <a:solidFill>
                  <a:srgbClr val="00B050"/>
                </a:solidFill>
              </a:rPr>
              <a:t>P</a:t>
            </a:r>
            <a:r>
              <a:rPr lang="cs-CZ" b="1" dirty="0" smtClean="0">
                <a:solidFill>
                  <a:srgbClr val="FF0000"/>
                </a:solidFill>
              </a:rPr>
              <a:t>Ě</a:t>
            </a:r>
            <a:r>
              <a:rPr lang="cs-CZ" b="1" dirty="0" smtClean="0">
                <a:solidFill>
                  <a:srgbClr val="00B050"/>
                </a:solidFill>
              </a:rPr>
              <a:t>Š</a:t>
            </a:r>
            <a:r>
              <a:rPr lang="cs-CZ" b="1" dirty="0" smtClean="0">
                <a:solidFill>
                  <a:srgbClr val="FF0000"/>
                </a:solidFill>
              </a:rPr>
              <a:t>N</a:t>
            </a:r>
            <a:r>
              <a:rPr lang="cs-CZ" b="1" dirty="0" smtClean="0">
                <a:solidFill>
                  <a:srgbClr val="00B050"/>
                </a:solidFill>
              </a:rPr>
              <a:t>Ý</a:t>
            </a:r>
            <a:r>
              <a:rPr lang="cs-CZ" b="1" dirty="0" smtClean="0">
                <a:solidFill>
                  <a:srgbClr val="FF0000"/>
                </a:solidFill>
              </a:rPr>
              <a:t> N</a:t>
            </a:r>
            <a:r>
              <a:rPr lang="cs-CZ" b="1" dirty="0" smtClean="0">
                <a:solidFill>
                  <a:srgbClr val="00B050"/>
                </a:solidFill>
              </a:rPr>
              <a:t>O</a:t>
            </a:r>
            <a:r>
              <a:rPr lang="cs-CZ" b="1" dirty="0" smtClean="0">
                <a:solidFill>
                  <a:srgbClr val="FF0000"/>
                </a:solidFill>
              </a:rPr>
              <a:t>V</a:t>
            </a:r>
            <a:r>
              <a:rPr lang="cs-CZ" b="1" dirty="0" smtClean="0">
                <a:solidFill>
                  <a:srgbClr val="00B050"/>
                </a:solidFill>
              </a:rPr>
              <a:t>Ý</a:t>
            </a:r>
            <a:r>
              <a:rPr lang="cs-CZ" b="1" dirty="0" smtClean="0">
                <a:solidFill>
                  <a:srgbClr val="FF0000"/>
                </a:solidFill>
              </a:rPr>
              <a:t> R</a:t>
            </a:r>
            <a:r>
              <a:rPr lang="cs-CZ" b="1" dirty="0" smtClean="0">
                <a:solidFill>
                  <a:srgbClr val="00B050"/>
                </a:solidFill>
              </a:rPr>
              <a:t>O</a:t>
            </a:r>
            <a:r>
              <a:rPr lang="cs-CZ" b="1" dirty="0" smtClean="0">
                <a:solidFill>
                  <a:srgbClr val="FF0000"/>
                </a:solidFill>
              </a:rPr>
              <a:t>K, </a:t>
            </a:r>
            <a:r>
              <a:rPr lang="cs-CZ" b="1" dirty="0" smtClean="0">
                <a:solidFill>
                  <a:srgbClr val="00B050"/>
                </a:solidFill>
              </a:rPr>
              <a:t>N</a:t>
            </a:r>
            <a:r>
              <a:rPr lang="cs-CZ" b="1" dirty="0" smtClean="0">
                <a:solidFill>
                  <a:srgbClr val="FF0000"/>
                </a:solidFill>
              </a:rPr>
              <a:t>E</a:t>
            </a:r>
            <a:r>
              <a:rPr lang="cs-CZ" b="1" dirty="0" smtClean="0">
                <a:solidFill>
                  <a:srgbClr val="00B050"/>
                </a:solidFill>
              </a:rPr>
              <a:t>J</a:t>
            </a:r>
            <a:r>
              <a:rPr lang="cs-CZ" b="1" dirty="0" smtClean="0">
                <a:solidFill>
                  <a:srgbClr val="FF0000"/>
                </a:solidFill>
              </a:rPr>
              <a:t>E</a:t>
            </a:r>
            <a:r>
              <a:rPr lang="cs-CZ" b="1" dirty="0" smtClean="0">
                <a:solidFill>
                  <a:srgbClr val="00B050"/>
                </a:solidFill>
              </a:rPr>
              <a:t>N</a:t>
            </a:r>
            <a:r>
              <a:rPr lang="cs-CZ" b="1" dirty="0" smtClean="0">
                <a:solidFill>
                  <a:srgbClr val="FF0000"/>
                </a:solidFill>
              </a:rPr>
              <a:t> V </a:t>
            </a:r>
            <a:r>
              <a:rPr lang="cs-CZ" b="1" dirty="0" smtClean="0">
                <a:solidFill>
                  <a:srgbClr val="00B050"/>
                </a:solidFill>
              </a:rPr>
              <a:t>E</a:t>
            </a:r>
            <a:r>
              <a:rPr lang="cs-CZ" b="1" dirty="0" smtClean="0">
                <a:solidFill>
                  <a:srgbClr val="FF0000"/>
                </a:solidFill>
              </a:rPr>
              <a:t>K</a:t>
            </a:r>
            <a:r>
              <a:rPr lang="cs-CZ" b="1" dirty="0" smtClean="0">
                <a:solidFill>
                  <a:srgbClr val="00B050"/>
                </a:solidFill>
              </a:rPr>
              <a:t>O</a:t>
            </a:r>
            <a:r>
              <a:rPr lang="cs-CZ" b="1" dirty="0" smtClean="0">
                <a:solidFill>
                  <a:srgbClr val="FF0000"/>
                </a:solidFill>
              </a:rPr>
              <a:t>N</a:t>
            </a:r>
            <a:r>
              <a:rPr lang="cs-CZ" b="1" dirty="0" smtClean="0">
                <a:solidFill>
                  <a:srgbClr val="00B050"/>
                </a:solidFill>
              </a:rPr>
              <a:t>O</a:t>
            </a:r>
            <a:r>
              <a:rPr lang="cs-CZ" b="1" dirty="0" smtClean="0">
                <a:solidFill>
                  <a:srgbClr val="FF0000"/>
                </a:solidFill>
              </a:rPr>
              <a:t>M</a:t>
            </a:r>
            <a:r>
              <a:rPr lang="cs-CZ" b="1" dirty="0" smtClean="0">
                <a:solidFill>
                  <a:srgbClr val="00B050"/>
                </a:solidFill>
              </a:rPr>
              <a:t>I</a:t>
            </a:r>
            <a:r>
              <a:rPr lang="cs-CZ" b="1" dirty="0" smtClean="0">
                <a:solidFill>
                  <a:srgbClr val="FF0000"/>
                </a:solidFill>
              </a:rPr>
              <a:t>C</a:t>
            </a:r>
            <a:r>
              <a:rPr lang="cs-CZ" b="1" dirty="0" smtClean="0">
                <a:solidFill>
                  <a:srgbClr val="00B050"/>
                </a:solidFill>
              </a:rPr>
              <a:t>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  <a:sym typeface="Wingdings" pitchFamily="2" charset="2"/>
              </a:rPr>
              <a:t>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 descr="vanocni-darky-stromecek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95936" y="4005064"/>
            <a:ext cx="1480572" cy="1934771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cap="all" dirty="0" smtClean="0"/>
              <a:t>Použité zdroje:</a:t>
            </a:r>
            <a:endParaRPr lang="cs-CZ" b="1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Živnostenský zákon č. 455/1991 Sb. v platném znění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Zákon č. 513/1991 Sb., obchodní zákoník v platném znění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KOČÍ, J., ŠAMŠOVÁ, L.: Základy ekonomiky pro střední a vyšší hotelové školy. Praha, Fortuna, 2009. 144 stran.</a:t>
            </a:r>
          </a:p>
          <a:p>
            <a:pPr marL="514350" indent="-514350">
              <a:buNone/>
            </a:pP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245</Words>
  <Application>Microsoft Office PowerPoint</Application>
  <PresentationFormat>Předvádění na obrazovce (4:3)</PresentationFormat>
  <Paragraphs>45</Paragraphs>
  <Slides>14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sady Office</vt:lpstr>
      <vt:lpstr>Motiv systému Office</vt:lpstr>
      <vt:lpstr>Snímek 1</vt:lpstr>
      <vt:lpstr>Snímek 2</vt:lpstr>
      <vt:lpstr>VÁNOČNÍ EKONOMICKÁ KŘÍŽOVKA</vt:lpstr>
      <vt:lpstr>ZADÁNÍ</vt:lpstr>
      <vt:lpstr>OTÁZKA Č.1</vt:lpstr>
      <vt:lpstr>OTÁZKA Č.2</vt:lpstr>
      <vt:lpstr>OTÁZKA Č.3</vt:lpstr>
      <vt:lpstr>OTÁZKA Č.4</vt:lpstr>
      <vt:lpstr>OTÁZKA Č.5</vt:lpstr>
      <vt:lpstr>OTÁZKA Č.6</vt:lpstr>
      <vt:lpstr>OTÁZKA Č.7</vt:lpstr>
      <vt:lpstr>ŘEŠENÍ</vt:lpstr>
      <vt:lpstr>KRÁSNÉ VÁNOCE A ÚSPĚŠNÝ NOVÝ ROK, NEJEN V EKONOMICE 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VÁNOČNÍ EKONOMICKÁ KŘÍŽOVKA</dc:title>
  <dc:creator>Štěpánka</dc:creator>
  <cp:lastModifiedBy>Štěpánka</cp:lastModifiedBy>
  <cp:revision>6</cp:revision>
  <dcterms:created xsi:type="dcterms:W3CDTF">2012-12-18T18:40:21Z</dcterms:created>
  <dcterms:modified xsi:type="dcterms:W3CDTF">2013-06-04T18:39:38Z</dcterms:modified>
</cp:coreProperties>
</file>