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7" r:id="rId3"/>
    <p:sldId id="278" r:id="rId4"/>
    <p:sldId id="256" r:id="rId5"/>
    <p:sldId id="257" r:id="rId6"/>
    <p:sldId id="259" r:id="rId7"/>
    <p:sldId id="260" r:id="rId8"/>
    <p:sldId id="271" r:id="rId9"/>
    <p:sldId id="272" r:id="rId10"/>
    <p:sldId id="262" r:id="rId11"/>
    <p:sldId id="263" r:id="rId12"/>
    <p:sldId id="264" r:id="rId13"/>
    <p:sldId id="273" r:id="rId14"/>
    <p:sldId id="274" r:id="rId15"/>
    <p:sldId id="275" r:id="rId16"/>
    <p:sldId id="265" r:id="rId17"/>
    <p:sldId id="266" r:id="rId18"/>
    <p:sldId id="267" r:id="rId19"/>
    <p:sldId id="268" r:id="rId20"/>
    <p:sldId id="270" r:id="rId21"/>
    <p:sldId id="276" r:id="rId22"/>
    <p:sldId id="26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5DF47-7962-4FE3-AEA0-EB85A22DC0F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45229-C2B3-4013-A250-BDEFF645A8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45229-C2B3-4013-A250-BDEFF645A88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45229-C2B3-4013-A250-BDEFF645A880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758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692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0393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138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9699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948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0982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8216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4524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1728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E7E98-899F-4E19-8791-8B903D5EFBE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CCECB-0B43-4300-9393-57BA7D7D2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vinky.cz/kariera/266850-podnikani-v-cesku-je-domenou-muzu.html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Podnikání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1.12.2012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</a:t>
            </a:r>
            <a:r>
              <a:rPr lang="cs-CZ" i="1" dirty="0" smtClean="0"/>
              <a:t>„Akciová společnost“, </a:t>
            </a:r>
            <a:r>
              <a:rPr lang="cs-CZ" i="1" dirty="0" smtClean="0"/>
              <a:t>usnadňuje orientaci v této problematice a slouží k vysvětlení základních pojmů z této oblasti.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</a:t>
            </a:r>
            <a:r>
              <a:rPr lang="cs-CZ" i="1" dirty="0" smtClean="0"/>
              <a:t>19 </a:t>
            </a:r>
            <a:r>
              <a:rPr lang="cs-CZ" i="1" dirty="0" smtClean="0"/>
              <a:t>jsou uvedené otázky, které slouží pro fixaci probírané látky a současně jako zpětná vazba pro učitele.</a:t>
            </a:r>
          </a:p>
          <a:p>
            <a:pPr>
              <a:buNone/>
            </a:pPr>
            <a:r>
              <a:rPr lang="cs-CZ" i="1" dirty="0" smtClean="0"/>
              <a:t>Případné použité zkratky:</a:t>
            </a:r>
          </a:p>
          <a:p>
            <a:pPr>
              <a:buNone/>
            </a:pPr>
            <a:r>
              <a:rPr lang="cs-CZ" i="1" dirty="0" smtClean="0"/>
              <a:t>FO …. fyzická osoba</a:t>
            </a:r>
          </a:p>
          <a:p>
            <a:pPr>
              <a:buNone/>
            </a:pPr>
            <a:r>
              <a:rPr lang="cs-CZ" i="1" dirty="0" smtClean="0"/>
              <a:t>PO …. právnická osoba</a:t>
            </a:r>
          </a:p>
          <a:p>
            <a:pPr>
              <a:buNone/>
            </a:pPr>
            <a:r>
              <a:rPr lang="cs-CZ" i="1" dirty="0" smtClean="0"/>
              <a:t>OR …. obchodní rejstřík </a:t>
            </a:r>
            <a:endParaRPr lang="cs-CZ" i="1" dirty="0" smtClean="0"/>
          </a:p>
          <a:p>
            <a:pPr>
              <a:buNone/>
            </a:pPr>
            <a:r>
              <a:rPr lang="cs-CZ" i="1" dirty="0" smtClean="0"/>
              <a:t>VH …. </a:t>
            </a:r>
            <a:r>
              <a:rPr lang="cs-CZ" i="1" dirty="0" smtClean="0"/>
              <a:t>v</a:t>
            </a:r>
            <a:r>
              <a:rPr lang="cs-CZ" i="1" dirty="0" smtClean="0"/>
              <a:t>alná hromada</a:t>
            </a:r>
          </a:p>
          <a:p>
            <a:pPr>
              <a:buNone/>
            </a:pPr>
            <a:r>
              <a:rPr lang="cs-CZ" i="1" dirty="0" smtClean="0"/>
              <a:t>ZK …. </a:t>
            </a:r>
            <a:r>
              <a:rPr lang="cs-CZ" i="1" dirty="0" smtClean="0"/>
              <a:t>z</a:t>
            </a:r>
            <a:r>
              <a:rPr lang="cs-CZ" i="1" dirty="0" smtClean="0"/>
              <a:t>ákladní kapitál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5000"/>
            <a:lum/>
          </a:blip>
          <a:srcRect/>
          <a:stretch>
            <a:fillRect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AKCIOVÁ SPOLEČNOST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/>
              <a:t>Akciová společnost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společnost, která má základní kapitál rozvržený na určitý počet </a:t>
            </a:r>
            <a:r>
              <a:rPr lang="cs-CZ" b="1" dirty="0"/>
              <a:t>akcií</a:t>
            </a:r>
            <a:r>
              <a:rPr lang="cs-CZ" dirty="0"/>
              <a:t> o určité jmenovité hodnotě</a:t>
            </a:r>
          </a:p>
          <a:p>
            <a:pPr>
              <a:buNone/>
            </a:pPr>
            <a:r>
              <a:rPr lang="cs-CZ" i="1" dirty="0"/>
              <a:t>(například ZK 2 mil. Kč může být složen ze 2 ks akcií o jmenovité hodnotě 1 mil. Kč nebo z 2000 ks akcií po 1.000 Kč nebo z 200.000 ks akcií po 10 Kč</a:t>
            </a:r>
            <a:r>
              <a:rPr lang="cs-CZ" i="1" dirty="0" smtClean="0"/>
              <a:t>)</a:t>
            </a:r>
          </a:p>
          <a:p>
            <a:r>
              <a:rPr lang="cs-CZ" dirty="0"/>
              <a:t>v názvu zkratka </a:t>
            </a:r>
            <a:r>
              <a:rPr lang="cs-CZ" b="1" dirty="0"/>
              <a:t>a.s.</a:t>
            </a:r>
            <a:r>
              <a:rPr lang="cs-CZ" dirty="0"/>
              <a:t> nebo </a:t>
            </a:r>
            <a:r>
              <a:rPr lang="cs-CZ" b="1" dirty="0" err="1"/>
              <a:t>akc.spol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Počet zakladatelů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jedna </a:t>
            </a:r>
            <a:r>
              <a:rPr lang="cs-CZ" b="1" dirty="0"/>
              <a:t>PO </a:t>
            </a:r>
            <a:r>
              <a:rPr lang="cs-CZ" dirty="0"/>
              <a:t>nebo minimálně </a:t>
            </a:r>
            <a:r>
              <a:rPr lang="cs-CZ" b="1" dirty="0" smtClean="0"/>
              <a:t>dvě </a:t>
            </a:r>
            <a:r>
              <a:rPr lang="cs-CZ" b="1" dirty="0"/>
              <a:t>FO</a:t>
            </a:r>
            <a:r>
              <a:rPr lang="cs-CZ" dirty="0"/>
              <a:t>, celkový počet zakladatelů není nijak omezen</a:t>
            </a:r>
          </a:p>
          <a:p>
            <a:endParaRPr lang="cs-CZ" b="1" dirty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Založení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zakládají-li společnost dva nebo více zakladatelů, uzavřou </a:t>
            </a:r>
            <a:r>
              <a:rPr lang="cs-CZ" b="1" dirty="0" smtClean="0"/>
              <a:t>zakladatelskou smlouvu</a:t>
            </a:r>
            <a:r>
              <a:rPr lang="cs-CZ" dirty="0" smtClean="0"/>
              <a:t>, jediný zakladatel zakládá společnost </a:t>
            </a:r>
            <a:r>
              <a:rPr lang="cs-CZ" b="1" dirty="0" smtClean="0"/>
              <a:t>zakladatelskou listinou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Založení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Způsoby založení: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r>
              <a:rPr lang="cs-CZ" u="sng" dirty="0"/>
              <a:t>bez veřejné nabídky akcií</a:t>
            </a:r>
            <a:r>
              <a:rPr lang="cs-CZ" dirty="0"/>
              <a:t>, pak základní kapitál činí 2.000.000 Kč (bez nabídky k úpisu akcií, bez konání ustavující VH)</a:t>
            </a:r>
          </a:p>
          <a:p>
            <a:pPr lvl="1">
              <a:buFont typeface="Arial" pitchFamily="34" charset="0"/>
              <a:buChar char="•"/>
            </a:pPr>
            <a:r>
              <a:rPr lang="cs-CZ" u="sng" dirty="0"/>
              <a:t>s veřejnou nabídkou akcií</a:t>
            </a:r>
            <a:r>
              <a:rPr lang="cs-CZ" dirty="0"/>
              <a:t> – pak </a:t>
            </a:r>
            <a:r>
              <a:rPr lang="cs-CZ" dirty="0" smtClean="0"/>
              <a:t>základní kapitál </a:t>
            </a:r>
            <a:r>
              <a:rPr lang="cs-CZ" dirty="0"/>
              <a:t>činí minimálně 20.000.000 Kč (pokud zakladatelé nemají dostatek kapitálu, zveřejní výzvu k upisování akcií)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Založení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upisovatel </a:t>
            </a:r>
            <a:r>
              <a:rPr lang="cs-CZ" dirty="0"/>
              <a:t>je při úpisu povinen splatit případné </a:t>
            </a:r>
            <a:r>
              <a:rPr lang="cs-CZ" b="1" dirty="0"/>
              <a:t>emisní ážio </a:t>
            </a:r>
            <a:r>
              <a:rPr lang="cs-CZ" dirty="0"/>
              <a:t>a alespoň </a:t>
            </a:r>
            <a:r>
              <a:rPr lang="cs-CZ" b="1" dirty="0"/>
              <a:t>10 % jmenovité hodnoty upsaných </a:t>
            </a:r>
            <a:r>
              <a:rPr lang="cs-CZ" b="1" dirty="0" smtClean="0"/>
              <a:t>akcií </a:t>
            </a:r>
            <a:r>
              <a:rPr lang="cs-CZ" dirty="0" smtClean="0"/>
              <a:t>(zbytek </a:t>
            </a:r>
            <a:r>
              <a:rPr lang="cs-CZ" dirty="0"/>
              <a:t>nutno splatit do 1 roku od založení, do doby úplného splacení akcií akcionář obdrží </a:t>
            </a:r>
            <a:r>
              <a:rPr lang="cs-CZ" b="1" dirty="0"/>
              <a:t>zatímní list</a:t>
            </a:r>
            <a:r>
              <a:rPr lang="cs-CZ" dirty="0"/>
              <a:t>)</a:t>
            </a:r>
          </a:p>
          <a:p>
            <a:r>
              <a:rPr lang="cs-CZ" dirty="0" smtClean="0"/>
              <a:t>do </a:t>
            </a:r>
            <a:r>
              <a:rPr lang="cs-CZ" dirty="0"/>
              <a:t>60 dní od úpisu se musí konat </a:t>
            </a:r>
            <a:r>
              <a:rPr lang="cs-CZ" b="1" dirty="0"/>
              <a:t>ustavující valná hromada</a:t>
            </a:r>
            <a:r>
              <a:rPr lang="cs-CZ" dirty="0"/>
              <a:t>, která:</a:t>
            </a:r>
          </a:p>
          <a:p>
            <a:pPr marL="914400" lvl="1" indent="-514350">
              <a:buAutoNum type="alphaLcParenR"/>
            </a:pPr>
            <a:r>
              <a:rPr lang="cs-CZ" dirty="0" smtClean="0"/>
              <a:t>rozhoduje </a:t>
            </a:r>
            <a:r>
              <a:rPr lang="cs-CZ" dirty="0"/>
              <a:t>o založení </a:t>
            </a:r>
            <a:r>
              <a:rPr lang="cs-CZ" dirty="0" smtClean="0"/>
              <a:t>společnosti</a:t>
            </a:r>
          </a:p>
          <a:p>
            <a:pPr marL="914400" lvl="1" indent="-514350">
              <a:buAutoNum type="alphaLcParenR"/>
            </a:pPr>
            <a:r>
              <a:rPr lang="cs-CZ" dirty="0" smtClean="0"/>
              <a:t>schvaluje </a:t>
            </a:r>
            <a:r>
              <a:rPr lang="cs-CZ" dirty="0"/>
              <a:t>stanovy </a:t>
            </a:r>
            <a:r>
              <a:rPr lang="cs-CZ" dirty="0" smtClean="0"/>
              <a:t>společnosti</a:t>
            </a:r>
          </a:p>
          <a:p>
            <a:pPr marL="914400" lvl="1" indent="-514350">
              <a:buAutoNum type="alphaLcParenR"/>
            </a:pPr>
            <a:r>
              <a:rPr lang="cs-CZ" dirty="0" smtClean="0"/>
              <a:t>volí </a:t>
            </a:r>
            <a:r>
              <a:rPr lang="cs-CZ" dirty="0"/>
              <a:t>orgány společnosti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Vznik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/>
              <a:t>d</a:t>
            </a:r>
            <a:r>
              <a:rPr lang="cs-CZ" b="1" dirty="0" smtClean="0"/>
              <a:t>nem zápisu </a:t>
            </a:r>
            <a:r>
              <a:rPr lang="cs-CZ" dirty="0" smtClean="0"/>
              <a:t>do obchodního rejstříku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Počáteční kapitál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Závisí na </a:t>
            </a:r>
            <a:r>
              <a:rPr lang="cs-CZ" b="1" dirty="0" smtClean="0"/>
              <a:t>způsobu založení společnosti </a:t>
            </a:r>
            <a:r>
              <a:rPr lang="cs-CZ" dirty="0" smtClean="0"/>
              <a:t>a je: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2.000.000 Kč</a:t>
            </a:r>
            <a:r>
              <a:rPr lang="cs-CZ" dirty="0" smtClean="0"/>
              <a:t>, pokud je společnost založena bez veřejné nabídky k úpisu akcií</a:t>
            </a:r>
          </a:p>
          <a:p>
            <a:pPr lvl="1">
              <a:buFont typeface="Arial" pitchFamily="34" charset="0"/>
              <a:buChar char="•"/>
            </a:pPr>
            <a:endParaRPr lang="cs-CZ" dirty="0" smtClean="0"/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20.000.000 Kč</a:t>
            </a:r>
            <a:r>
              <a:rPr lang="cs-CZ" dirty="0" smtClean="0"/>
              <a:t>, pokud je společnost založena s veřejnou nabídkou k úpisu akcií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Kompetence a řízení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b="1" dirty="0" smtClean="0"/>
          </a:p>
          <a:p>
            <a:pPr lvl="0"/>
            <a:r>
              <a:rPr lang="cs-CZ" b="1" dirty="0" smtClean="0"/>
              <a:t>valná </a:t>
            </a:r>
            <a:r>
              <a:rPr lang="cs-CZ" b="1" dirty="0"/>
              <a:t>hromada </a:t>
            </a:r>
            <a:r>
              <a:rPr lang="cs-CZ" dirty="0"/>
              <a:t>(nejvyšší orgán)</a:t>
            </a:r>
          </a:p>
          <a:p>
            <a:pPr lvl="0"/>
            <a:r>
              <a:rPr lang="cs-CZ" b="1" dirty="0"/>
              <a:t>představenstvo</a:t>
            </a:r>
            <a:r>
              <a:rPr lang="cs-CZ" dirty="0"/>
              <a:t> (statutární orgán)</a:t>
            </a:r>
          </a:p>
          <a:p>
            <a:pPr lvl="0"/>
            <a:r>
              <a:rPr lang="cs-CZ" b="1" dirty="0"/>
              <a:t>dozorčí rada </a:t>
            </a:r>
            <a:r>
              <a:rPr lang="cs-CZ" dirty="0"/>
              <a:t>(kontrolní orgán)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Kompetence a řízení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Valná hromada: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je tvořena všemi akcionáři a schází se nejméně </a:t>
            </a:r>
            <a:r>
              <a:rPr lang="cs-CZ" dirty="0"/>
              <a:t>jednou </a:t>
            </a:r>
            <a:r>
              <a:rPr lang="cs-CZ" dirty="0" smtClean="0"/>
              <a:t>za rok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r>
              <a:rPr lang="cs-CZ" dirty="0"/>
              <a:t> </a:t>
            </a:r>
            <a:r>
              <a:rPr lang="cs-CZ" dirty="0" smtClean="0"/>
              <a:t>rozhoduje </a:t>
            </a:r>
            <a:r>
              <a:rPr lang="cs-CZ" dirty="0"/>
              <a:t>o zvýšení či snížení základního kapitálu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schvaluje </a:t>
            </a:r>
            <a:r>
              <a:rPr lang="cs-CZ" dirty="0"/>
              <a:t>účetní </a:t>
            </a:r>
            <a:r>
              <a:rPr lang="cs-CZ" dirty="0" smtClean="0"/>
              <a:t>závěrku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rozhoduje o rozdělení zisku</a:t>
            </a:r>
            <a:endParaRPr lang="cs-CZ" dirty="0"/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volí </a:t>
            </a:r>
            <a:r>
              <a:rPr lang="cs-CZ" dirty="0"/>
              <a:t>a odvolává členy představenstva a dozorčí </a:t>
            </a:r>
            <a:r>
              <a:rPr lang="cs-CZ" dirty="0" smtClean="0"/>
              <a:t>rady a rozhoduje </a:t>
            </a:r>
            <a:r>
              <a:rPr lang="cs-CZ" dirty="0"/>
              <a:t>o jejich odměňování</a:t>
            </a:r>
          </a:p>
          <a:p>
            <a:pPr>
              <a:buNone/>
            </a:pPr>
            <a:endParaRPr lang="cs-CZ" dirty="0"/>
          </a:p>
          <a:p>
            <a:pPr lvl="0"/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Kompetence a řízení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Představenstvo: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statutární orgán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řídí </a:t>
            </a:r>
            <a:r>
              <a:rPr lang="cs-CZ" dirty="0"/>
              <a:t>činnost společnosti a jedná jejím jménem (každý samostatně, pokud stanovy neurčují jinak)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z</a:t>
            </a:r>
            <a:r>
              <a:rPr lang="cs-CZ" dirty="0" smtClean="0"/>
              <a:t>abezpečuje </a:t>
            </a:r>
            <a:r>
              <a:rPr lang="cs-CZ" dirty="0"/>
              <a:t>vedení účetnictví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svolává </a:t>
            </a:r>
            <a:r>
              <a:rPr lang="cs-CZ" dirty="0"/>
              <a:t>minimálně 1x ročně valnou hromadu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platí </a:t>
            </a:r>
            <a:r>
              <a:rPr lang="cs-CZ" dirty="0"/>
              <a:t>pro něj zákaz konkurence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Kompetence a řízení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Dozorčí rada: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kontrolní orgán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je </a:t>
            </a:r>
            <a:r>
              <a:rPr lang="cs-CZ" dirty="0"/>
              <a:t>oprávněna nahlížet do všech dokladů týkajících se chodu společnosti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přezkoumává </a:t>
            </a:r>
            <a:r>
              <a:rPr lang="cs-CZ" dirty="0"/>
              <a:t>účetní závěrku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má </a:t>
            </a:r>
            <a:r>
              <a:rPr lang="cs-CZ" dirty="0"/>
              <a:t>minimálně 3 členy (nebo počet dělitelný třemi, 2/3 volí VH, 1/3 volí zaměstnanci)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Způsob ručení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společnost </a:t>
            </a:r>
            <a:r>
              <a:rPr lang="cs-CZ" dirty="0"/>
              <a:t>ručí za své závazky celým svým majetkem</a:t>
            </a:r>
          </a:p>
          <a:p>
            <a:r>
              <a:rPr lang="cs-CZ" dirty="0" smtClean="0"/>
              <a:t>akcionáři </a:t>
            </a:r>
            <a:r>
              <a:rPr lang="cs-CZ" dirty="0"/>
              <a:t>za závazky společnosti </a:t>
            </a:r>
            <a:r>
              <a:rPr lang="cs-CZ" b="1" dirty="0"/>
              <a:t>neručí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Rozdělení zisku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zisk </a:t>
            </a:r>
            <a:r>
              <a:rPr lang="cs-CZ" dirty="0"/>
              <a:t>určený pro rozdělení mezi akcionáře schvaluje valná hromada</a:t>
            </a:r>
          </a:p>
          <a:p>
            <a:r>
              <a:rPr lang="cs-CZ" dirty="0" smtClean="0"/>
              <a:t>podíl </a:t>
            </a:r>
            <a:r>
              <a:rPr lang="cs-CZ" dirty="0"/>
              <a:t>na zisku pro akcionáře = </a:t>
            </a:r>
            <a:r>
              <a:rPr lang="cs-CZ" b="1" dirty="0"/>
              <a:t>dividenda</a:t>
            </a:r>
            <a:endParaRPr lang="cs-CZ" dirty="0"/>
          </a:p>
          <a:p>
            <a:r>
              <a:rPr lang="cs-CZ" dirty="0" smtClean="0"/>
              <a:t>odměny </a:t>
            </a:r>
            <a:r>
              <a:rPr lang="cs-CZ" dirty="0"/>
              <a:t>pro členy dozorčích a statutárních orgánů = </a:t>
            </a:r>
            <a:r>
              <a:rPr lang="cs-CZ" b="1" dirty="0"/>
              <a:t>tantiémy</a:t>
            </a:r>
            <a:endParaRPr lang="cs-CZ" dirty="0"/>
          </a:p>
          <a:p>
            <a:r>
              <a:rPr lang="cs-CZ" dirty="0" smtClean="0"/>
              <a:t>a.s</a:t>
            </a:r>
            <a:r>
              <a:rPr lang="cs-CZ" dirty="0"/>
              <a:t>. vytváří povinně </a:t>
            </a:r>
            <a:r>
              <a:rPr lang="cs-CZ" b="1" dirty="0"/>
              <a:t>rezervní fond</a:t>
            </a:r>
            <a:r>
              <a:rPr lang="cs-CZ" dirty="0"/>
              <a:t> (ze zisku) až do celkové výše 20% základního kapitálu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Zrušení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obdobné </a:t>
            </a:r>
            <a:r>
              <a:rPr lang="cs-CZ" dirty="0"/>
              <a:t>jako u jiných společností</a:t>
            </a:r>
          </a:p>
          <a:p>
            <a:pPr>
              <a:buNone/>
            </a:pP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Zánik společnosti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/>
              <a:t>d</a:t>
            </a:r>
            <a:r>
              <a:rPr lang="cs-CZ" b="1" dirty="0" smtClean="0"/>
              <a:t>nem výmazu </a:t>
            </a:r>
            <a:r>
              <a:rPr lang="cs-CZ" dirty="0" smtClean="0"/>
              <a:t>z obchodního rejstříku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Otázky na závěr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Kolik zakladatelů může založit akciovou společnost?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minimální počáteční kapitál v a.s.?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nazývá statutární orgán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Ručí akcionáři za závazky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 jaké celkové výše se v akciové společnosti vytváří rezervní fond?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nazývá podíl na zisku pro akcionáře?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Použité zdroje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 č. 513/1991 Sb., obchodní zákoník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Titulní obrázek dostupný na: </a:t>
            </a:r>
            <a:r>
              <a:rPr lang="cs-CZ" dirty="0" smtClean="0">
                <a:hlinkClick r:id="rId2"/>
              </a:rPr>
              <a:t>http://www.novinky.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/kariera/266850-</a:t>
            </a:r>
            <a:r>
              <a:rPr lang="cs-CZ" dirty="0" err="1" smtClean="0">
                <a:hlinkClick r:id="rId2"/>
              </a:rPr>
              <a:t>podnikani</a:t>
            </a:r>
            <a:r>
              <a:rPr lang="cs-CZ" dirty="0" smtClean="0">
                <a:hlinkClick r:id="rId2"/>
              </a:rPr>
              <a:t>-v-</a:t>
            </a:r>
            <a:r>
              <a:rPr lang="cs-CZ" dirty="0" err="1" smtClean="0">
                <a:hlinkClick r:id="rId2"/>
              </a:rPr>
              <a:t>cesku</a:t>
            </a:r>
            <a:r>
              <a:rPr lang="cs-CZ" dirty="0" smtClean="0">
                <a:hlinkClick r:id="rId2"/>
              </a:rPr>
              <a:t>-je-</a:t>
            </a:r>
            <a:r>
              <a:rPr lang="cs-CZ" dirty="0" err="1" smtClean="0">
                <a:hlinkClick r:id="rId2"/>
              </a:rPr>
              <a:t>domenou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muzu.html</a:t>
            </a:r>
            <a:r>
              <a:rPr lang="cs-CZ" dirty="0" smtClean="0"/>
              <a:t> (cit. 1.12.2012)</a:t>
            </a:r>
            <a:br>
              <a:rPr lang="cs-CZ" dirty="0" smtClean="0"/>
            </a:br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br>
              <a:rPr lang="cs-CZ" b="1" dirty="0" smtClean="0"/>
            </a:br>
            <a:r>
              <a:rPr lang="cs-CZ" b="1" dirty="0" smtClean="0">
                <a:sym typeface="Wingdings" pitchFamily="2" charset="2"/>
              </a:rPr>
              <a:t></a:t>
            </a:r>
            <a:endParaRPr lang="cs-CZ" b="1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678</Words>
  <Application>Microsoft Office PowerPoint</Application>
  <PresentationFormat>Předvádění na obrazovce (4:3)</PresentationFormat>
  <Paragraphs>112</Paragraphs>
  <Slides>21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Motiv systému Office</vt:lpstr>
      <vt:lpstr>Snímek 1</vt:lpstr>
      <vt:lpstr>Snímek 2</vt:lpstr>
      <vt:lpstr>AKCIOVÁ SPOLEČNOST</vt:lpstr>
      <vt:lpstr>Akciová společnost</vt:lpstr>
      <vt:lpstr>Počet zakladatelů</vt:lpstr>
      <vt:lpstr>Založení společnosti</vt:lpstr>
      <vt:lpstr>Založení společnosti</vt:lpstr>
      <vt:lpstr>Založení společnosti</vt:lpstr>
      <vt:lpstr>Vznik společnosti</vt:lpstr>
      <vt:lpstr>Počáteční kapitál</vt:lpstr>
      <vt:lpstr>Kompetence a řízení</vt:lpstr>
      <vt:lpstr>Kompetence a řízení</vt:lpstr>
      <vt:lpstr>Kompetence a řízení</vt:lpstr>
      <vt:lpstr>Kompetence a řízení</vt:lpstr>
      <vt:lpstr>Způsob ručení</vt:lpstr>
      <vt:lpstr>Rozdělení zisku</vt:lpstr>
      <vt:lpstr>Zrušení společnosti</vt:lpstr>
      <vt:lpstr>Zánik společnosti</vt:lpstr>
      <vt:lpstr>Otázky na závěr</vt:lpstr>
      <vt:lpstr>Použité zdroje</vt:lpstr>
      <vt:lpstr>Děkuji vám za pozornost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AKCIOVÁ SPOLEČNOST</dc:title>
  <dc:creator>Štěpánka</dc:creator>
  <cp:lastModifiedBy>Štěpánka</cp:lastModifiedBy>
  <cp:revision>15</cp:revision>
  <dcterms:created xsi:type="dcterms:W3CDTF">2012-12-29T11:38:32Z</dcterms:created>
  <dcterms:modified xsi:type="dcterms:W3CDTF">2013-06-04T19:06:02Z</dcterms:modified>
</cp:coreProperties>
</file>