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CC"/>
    <a:srgbClr val="FF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79" autoAdjust="0"/>
    <p:restoredTop sz="94660"/>
  </p:normalViewPr>
  <p:slideViewPr>
    <p:cSldViewPr>
      <p:cViewPr varScale="1">
        <p:scale>
          <a:sx n="50" d="100"/>
          <a:sy n="50" d="100"/>
        </p:scale>
        <p:origin x="-730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019A2E-300A-4F61-B6E7-12D9600B0DE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5E0BFB-8971-4F4F-B368-203552650C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5E0BFB-8971-4F4F-B368-203552650CB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5E0BFB-8971-4F4F-B368-203552650CB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5E0BFB-8971-4F4F-B368-203552650CB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5E0BFB-8971-4F4F-B368-203552650CBD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5E0BFB-8971-4F4F-B368-203552650CBD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5E0BFB-8971-4F4F-B368-203552650CBD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5E0BFB-8971-4F4F-B368-203552650CBD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B9CDE2-3659-4A62-9E43-47A1CB3F3FE0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8BA-FC3A-4BB9-A1DD-3974E050382F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8BA-FC3A-4BB9-A1DD-3974E050382F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8BA-FC3A-4BB9-A1DD-3974E050382F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8BA-FC3A-4BB9-A1DD-3974E050382F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8BA-FC3A-4BB9-A1DD-3974E050382F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8BA-FC3A-4BB9-A1DD-3974E050382F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8BA-FC3A-4BB9-A1DD-3974E050382F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8BA-FC3A-4BB9-A1DD-3974E050382F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8BA-FC3A-4BB9-A1DD-3974E050382F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8BA-FC3A-4BB9-A1DD-3974E050382F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8BA-FC3A-4BB9-A1DD-3974E050382F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0F08BA-FC3A-4BB9-A1DD-3974E050382F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pull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>
                <a:solidFill>
                  <a:prstClr val="black">
                    <a:tint val="75000"/>
                  </a:prstClr>
                </a:solidFill>
              </a:rPr>
              <a:t>Střední škola  a Vyšší odborná škola cestovního ruchu, Senovážné náměstí 12, České Budějovice 370  01</a:t>
            </a:r>
            <a:endParaRPr lang="cs-CZ" sz="1400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17610608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Bc. Štěpánka </a:t>
                      </a:r>
                      <a:r>
                        <a:rPr lang="cs-CZ" dirty="0" err="1" smtClean="0"/>
                        <a:t>Jáglová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Podnikání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druhý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10.12.2012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204531562"/>
      </p:ext>
    </p:extLst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Anotace: </a:t>
            </a:r>
          </a:p>
          <a:p>
            <a:pPr>
              <a:buNone/>
            </a:pPr>
            <a:r>
              <a:rPr lang="cs-CZ" i="1" dirty="0" smtClean="0"/>
              <a:t>Materiál je zaměřený na téma „Obchodní společnosti“ a slouží pro upevnění látky daného tématu zábavnou formou.</a:t>
            </a:r>
            <a:endParaRPr lang="cs-CZ" i="1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Metodické pokyny:</a:t>
            </a:r>
          </a:p>
          <a:p>
            <a:pPr>
              <a:buNone/>
            </a:pPr>
            <a:r>
              <a:rPr lang="cs-CZ" i="1" dirty="0" smtClean="0"/>
              <a:t>Je vhodné nejprve nechat žáky překreslit si do sešitu zadání křížovky ze snímku 4 a poté procházet jednotlivé otázky. Prvního úspěšného řešitele je vhodné odměnit. Na snímku č. 12 je pak znázorněno správné řešení křížovky, které slouží žákům i učiteli jako zpětná vazba.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72491327"/>
      </p:ext>
    </p:extLst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71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0033CC"/>
                </a:solidFill>
              </a:rPr>
              <a:t>KŘÍŽOVKA</a:t>
            </a:r>
            <a:r>
              <a:rPr lang="cs-CZ" sz="6600" b="1" dirty="0" smtClean="0">
                <a:solidFill>
                  <a:srgbClr val="FF0000"/>
                </a:solidFill>
              </a:rPr>
              <a:t> 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ZÁKLADNÍ POJMY Z OBCHODNÍCH SPOLEČNOSTÍ</a:t>
            </a:r>
            <a:endParaRPr lang="cs-CZ" sz="40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</a:t>
            </a:r>
            <a:r>
              <a:rPr lang="cs-CZ" b="1" dirty="0" smtClean="0">
                <a:solidFill>
                  <a:srgbClr val="0033CC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D</a:t>
            </a:r>
            <a:r>
              <a:rPr lang="cs-CZ" b="1" dirty="0" smtClean="0">
                <a:solidFill>
                  <a:srgbClr val="0033CC"/>
                </a:solidFill>
              </a:rPr>
              <a:t>Á</a:t>
            </a:r>
            <a:r>
              <a:rPr lang="cs-CZ" b="1" dirty="0" smtClean="0">
                <a:solidFill>
                  <a:srgbClr val="FF0000"/>
                </a:solidFill>
              </a:rPr>
              <a:t>N</a:t>
            </a:r>
            <a:r>
              <a:rPr lang="cs-CZ" b="1" dirty="0" smtClean="0">
                <a:solidFill>
                  <a:srgbClr val="0033CC"/>
                </a:solidFill>
              </a:rPr>
              <a:t>Í</a:t>
            </a:r>
            <a:endParaRPr lang="cs-CZ" b="1" dirty="0">
              <a:solidFill>
                <a:srgbClr val="0033CC"/>
              </a:solidFill>
            </a:endParaRPr>
          </a:p>
        </p:txBody>
      </p:sp>
      <p:pic>
        <p:nvPicPr>
          <p:cNvPr id="1028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2592" t="30861" r="48211" b="32546"/>
          <a:stretch>
            <a:fillRect/>
          </a:stretch>
        </p:blipFill>
        <p:spPr bwMode="auto">
          <a:xfrm>
            <a:off x="395536" y="2420888"/>
            <a:ext cx="8581475" cy="35886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otazní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64288" y="0"/>
            <a:ext cx="1979712" cy="1484784"/>
          </a:xfrm>
          <a:prstGeom prst="rect">
            <a:avLst/>
          </a:prstGeom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0033CC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Á</a:t>
            </a:r>
            <a:r>
              <a:rPr lang="cs-CZ" b="1" dirty="0" smtClean="0">
                <a:solidFill>
                  <a:srgbClr val="0033CC"/>
                </a:solidFill>
              </a:rPr>
              <a:t>Z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0033CC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Č.</a:t>
            </a:r>
            <a:r>
              <a:rPr lang="cs-CZ" b="1" dirty="0" smtClean="0">
                <a:solidFill>
                  <a:srgbClr val="0033CC"/>
                </a:solidFill>
              </a:rPr>
              <a:t>1</a:t>
            </a:r>
            <a:endParaRPr lang="cs-CZ" b="1" dirty="0">
              <a:solidFill>
                <a:srgbClr val="0033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Akcie, které mají elektronickou podobu a jejich evidenci vede Centrální depozitář cenných papírů, jsou ….</a:t>
            </a:r>
            <a:endParaRPr lang="cs-CZ" b="1" dirty="0"/>
          </a:p>
        </p:txBody>
      </p:sp>
      <p:pic>
        <p:nvPicPr>
          <p:cNvPr id="4" name="Obrázek 3" descr="otazní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64288" y="5373216"/>
            <a:ext cx="1979712" cy="1484784"/>
          </a:xfrm>
          <a:prstGeom prst="rect">
            <a:avLst/>
          </a:prstGeom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0033CC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Á</a:t>
            </a:r>
            <a:r>
              <a:rPr lang="cs-CZ" b="1" dirty="0" smtClean="0">
                <a:solidFill>
                  <a:srgbClr val="0033CC"/>
                </a:solidFill>
              </a:rPr>
              <a:t>Z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0033CC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Č.</a:t>
            </a:r>
            <a:r>
              <a:rPr lang="cs-CZ" b="1" dirty="0" smtClean="0">
                <a:solidFill>
                  <a:srgbClr val="0033CC"/>
                </a:solidFill>
              </a:rPr>
              <a:t>2</a:t>
            </a:r>
            <a:endParaRPr lang="cs-CZ" b="1" dirty="0">
              <a:solidFill>
                <a:srgbClr val="0033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Kontrolní orgán v akciové společnosti (dohromady)…..</a:t>
            </a:r>
            <a:endParaRPr lang="cs-CZ" b="1" dirty="0"/>
          </a:p>
        </p:txBody>
      </p:sp>
      <p:pic>
        <p:nvPicPr>
          <p:cNvPr id="4" name="Obrázek 3" descr="otazní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64288" y="5373216"/>
            <a:ext cx="1979712" cy="1484784"/>
          </a:xfrm>
          <a:prstGeom prst="rect">
            <a:avLst/>
          </a:prstGeom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0033CC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Á</a:t>
            </a:r>
            <a:r>
              <a:rPr lang="cs-CZ" b="1" dirty="0" smtClean="0">
                <a:solidFill>
                  <a:srgbClr val="0033CC"/>
                </a:solidFill>
              </a:rPr>
              <a:t>Z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0033CC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Č.</a:t>
            </a:r>
            <a:r>
              <a:rPr lang="cs-CZ" b="1" dirty="0" smtClean="0">
                <a:solidFill>
                  <a:srgbClr val="0033CC"/>
                </a:solidFill>
              </a:rPr>
              <a:t>3</a:t>
            </a:r>
            <a:endParaRPr lang="cs-CZ" b="1" dirty="0">
              <a:solidFill>
                <a:srgbClr val="0033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Statutární orgán ve společnosti s ručením omezeným….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otazní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64288" y="5373216"/>
            <a:ext cx="1979712" cy="1484784"/>
          </a:xfrm>
          <a:prstGeom prst="rect">
            <a:avLst/>
          </a:prstGeom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0033CC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Á</a:t>
            </a:r>
            <a:r>
              <a:rPr lang="cs-CZ" b="1" dirty="0" smtClean="0">
                <a:solidFill>
                  <a:srgbClr val="0033CC"/>
                </a:solidFill>
              </a:rPr>
              <a:t>Z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0033CC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Č.</a:t>
            </a:r>
            <a:r>
              <a:rPr lang="cs-CZ" b="1" dirty="0" smtClean="0">
                <a:solidFill>
                  <a:srgbClr val="0033CC"/>
                </a:solidFill>
              </a:rPr>
              <a:t>4</a:t>
            </a:r>
            <a:endParaRPr lang="cs-CZ" b="1" dirty="0">
              <a:solidFill>
                <a:srgbClr val="0033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Majetkový cenný papír….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otazní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64288" y="5373216"/>
            <a:ext cx="1979712" cy="1484784"/>
          </a:xfrm>
          <a:prstGeom prst="rect">
            <a:avLst/>
          </a:prstGeom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0033CC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Á</a:t>
            </a:r>
            <a:r>
              <a:rPr lang="cs-CZ" b="1" dirty="0" smtClean="0">
                <a:solidFill>
                  <a:srgbClr val="0033CC"/>
                </a:solidFill>
              </a:rPr>
              <a:t>Z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0033CC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Č.</a:t>
            </a:r>
            <a:r>
              <a:rPr lang="cs-CZ" b="1" dirty="0" smtClean="0">
                <a:solidFill>
                  <a:srgbClr val="0033CC"/>
                </a:solidFill>
              </a:rPr>
              <a:t>5</a:t>
            </a:r>
            <a:endParaRPr lang="cs-CZ" b="1" dirty="0">
              <a:solidFill>
                <a:srgbClr val="0033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Společník v osobní obchodní společnosti, který za závazky společnosti ručí celým svým majetkem….</a:t>
            </a:r>
            <a:endParaRPr lang="cs-CZ" b="1" dirty="0"/>
          </a:p>
        </p:txBody>
      </p:sp>
      <p:pic>
        <p:nvPicPr>
          <p:cNvPr id="4" name="Obrázek 3" descr="otazní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64288" y="5373216"/>
            <a:ext cx="1979712" cy="1484784"/>
          </a:xfrm>
          <a:prstGeom prst="rect">
            <a:avLst/>
          </a:prstGeom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0033CC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Á</a:t>
            </a:r>
            <a:r>
              <a:rPr lang="cs-CZ" b="1" dirty="0" smtClean="0">
                <a:solidFill>
                  <a:srgbClr val="0033CC"/>
                </a:solidFill>
              </a:rPr>
              <a:t>Z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0033CC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Č.</a:t>
            </a:r>
            <a:r>
              <a:rPr lang="cs-CZ" b="1" dirty="0" smtClean="0">
                <a:solidFill>
                  <a:srgbClr val="0033CC"/>
                </a:solidFill>
              </a:rPr>
              <a:t>6</a:t>
            </a:r>
            <a:endParaRPr lang="cs-CZ" b="1" dirty="0">
              <a:solidFill>
                <a:srgbClr val="0033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Zkratka společnosti, ve které je omezen maximální počet společníků (bez teček)….. </a:t>
            </a:r>
            <a:endParaRPr lang="cs-CZ" b="1" dirty="0"/>
          </a:p>
        </p:txBody>
      </p:sp>
      <p:pic>
        <p:nvPicPr>
          <p:cNvPr id="4" name="Obrázek 3" descr="otazní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64288" y="5373216"/>
            <a:ext cx="1979712" cy="1484784"/>
          </a:xfrm>
          <a:prstGeom prst="rect">
            <a:avLst/>
          </a:prstGeom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0033CC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Á</a:t>
            </a:r>
            <a:r>
              <a:rPr lang="cs-CZ" b="1" dirty="0" smtClean="0">
                <a:solidFill>
                  <a:srgbClr val="0033CC"/>
                </a:solidFill>
              </a:rPr>
              <a:t>Z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0033CC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Č.</a:t>
            </a:r>
            <a:r>
              <a:rPr lang="cs-CZ" b="1" dirty="0" smtClean="0">
                <a:solidFill>
                  <a:srgbClr val="0033CC"/>
                </a:solidFill>
              </a:rPr>
              <a:t>7</a:t>
            </a:r>
            <a:endParaRPr lang="cs-CZ" b="1" dirty="0">
              <a:solidFill>
                <a:srgbClr val="0033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Část zisku, která v akciové společnosti připadá na jednu akcii, se nazývá…..</a:t>
            </a:r>
            <a:endParaRPr lang="cs-CZ" b="1" dirty="0"/>
          </a:p>
        </p:txBody>
      </p:sp>
      <p:pic>
        <p:nvPicPr>
          <p:cNvPr id="4" name="Obrázek 3" descr="otazní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64288" y="5373216"/>
            <a:ext cx="1979712" cy="1484784"/>
          </a:xfrm>
          <a:prstGeom prst="rect">
            <a:avLst/>
          </a:prstGeom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Ř</a:t>
            </a:r>
            <a:r>
              <a:rPr lang="cs-CZ" b="1" dirty="0" smtClean="0">
                <a:solidFill>
                  <a:srgbClr val="0033CC"/>
                </a:solidFill>
              </a:rPr>
              <a:t>E</a:t>
            </a:r>
            <a:r>
              <a:rPr lang="cs-CZ" b="1" dirty="0" smtClean="0">
                <a:solidFill>
                  <a:srgbClr val="FF0000"/>
                </a:solidFill>
              </a:rPr>
              <a:t>Š</a:t>
            </a:r>
            <a:r>
              <a:rPr lang="cs-CZ" b="1" dirty="0" smtClean="0">
                <a:solidFill>
                  <a:srgbClr val="0033CC"/>
                </a:solidFill>
              </a:rPr>
              <a:t>E</a:t>
            </a:r>
            <a:r>
              <a:rPr lang="cs-CZ" b="1" dirty="0" smtClean="0">
                <a:solidFill>
                  <a:srgbClr val="FF0000"/>
                </a:solidFill>
              </a:rPr>
              <a:t>N</a:t>
            </a:r>
            <a:r>
              <a:rPr lang="cs-CZ" b="1" dirty="0" smtClean="0">
                <a:solidFill>
                  <a:srgbClr val="0033CC"/>
                </a:solidFill>
              </a:rPr>
              <a:t>Í</a:t>
            </a:r>
            <a:endParaRPr lang="cs-CZ" b="1" dirty="0">
              <a:solidFill>
                <a:srgbClr val="0033CC"/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2592" t="30861" r="47316" b="32546"/>
          <a:stretch>
            <a:fillRect/>
          </a:stretch>
        </p:blipFill>
        <p:spPr bwMode="auto">
          <a:xfrm>
            <a:off x="188903" y="2420888"/>
            <a:ext cx="8766193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otazní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64288" y="0"/>
            <a:ext cx="1979712" cy="1484784"/>
          </a:xfrm>
          <a:prstGeom prst="rect">
            <a:avLst/>
          </a:prstGeom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Děkuji vám za pozornost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33CC"/>
                </a:solidFill>
                <a:sym typeface="Wingdings" pitchFamily="2" charset="2"/>
              </a:rPr>
              <a:t></a:t>
            </a:r>
            <a:endParaRPr lang="cs-CZ" b="1" dirty="0">
              <a:solidFill>
                <a:srgbClr val="0033CC"/>
              </a:solidFill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cap="all" dirty="0" smtClean="0">
                <a:solidFill>
                  <a:srgbClr val="FF0000"/>
                </a:solidFill>
              </a:rPr>
              <a:t>P</a:t>
            </a:r>
            <a:r>
              <a:rPr lang="cs-CZ" b="1" cap="all" dirty="0" smtClean="0">
                <a:solidFill>
                  <a:srgbClr val="0033CC"/>
                </a:solidFill>
              </a:rPr>
              <a:t>o</a:t>
            </a:r>
            <a:r>
              <a:rPr lang="cs-CZ" b="1" cap="all" dirty="0" smtClean="0">
                <a:solidFill>
                  <a:srgbClr val="FF0000"/>
                </a:solidFill>
              </a:rPr>
              <a:t>u</a:t>
            </a:r>
            <a:r>
              <a:rPr lang="cs-CZ" b="1" cap="all" dirty="0" smtClean="0">
                <a:solidFill>
                  <a:srgbClr val="0033CC"/>
                </a:solidFill>
              </a:rPr>
              <a:t>ž</a:t>
            </a:r>
            <a:r>
              <a:rPr lang="cs-CZ" b="1" cap="all" dirty="0" smtClean="0">
                <a:solidFill>
                  <a:srgbClr val="FF0000"/>
                </a:solidFill>
              </a:rPr>
              <a:t>i</a:t>
            </a:r>
            <a:r>
              <a:rPr lang="cs-CZ" b="1" cap="all" dirty="0" smtClean="0">
                <a:solidFill>
                  <a:srgbClr val="0033CC"/>
                </a:solidFill>
              </a:rPr>
              <a:t>t</a:t>
            </a:r>
            <a:r>
              <a:rPr lang="cs-CZ" b="1" cap="all" dirty="0" smtClean="0">
                <a:solidFill>
                  <a:srgbClr val="FF0000"/>
                </a:solidFill>
              </a:rPr>
              <a:t>é </a:t>
            </a:r>
            <a:r>
              <a:rPr lang="cs-CZ" b="1" cap="all" dirty="0" smtClean="0">
                <a:solidFill>
                  <a:srgbClr val="0033CC"/>
                </a:solidFill>
              </a:rPr>
              <a:t>z</a:t>
            </a:r>
            <a:r>
              <a:rPr lang="cs-CZ" b="1" cap="all" dirty="0" smtClean="0">
                <a:solidFill>
                  <a:srgbClr val="FF0000"/>
                </a:solidFill>
              </a:rPr>
              <a:t>d</a:t>
            </a:r>
            <a:r>
              <a:rPr lang="cs-CZ" b="1" cap="all" dirty="0" smtClean="0">
                <a:solidFill>
                  <a:srgbClr val="0033CC"/>
                </a:solidFill>
              </a:rPr>
              <a:t>r</a:t>
            </a:r>
            <a:r>
              <a:rPr lang="cs-CZ" b="1" cap="all" dirty="0" smtClean="0">
                <a:solidFill>
                  <a:srgbClr val="FF0000"/>
                </a:solidFill>
              </a:rPr>
              <a:t>o</a:t>
            </a:r>
            <a:r>
              <a:rPr lang="cs-CZ" b="1" cap="all" dirty="0" smtClean="0">
                <a:solidFill>
                  <a:srgbClr val="0033CC"/>
                </a:solidFill>
              </a:rPr>
              <a:t>j</a:t>
            </a:r>
            <a:r>
              <a:rPr lang="cs-CZ" b="1" cap="all" dirty="0" smtClean="0">
                <a:solidFill>
                  <a:srgbClr val="FF0000"/>
                </a:solidFill>
              </a:rPr>
              <a:t>e</a:t>
            </a:r>
            <a:r>
              <a:rPr lang="cs-CZ" b="1" cap="all" dirty="0" smtClean="0">
                <a:solidFill>
                  <a:srgbClr val="0033CC"/>
                </a:solidFill>
              </a:rPr>
              <a:t>:</a:t>
            </a:r>
            <a:endParaRPr lang="cs-CZ" b="1" cap="all" dirty="0">
              <a:solidFill>
                <a:srgbClr val="0033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Zákon č. 513/1991 Sb., obchodní zákoník v platném znění</a:t>
            </a:r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260</Words>
  <Application>Microsoft Office PowerPoint</Application>
  <PresentationFormat>Předvádění na obrazovce (4:3)</PresentationFormat>
  <Paragraphs>51</Paragraphs>
  <Slides>14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Snímek 2</vt:lpstr>
      <vt:lpstr>KŘÍŽOVKA </vt:lpstr>
      <vt:lpstr>ZADÁNÍ</vt:lpstr>
      <vt:lpstr>OTÁZKA Č.1</vt:lpstr>
      <vt:lpstr>OTÁZKA Č.2</vt:lpstr>
      <vt:lpstr>OTÁZKA Č.3</vt:lpstr>
      <vt:lpstr>OTÁZKA Č.4</vt:lpstr>
      <vt:lpstr>OTÁZKA Č.5</vt:lpstr>
      <vt:lpstr>OTÁZKA Č.6</vt:lpstr>
      <vt:lpstr>OTÁZKA Č.7</vt:lpstr>
      <vt:lpstr>ŘEŠENÍ</vt:lpstr>
      <vt:lpstr>Děkuji vám za pozornost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KŘÍŽOVKA </dc:title>
  <dc:creator>Štěpánka</dc:creator>
  <cp:lastModifiedBy>Štěpánka</cp:lastModifiedBy>
  <cp:revision>7</cp:revision>
  <dcterms:created xsi:type="dcterms:W3CDTF">2013-01-16T17:45:30Z</dcterms:created>
  <dcterms:modified xsi:type="dcterms:W3CDTF">2013-06-04T19:16:43Z</dcterms:modified>
</cp:coreProperties>
</file>