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71" r:id="rId2"/>
    <p:sldId id="272" r:id="rId3"/>
    <p:sldId id="256" r:id="rId4"/>
    <p:sldId id="257" r:id="rId5"/>
    <p:sldId id="258" r:id="rId6"/>
    <p:sldId id="259" r:id="rId7"/>
    <p:sldId id="261" r:id="rId8"/>
    <p:sldId id="262" r:id="rId9"/>
    <p:sldId id="263" r:id="rId10"/>
    <p:sldId id="264" r:id="rId11"/>
    <p:sldId id="265" r:id="rId12"/>
    <p:sldId id="270" r:id="rId13"/>
    <p:sldId id="268" r:id="rId14"/>
    <p:sldId id="269" r:id="rId15"/>
    <p:sldId id="267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0" d="100"/>
          <a:sy n="50" d="100"/>
        </p:scale>
        <p:origin x="-710" y="-6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316580C-8166-4542-A073-CD17C20F326E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F820D09-2A97-47A2-8133-DF32EA128C6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2DC54-DDA7-4A20-8A1B-9237F47FEBC3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58914496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820D09-2A97-47A2-8133-DF32EA128C62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41727-FB95-485C-BBC5-848CA7CA5E71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39636D-1112-47E4-B55D-506D2006E9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41727-FB95-485C-BBC5-848CA7CA5E71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39636D-1112-47E4-B55D-506D2006E9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41727-FB95-485C-BBC5-848CA7CA5E71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39636D-1112-47E4-B55D-506D2006E9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41727-FB95-485C-BBC5-848CA7CA5E71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39636D-1112-47E4-B55D-506D2006E9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41727-FB95-485C-BBC5-848CA7CA5E71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39636D-1112-47E4-B55D-506D2006E9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41727-FB95-485C-BBC5-848CA7CA5E71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39636D-1112-47E4-B55D-506D2006E9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41727-FB95-485C-BBC5-848CA7CA5E71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39636D-1112-47E4-B55D-506D2006E9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41727-FB95-485C-BBC5-848CA7CA5E71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39636D-1112-47E4-B55D-506D2006E9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41727-FB95-485C-BBC5-848CA7CA5E71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39636D-1112-47E4-B55D-506D2006E9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41727-FB95-485C-BBC5-848CA7CA5E71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39636D-1112-47E4-B55D-506D2006E9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41727-FB95-485C-BBC5-848CA7CA5E71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39636D-1112-47E4-B55D-506D2006E9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45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241727-FB95-485C-BBC5-848CA7CA5E71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39636D-1112-47E4-B55D-506D2006E95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wipe dir="r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zpravy.e15.cz/firma/ceska-posta" TargetMode="External"/><Relationship Id="rId2" Type="http://schemas.openxmlformats.org/officeDocument/2006/relationships/hyperlink" Target="http://www.markething.cz/znacka-ceska-republika-%E2%80%93-nase-slovo-ve-svete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36702"/>
            <a:ext cx="9144000" cy="196730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27584" y="6356350"/>
            <a:ext cx="7632848" cy="365125"/>
          </a:xfrm>
        </p:spPr>
        <p:txBody>
          <a:bodyPr/>
          <a:lstStyle/>
          <a:p>
            <a:r>
              <a:rPr lang="cs-CZ" sz="1400" dirty="0" smtClean="0">
                <a:solidFill>
                  <a:prstClr val="black">
                    <a:tint val="75000"/>
                  </a:prstClr>
                </a:solidFill>
              </a:rPr>
              <a:t>Střední škola  a Vyšší odborná škola cestovního ruchu, Senovážné náměstí 12, České Budějovice 370  01</a:t>
            </a:r>
            <a:endParaRPr lang="cs-CZ" sz="1400" dirty="0">
              <a:solidFill>
                <a:prstClr val="black">
                  <a:tint val="75000"/>
                </a:prstClr>
              </a:solidFill>
            </a:endParaRPr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176106088"/>
              </p:ext>
            </p:extLst>
          </p:nvPr>
        </p:nvGraphicFramePr>
        <p:xfrm>
          <a:off x="1007604" y="2924944"/>
          <a:ext cx="7248961" cy="316382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28381"/>
                <a:gridCol w="5220580"/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CZ.1.07/1.5.00/34.0423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12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 a Vyšší odborná škola cestovního ruchu, Senovážné náměstí 12, České Budějovice 370 01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Ing. Bc. Štěpánka </a:t>
                      </a:r>
                      <a:r>
                        <a:rPr lang="cs-CZ" dirty="0" err="1" smtClean="0"/>
                        <a:t>Jáglová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 err="1">
                          <a:effectLst/>
                          <a:latin typeface="Calibri"/>
                          <a:ea typeface="Calibri"/>
                          <a:cs typeface="Times New Roman"/>
                        </a:rPr>
                        <a:t>Tématický</a:t>
                      </a: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celek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Podnikání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druhý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23.1.2013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4204531562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5"/>
            <a:ext cx="8229600" cy="6192688"/>
          </a:xfrm>
        </p:spPr>
        <p:txBody>
          <a:bodyPr>
            <a:normAutofit fontScale="77500" lnSpcReduction="20000"/>
          </a:bodyPr>
          <a:lstStyle/>
          <a:p>
            <a:r>
              <a:rPr lang="cs-CZ" b="1" dirty="0" smtClean="0"/>
              <a:t>Anotace: </a:t>
            </a:r>
          </a:p>
          <a:p>
            <a:pPr>
              <a:buNone/>
            </a:pPr>
            <a:r>
              <a:rPr lang="cs-CZ" i="1" dirty="0" smtClean="0"/>
              <a:t>Materiál je zaměřený na téma </a:t>
            </a:r>
            <a:r>
              <a:rPr lang="cs-CZ" i="1" dirty="0" smtClean="0"/>
              <a:t>„Podnikání státu“, </a:t>
            </a:r>
            <a:r>
              <a:rPr lang="cs-CZ" i="1" dirty="0" smtClean="0"/>
              <a:t>usnadňuje orientaci v této problematice a slouží k vysvětlení základních pojmů z této oblasti.</a:t>
            </a:r>
            <a:endParaRPr lang="cs-CZ" i="1" dirty="0"/>
          </a:p>
          <a:p>
            <a:pPr marL="0" indent="0">
              <a:buNone/>
            </a:pPr>
            <a:endParaRPr lang="cs-CZ" dirty="0" smtClean="0"/>
          </a:p>
          <a:p>
            <a:r>
              <a:rPr lang="cs-CZ" b="1" dirty="0" smtClean="0"/>
              <a:t>Metodické pokyny:</a:t>
            </a:r>
          </a:p>
          <a:p>
            <a:pPr>
              <a:buNone/>
            </a:pPr>
            <a:r>
              <a:rPr lang="cs-CZ" i="1" dirty="0" smtClean="0"/>
              <a:t>Materiál slouží pro usnadnění výkladu dané problematiky, žákům současně jako podklad pro poznámky. Na snímku č. </a:t>
            </a:r>
            <a:r>
              <a:rPr lang="cs-CZ" i="1" dirty="0" smtClean="0"/>
              <a:t>13 </a:t>
            </a:r>
            <a:r>
              <a:rPr lang="cs-CZ" i="1" dirty="0" smtClean="0"/>
              <a:t>jsou uvedené otázky, které slouží pro fixaci probírané látky a současně jako zpětná vazba pro učitele.</a:t>
            </a:r>
          </a:p>
          <a:p>
            <a:pPr>
              <a:buNone/>
            </a:pPr>
            <a:r>
              <a:rPr lang="cs-CZ" i="1" dirty="0" smtClean="0"/>
              <a:t>Případné použité zkratky:</a:t>
            </a:r>
          </a:p>
          <a:p>
            <a:pPr>
              <a:buNone/>
            </a:pPr>
            <a:r>
              <a:rPr lang="cs-CZ" i="1" dirty="0" smtClean="0"/>
              <a:t>FO …. fyzická osoba</a:t>
            </a:r>
          </a:p>
          <a:p>
            <a:pPr>
              <a:buNone/>
            </a:pPr>
            <a:r>
              <a:rPr lang="cs-CZ" i="1" dirty="0" smtClean="0"/>
              <a:t>PO …. právnická osoba</a:t>
            </a:r>
          </a:p>
          <a:p>
            <a:pPr>
              <a:buNone/>
            </a:pPr>
            <a:r>
              <a:rPr lang="cs-CZ" i="1" dirty="0" smtClean="0"/>
              <a:t>OR …. obchodní rejstřík </a:t>
            </a:r>
            <a:endParaRPr lang="cs-CZ" i="1" dirty="0" smtClean="0"/>
          </a:p>
          <a:p>
            <a:pPr>
              <a:buNone/>
            </a:pPr>
            <a:r>
              <a:rPr lang="cs-CZ" i="1" dirty="0" smtClean="0"/>
              <a:t>VH …. </a:t>
            </a:r>
            <a:r>
              <a:rPr lang="cs-CZ" i="1" dirty="0" smtClean="0"/>
              <a:t>v</a:t>
            </a:r>
            <a:r>
              <a:rPr lang="cs-CZ" i="1" dirty="0" smtClean="0"/>
              <a:t>alná hromada</a:t>
            </a:r>
          </a:p>
          <a:p>
            <a:pPr>
              <a:buNone/>
            </a:pPr>
            <a:r>
              <a:rPr lang="cs-CZ" i="1" dirty="0" smtClean="0"/>
              <a:t>ZK …. </a:t>
            </a:r>
            <a:r>
              <a:rPr lang="cs-CZ" i="1" dirty="0" smtClean="0"/>
              <a:t>z</a:t>
            </a:r>
            <a:r>
              <a:rPr lang="cs-CZ" i="1" dirty="0" smtClean="0"/>
              <a:t>ákladní kapitál</a:t>
            </a:r>
            <a:endParaRPr lang="cs-CZ" i="1" dirty="0" smtClean="0"/>
          </a:p>
          <a:p>
            <a:pPr>
              <a:buNone/>
            </a:pP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372491327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alphaModFix amt="75000"/>
            <a:lum/>
          </a:blip>
          <a:srcRect/>
          <a:stretch>
            <a:fillRect l="-21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7200" b="1" cap="all" dirty="0" smtClean="0"/>
              <a:t>Podnikání státu</a:t>
            </a:r>
            <a:endParaRPr lang="cs-CZ" sz="7200" b="1" cap="all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25400">
            <a:solidFill>
              <a:schemeClr val="bg2">
                <a:lumMod val="25000"/>
              </a:schemeClr>
            </a:solidFill>
            <a:miter lim="800000"/>
          </a:ln>
        </p:spPr>
        <p:txBody>
          <a:bodyPr>
            <a:normAutofit/>
          </a:bodyPr>
          <a:lstStyle/>
          <a:p>
            <a:r>
              <a:rPr lang="cs-CZ" b="1" cap="all" dirty="0" smtClean="0"/>
              <a:t>PODNIKÁNÍ STÁTU</a:t>
            </a:r>
            <a:endParaRPr lang="cs-CZ" b="1" cap="all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dirty="0" smtClean="0"/>
              <a:t>Stát</a:t>
            </a:r>
            <a:r>
              <a:rPr lang="cs-CZ" dirty="0" smtClean="0"/>
              <a:t> může podnikat dvojím způsobem: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dirty="0" smtClean="0"/>
              <a:t>má většinový podíl ve velkých strategických firmách, </a:t>
            </a:r>
            <a:r>
              <a:rPr lang="cs-CZ" b="1" dirty="0" smtClean="0"/>
              <a:t>akciových společnostech </a:t>
            </a:r>
            <a:r>
              <a:rPr lang="cs-CZ" dirty="0" smtClean="0"/>
              <a:t>(energetické firmy, České Dráhy a.s. ...)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dirty="0" smtClean="0"/>
              <a:t>zakládá specifické subjekty, </a:t>
            </a:r>
            <a:r>
              <a:rPr lang="cs-CZ" b="1" dirty="0" smtClean="0"/>
              <a:t>státní podniky</a:t>
            </a:r>
            <a:r>
              <a:rPr lang="cs-CZ" dirty="0" smtClean="0"/>
              <a:t>, které dnes již mají velmi malý podíl na národním hospodářství, řídí se speciálním zákonem o státním podniku č. 77/1997  Sb. V platném znění</a:t>
            </a:r>
          </a:p>
          <a:p>
            <a:pPr marL="514350" lvl="0" indent="-514350">
              <a:buNone/>
            </a:pPr>
            <a:endParaRPr lang="cs-CZ" dirty="0" smtClean="0"/>
          </a:p>
          <a:p>
            <a:endParaRPr lang="cs-CZ" dirty="0" smtClean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25400">
            <a:solidFill>
              <a:schemeClr val="bg2">
                <a:lumMod val="25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b="1" dirty="0" smtClean="0"/>
              <a:t>STÁTNÍ PODNIK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dirty="0" smtClean="0"/>
              <a:t>je právnická osoba</a:t>
            </a:r>
          </a:p>
          <a:p>
            <a:r>
              <a:rPr lang="cs-CZ" dirty="0" smtClean="0"/>
              <a:t>zřizovatelem je stát (Česká republika)</a:t>
            </a:r>
          </a:p>
          <a:p>
            <a:pPr>
              <a:buNone/>
            </a:pPr>
            <a:endParaRPr lang="cs-CZ" b="1" dirty="0" smtClean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25400">
            <a:solidFill>
              <a:schemeClr val="bg2">
                <a:lumMod val="25000"/>
              </a:schemeClr>
            </a:solidFill>
          </a:ln>
        </p:spPr>
        <p:txBody>
          <a:bodyPr>
            <a:normAutofit fontScale="90000"/>
          </a:bodyPr>
          <a:lstStyle/>
          <a:p>
            <a:r>
              <a:rPr lang="cs-CZ" b="1" dirty="0" smtClean="0"/>
              <a:t>ZALOŽENÍ A VZNIK STÁTNÍHO PODNIKU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b="1" dirty="0" smtClean="0"/>
              <a:t>ZALOŽENÍ </a:t>
            </a:r>
            <a:r>
              <a:rPr lang="cs-CZ" dirty="0" smtClean="0"/>
              <a:t>– sepsáním tzv. zakládací listiny</a:t>
            </a:r>
          </a:p>
          <a:p>
            <a:r>
              <a:rPr lang="cs-CZ" b="1" dirty="0" smtClean="0"/>
              <a:t>VZNIK </a:t>
            </a:r>
            <a:r>
              <a:rPr lang="cs-CZ" dirty="0" smtClean="0"/>
              <a:t>– dnem zápisu do obchodního rejstříku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25400">
            <a:solidFill>
              <a:schemeClr val="bg2">
                <a:lumMod val="25000"/>
              </a:schemeClr>
            </a:solidFill>
          </a:ln>
        </p:spPr>
        <p:txBody>
          <a:bodyPr/>
          <a:lstStyle/>
          <a:p>
            <a:r>
              <a:rPr lang="cs-CZ" b="1" dirty="0" smtClean="0"/>
              <a:t>POČÁTEČNÍ KAPITÁL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b="1" dirty="0" smtClean="0"/>
          </a:p>
          <a:p>
            <a:r>
              <a:rPr lang="cs-CZ" dirty="0" smtClean="0"/>
              <a:t>Stát vkládá do podnikání určitý vklad (peněžní či nepeněžní), který tvoří tzv. </a:t>
            </a:r>
            <a:r>
              <a:rPr lang="cs-CZ" b="1" dirty="0" smtClean="0"/>
              <a:t>kmenový kapitál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25400">
            <a:solidFill>
              <a:schemeClr val="bg2">
                <a:lumMod val="25000"/>
              </a:schemeClr>
            </a:solidFill>
          </a:ln>
        </p:spPr>
        <p:txBody>
          <a:bodyPr/>
          <a:lstStyle/>
          <a:p>
            <a:r>
              <a:rPr lang="cs-CZ" b="1" dirty="0" smtClean="0"/>
              <a:t>KOMPETENCE A ŘÍZENÍ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Statutární orgán: ředitel</a:t>
            </a:r>
            <a:r>
              <a:rPr lang="cs-CZ" dirty="0" smtClean="0"/>
              <a:t> jmenovaný zakladatelem – příslušným ministerstvem(řídí běžnou činnost podniku a zastupuje ho navenek)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Kontrolní orgán: dozorčí rada </a:t>
            </a:r>
            <a:r>
              <a:rPr lang="cs-CZ" dirty="0" smtClean="0"/>
              <a:t>(dohlíží na hospodaření podniku, schvaluje účetní závěrku a rozdělení zisku)</a:t>
            </a:r>
          </a:p>
          <a:p>
            <a:pPr marL="514350" indent="-514350">
              <a:buNone/>
            </a:pPr>
            <a:r>
              <a:rPr lang="cs-CZ" dirty="0" smtClean="0"/>
              <a:t>- </a:t>
            </a:r>
            <a:r>
              <a:rPr lang="cs-CZ" i="1" dirty="0" smtClean="0"/>
              <a:t>protože se zde hospodaří s penězi občanů státu, platí zde podrobnější a přísnější pravidla pro nakládání s majetkem (výběrová řízení apod.)</a:t>
            </a:r>
            <a:endParaRPr lang="cs-CZ" i="1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25400">
            <a:solidFill>
              <a:schemeClr val="bg2">
                <a:lumMod val="25000"/>
              </a:schemeClr>
            </a:solidFill>
          </a:ln>
        </p:spPr>
        <p:txBody>
          <a:bodyPr/>
          <a:lstStyle/>
          <a:p>
            <a:r>
              <a:rPr lang="cs-CZ" b="1" dirty="0" smtClean="0"/>
              <a:t>ZPŮSOB RUČENÍ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podnik ručí za své závazky celým svým majetkem</a:t>
            </a:r>
          </a:p>
          <a:p>
            <a:r>
              <a:rPr lang="cs-CZ" dirty="0" smtClean="0"/>
              <a:t>stát za závazky podniku neručí</a:t>
            </a:r>
            <a:endParaRPr lang="cs-CZ" b="1" dirty="0" smtClean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25400">
            <a:solidFill>
              <a:schemeClr val="bg2">
                <a:lumMod val="25000"/>
              </a:schemeClr>
            </a:solidFill>
          </a:ln>
        </p:spPr>
        <p:txBody>
          <a:bodyPr/>
          <a:lstStyle/>
          <a:p>
            <a:r>
              <a:rPr lang="cs-CZ" b="1" dirty="0" smtClean="0"/>
              <a:t>ROZDĚLENÍ ZISKU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dirty="0" smtClean="0"/>
          </a:p>
          <a:p>
            <a:r>
              <a:rPr lang="cs-CZ" dirty="0" smtClean="0"/>
              <a:t>Zisk je rozdělován </a:t>
            </a:r>
            <a:r>
              <a:rPr lang="cs-CZ" b="1" dirty="0" smtClean="0"/>
              <a:t>v rámci podniku </a:t>
            </a:r>
            <a:r>
              <a:rPr lang="cs-CZ" dirty="0" smtClean="0"/>
              <a:t>(do rezervního fondu, do fondu kulturních a sociálních potřeb apod.)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25400">
            <a:solidFill>
              <a:schemeClr val="bg2">
                <a:lumMod val="25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b="1" dirty="0" smtClean="0"/>
              <a:t>ZRUŠENÍ A ZÁNIK PODNIKU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b="1" dirty="0" smtClean="0"/>
              <a:t>ZRUŠENÍ</a:t>
            </a:r>
            <a:r>
              <a:rPr lang="cs-CZ" dirty="0" smtClean="0"/>
              <a:t> - obecné důvody, obdobné jako u obchodních společností ( zrušení s likvidací nebo bez likvidace)</a:t>
            </a:r>
          </a:p>
          <a:p>
            <a:r>
              <a:rPr lang="cs-CZ" b="1" dirty="0" smtClean="0"/>
              <a:t>ZÁNIK</a:t>
            </a:r>
            <a:r>
              <a:rPr lang="cs-CZ" dirty="0" smtClean="0"/>
              <a:t> – dnem výmazu z obchodního rejstříku</a:t>
            </a:r>
          </a:p>
          <a:p>
            <a:endParaRPr lang="cs-CZ" dirty="0" smtClean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25400">
            <a:solidFill>
              <a:schemeClr val="bg2">
                <a:lumMod val="25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b="1" dirty="0" smtClean="0"/>
              <a:t>PŘÍKLADY STÁTNÍCH PODNIKŮ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Česká pošta s.p.</a:t>
            </a:r>
          </a:p>
          <a:p>
            <a:r>
              <a:rPr lang="cs-CZ" dirty="0" smtClean="0"/>
              <a:t>Lesy ČR, s.p.</a:t>
            </a:r>
          </a:p>
          <a:p>
            <a:r>
              <a:rPr lang="cs-CZ" dirty="0" smtClean="0"/>
              <a:t>Povodí Vltavy s.p.</a:t>
            </a:r>
          </a:p>
          <a:p>
            <a:r>
              <a:rPr lang="cs-CZ" dirty="0" smtClean="0"/>
              <a:t>Budvar </a:t>
            </a:r>
            <a:r>
              <a:rPr lang="cs-CZ" dirty="0" err="1" smtClean="0"/>
              <a:t>n.p</a:t>
            </a:r>
            <a:r>
              <a:rPr lang="cs-CZ" dirty="0" smtClean="0"/>
              <a:t>.</a:t>
            </a:r>
          </a:p>
          <a:p>
            <a:r>
              <a:rPr lang="cs-CZ" dirty="0" smtClean="0"/>
              <a:t>Česká správa letišť s.p.</a:t>
            </a:r>
          </a:p>
          <a:p>
            <a:r>
              <a:rPr lang="cs-CZ" dirty="0" smtClean="0"/>
              <a:t>Řízení letového provozu ČR, s.p.</a:t>
            </a:r>
          </a:p>
        </p:txBody>
      </p:sp>
      <p:pic>
        <p:nvPicPr>
          <p:cNvPr id="4" name="Obrázek 3" descr="ceskaposta0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268752" y="4941168"/>
            <a:ext cx="2875248" cy="1916832"/>
          </a:xfrm>
          <a:prstGeom prst="rect">
            <a:avLst/>
          </a:prstGeom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25400">
            <a:solidFill>
              <a:schemeClr val="bg2">
                <a:lumMod val="25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b="1" dirty="0" smtClean="0"/>
              <a:t>OTÁZKY  A ÚKOLY NA ZÁVĚR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Kdo je statutárním orgánem státního podniku?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Jakým dnem vzniká státní podnik?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Vysvětlete princip ručení ve státním podniku.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Uveďte alespoň 2 příklady konkrétního státního podniku v ČR.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Jaké jsou další možnosti podnikání státu než prostřednictvím státního podniku?</a:t>
            </a:r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25400">
            <a:solidFill>
              <a:schemeClr val="bg2">
                <a:lumMod val="25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b="1" cap="all" dirty="0" smtClean="0"/>
              <a:t>Použité zdroje</a:t>
            </a:r>
            <a:endParaRPr lang="cs-CZ" b="1" cap="all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KOČÍ J., ŠAMŠOVÁ L.: Základy ekonomiky pro střední a vyšší hotelové školy.</a:t>
            </a:r>
            <a:r>
              <a:rPr lang="cs-CZ" i="1" dirty="0" smtClean="0"/>
              <a:t> </a:t>
            </a:r>
            <a:r>
              <a:rPr lang="cs-CZ" dirty="0" smtClean="0"/>
              <a:t>Praha, Fortuna, 2009. 144 stran.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Zákon č. 77/1997 Sb., o státním podniku (v platném znění)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Obrázky dostupné na: </a:t>
            </a:r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markething.cz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znacka</a:t>
            </a:r>
            <a:r>
              <a:rPr lang="cs-CZ" dirty="0" smtClean="0">
                <a:hlinkClick r:id="rId2"/>
              </a:rPr>
              <a:t>-</a:t>
            </a:r>
            <a:r>
              <a:rPr lang="cs-CZ" dirty="0" err="1" smtClean="0">
                <a:hlinkClick r:id="rId2"/>
              </a:rPr>
              <a:t>ceska</a:t>
            </a:r>
            <a:r>
              <a:rPr lang="cs-CZ" dirty="0" smtClean="0">
                <a:hlinkClick r:id="rId2"/>
              </a:rPr>
              <a:t>-republika-%E2%80%93-</a:t>
            </a:r>
            <a:r>
              <a:rPr lang="cs-CZ" dirty="0" err="1" smtClean="0">
                <a:hlinkClick r:id="rId2"/>
              </a:rPr>
              <a:t>nase</a:t>
            </a:r>
            <a:r>
              <a:rPr lang="cs-CZ" dirty="0" smtClean="0">
                <a:hlinkClick r:id="rId2"/>
              </a:rPr>
              <a:t>-slovo-ve-</a:t>
            </a:r>
            <a:r>
              <a:rPr lang="cs-CZ" dirty="0" err="1" smtClean="0">
                <a:hlinkClick r:id="rId2"/>
              </a:rPr>
              <a:t>svete</a:t>
            </a:r>
            <a:r>
              <a:rPr lang="cs-CZ" dirty="0" smtClean="0"/>
              <a:t> (cit. 23.1.2013)</a:t>
            </a:r>
          </a:p>
          <a:p>
            <a:pPr marL="514350" indent="-514350">
              <a:buNone/>
            </a:pPr>
            <a:r>
              <a:rPr lang="cs-CZ" dirty="0" smtClean="0"/>
              <a:t>	</a:t>
            </a:r>
            <a:r>
              <a:rPr lang="cs-CZ" dirty="0" smtClean="0">
                <a:hlinkClick r:id="rId3"/>
              </a:rPr>
              <a:t>http://zpravy.e15.cz/firma/</a:t>
            </a:r>
            <a:r>
              <a:rPr lang="cs-CZ" dirty="0" err="1" smtClean="0">
                <a:hlinkClick r:id="rId3"/>
              </a:rPr>
              <a:t>ceska</a:t>
            </a:r>
            <a:r>
              <a:rPr lang="cs-CZ" dirty="0" smtClean="0">
                <a:hlinkClick r:id="rId3"/>
              </a:rPr>
              <a:t>-posta</a:t>
            </a:r>
            <a:r>
              <a:rPr lang="cs-CZ" dirty="0" smtClean="0"/>
              <a:t> (cit. 23.1.2013)</a:t>
            </a:r>
            <a:br>
              <a:rPr lang="cs-CZ" dirty="0" smtClean="0"/>
            </a:br>
            <a:endParaRPr lang="cs-CZ" b="1" dirty="0" smtClean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Děkuji vám za pozornost</a:t>
            </a:r>
            <a:br>
              <a:rPr lang="cs-CZ" b="1" dirty="0" smtClean="0"/>
            </a:br>
            <a:r>
              <a:rPr lang="cs-CZ" b="1" dirty="0" smtClean="0">
                <a:sym typeface="Wingdings" pitchFamily="2" charset="2"/>
              </a:rPr>
              <a:t></a:t>
            </a:r>
            <a:endParaRPr lang="cs-CZ" b="1" dirty="0"/>
          </a:p>
        </p:txBody>
      </p:sp>
      <p:sp>
        <p:nvSpPr>
          <p:cNvPr id="7" name="Podnadpis 6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169</TotalTime>
  <Words>504</Words>
  <Application>Microsoft Office PowerPoint</Application>
  <PresentationFormat>Předvádění na obrazovce (4:3)</PresentationFormat>
  <Paragraphs>80</Paragraphs>
  <Slides>15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Snímek 1</vt:lpstr>
      <vt:lpstr>Snímek 2</vt:lpstr>
      <vt:lpstr>Podnikání státu</vt:lpstr>
      <vt:lpstr>PODNIKÁNÍ STÁTU</vt:lpstr>
      <vt:lpstr>STÁTNÍ PODNIK</vt:lpstr>
      <vt:lpstr>ZALOŽENÍ A VZNIK STÁTNÍHO PODNIKU</vt:lpstr>
      <vt:lpstr>POČÁTEČNÍ KAPITÁL</vt:lpstr>
      <vt:lpstr>KOMPETENCE A ŘÍZENÍ</vt:lpstr>
      <vt:lpstr>ZPŮSOB RUČENÍ</vt:lpstr>
      <vt:lpstr>ROZDĚLENÍ ZISKU</vt:lpstr>
      <vt:lpstr>ZRUŠENÍ A ZÁNIK PODNIKU</vt:lpstr>
      <vt:lpstr>PŘÍKLADY STÁTNÍCH PODNIKŮ</vt:lpstr>
      <vt:lpstr>OTÁZKY  A ÚKOLY NA ZÁVĚR</vt:lpstr>
      <vt:lpstr>Použité zdroje</vt:lpstr>
      <vt:lpstr>Děkuji vám za pozornost 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VEŘEJNÁ OBCHODNÍ SPOLEČNOST</dc:title>
  <dc:creator>Štěpánka</dc:creator>
  <cp:lastModifiedBy>Štěpánka</cp:lastModifiedBy>
  <cp:revision>29</cp:revision>
  <dcterms:created xsi:type="dcterms:W3CDTF">2012-12-06T19:19:29Z</dcterms:created>
  <dcterms:modified xsi:type="dcterms:W3CDTF">2013-06-04T18:42:41Z</dcterms:modified>
</cp:coreProperties>
</file>