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handoutMasterIdLst>
    <p:handoutMasterId r:id="rId17"/>
  </p:handoutMasterIdLst>
  <p:sldIdLst>
    <p:sldId id="276" r:id="rId3"/>
    <p:sldId id="277" r:id="rId4"/>
    <p:sldId id="256" r:id="rId5"/>
    <p:sldId id="257" r:id="rId6"/>
    <p:sldId id="258" r:id="rId7"/>
    <p:sldId id="271" r:id="rId8"/>
    <p:sldId id="272" r:id="rId9"/>
    <p:sldId id="275" r:id="rId10"/>
    <p:sldId id="273" r:id="rId11"/>
    <p:sldId id="274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91D066-80BE-4091-BF9F-CE842E66DAE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79869-F688-48E2-A43D-47F40F5E6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6580C-8166-4542-A073-CD17C20F326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820D09-2A97-47A2-8133-DF32EA128C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820D09-2A97-47A2-8133-DF32EA128C6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820D09-2A97-47A2-8133-DF32EA128C6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5000"/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1727-FB95-485C-BBC5-848CA7CA5E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9636D-1112-47E4-B55D-506D2006E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pzine.cz/tereza-bouckova-rok-kohouta-odvaha-vyjadrit-se-k-tizivym-tematum/pomocna-ruka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24.1.2013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</a:t>
            </a:r>
            <a:r>
              <a:rPr lang="cs-CZ" i="1" dirty="0" smtClean="0"/>
              <a:t>N</a:t>
            </a:r>
            <a:r>
              <a:rPr lang="cs-CZ" i="1" dirty="0" smtClean="0"/>
              <a:t>eziskový sektor“,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11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</a:p>
          <a:p>
            <a:pPr>
              <a:buNone/>
            </a:pPr>
            <a:r>
              <a:rPr lang="cs-CZ" i="1" dirty="0" smtClean="0"/>
              <a:t>ZK …. </a:t>
            </a:r>
            <a:r>
              <a:rPr lang="cs-CZ" i="1" dirty="0" smtClean="0"/>
              <a:t>z</a:t>
            </a:r>
            <a:r>
              <a:rPr lang="cs-CZ" i="1" dirty="0" smtClean="0"/>
              <a:t>ákladní kapitál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80000"/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b="1" cap="all" dirty="0" smtClean="0"/>
              <a:t>NEZISKOVÝ SEKTOR</a:t>
            </a:r>
            <a:endParaRPr lang="cs-CZ" sz="8800" b="1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  <a:miter lim="800000"/>
          </a:ln>
        </p:spPr>
        <p:txBody>
          <a:bodyPr>
            <a:normAutofit fontScale="90000"/>
          </a:bodyPr>
          <a:lstStyle/>
          <a:p>
            <a:r>
              <a:rPr lang="cs-CZ" b="1" cap="all" dirty="0" smtClean="0"/>
              <a:t>ÚKOLY PODNIKŮ V NEZISKOVÉM SEKTORU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Prvotním úkolem těchto podniků jsou </a:t>
            </a:r>
            <a:r>
              <a:rPr lang="cs-CZ" b="1" dirty="0" smtClean="0"/>
              <a:t>funkce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humánní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sociální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charitativní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veřejně prospěšné</a:t>
            </a:r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neziskovém sektoru se objevují jak podniky státní, tak i soukromé.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STÁTNÍ NEZISKOVÉ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Rozpočtové organizace</a:t>
            </a:r>
          </a:p>
          <a:p>
            <a:r>
              <a:rPr lang="cs-CZ" dirty="0" smtClean="0"/>
              <a:t>jsou financovány ze státního rozpočtu nebo z rozpočtu obcí a krajů, kam odvádí i všechny své příjmy</a:t>
            </a:r>
          </a:p>
          <a:p>
            <a:r>
              <a:rPr lang="cs-CZ" dirty="0" smtClean="0"/>
              <a:t>mohou vykonávat i doplňkovou podnikatelskou činnost, což pak vytváří doplňkové příjmy</a:t>
            </a:r>
          </a:p>
          <a:p>
            <a:r>
              <a:rPr lang="cs-CZ" dirty="0" smtClean="0"/>
              <a:t>jedná se například o soudy, státní zdravotnická zařízení, orgány – Policie, hasiči apod.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STÁTNÍ NEZISKOVÉ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Příspěvkové organizace</a:t>
            </a:r>
          </a:p>
          <a:p>
            <a:r>
              <a:rPr lang="cs-CZ" dirty="0" smtClean="0"/>
              <a:t>jsou financovány z vlastní činnosti, která ale nepokryje všechny jejich výdaje</a:t>
            </a:r>
          </a:p>
          <a:p>
            <a:r>
              <a:rPr lang="cs-CZ" dirty="0" smtClean="0"/>
              <a:t>proto dostávají od státu (z rozpočtu obce, kraje) příspěvek na provoz</a:t>
            </a:r>
          </a:p>
          <a:p>
            <a:r>
              <a:rPr lang="cs-CZ" dirty="0" smtClean="0"/>
              <a:t>jde například o muzea, galerie, knihovny, divadla, školy….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NESTÁTNÍ NEZISKOVÉ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Občanská sdružení</a:t>
            </a:r>
          </a:p>
          <a:p>
            <a:r>
              <a:rPr lang="cs-CZ" dirty="0" smtClean="0"/>
              <a:t>například spolky, hnutí, kluby a svazy</a:t>
            </a:r>
          </a:p>
          <a:p>
            <a:r>
              <a:rPr lang="cs-CZ" dirty="0" smtClean="0"/>
              <a:t>prosazují a hájí zájmy svých členů (FO i PO)</a:t>
            </a:r>
          </a:p>
          <a:p>
            <a:r>
              <a:rPr lang="cs-CZ" dirty="0" smtClean="0"/>
              <a:t>vznikají registrací stanov na Ministerstvu vnitra</a:t>
            </a:r>
          </a:p>
          <a:p>
            <a:r>
              <a:rPr lang="cs-CZ" dirty="0" smtClean="0"/>
              <a:t>návrh na registraci lze podat, pokud se sdruží alespoň 3 osoby, z nichž jedna je starší než 18 let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NESTÁTNÍ NEZISKOVÉ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Občanská sdružení</a:t>
            </a:r>
          </a:p>
          <a:p>
            <a:r>
              <a:rPr lang="cs-CZ" dirty="0" smtClean="0"/>
              <a:t>zdrojem příjmů jsou členské příspěvky a dary</a:t>
            </a:r>
          </a:p>
          <a:p>
            <a:r>
              <a:rPr lang="cs-CZ" dirty="0" smtClean="0"/>
              <a:t>zisk se nerozděluje mezi členy, ale používá na prosazování společných zájmů</a:t>
            </a:r>
          </a:p>
          <a:p>
            <a:pPr>
              <a:buNone/>
            </a:pPr>
            <a:r>
              <a:rPr lang="cs-CZ" b="1" dirty="0" smtClean="0"/>
              <a:t>Příklad sdružení: </a:t>
            </a:r>
            <a:r>
              <a:rPr lang="cs-CZ" dirty="0" smtClean="0"/>
              <a:t>Modrý most v ČB, Klub českých turistů, Agrární komora  (= svaz), Spolek přátel umělců, Život dětem, </a:t>
            </a:r>
            <a:r>
              <a:rPr lang="cs-CZ" dirty="0" err="1" smtClean="0"/>
              <a:t>eSeznam</a:t>
            </a:r>
            <a:r>
              <a:rPr lang="cs-CZ" dirty="0" smtClean="0"/>
              <a:t>…</a:t>
            </a: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NESTÁTNÍ NEZISKOVÉ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Nadace</a:t>
            </a:r>
          </a:p>
          <a:p>
            <a:r>
              <a:rPr lang="cs-CZ" dirty="0" smtClean="0"/>
              <a:t>účelové sdružení zřízené zakladatelem k dosahování obecně prospěšných cílů</a:t>
            </a:r>
          </a:p>
          <a:p>
            <a:r>
              <a:rPr lang="cs-CZ" dirty="0" smtClean="0"/>
              <a:t>řídí se zákonem o nadacích a nadačních fondech</a:t>
            </a:r>
          </a:p>
          <a:p>
            <a:r>
              <a:rPr lang="cs-CZ" dirty="0" smtClean="0"/>
              <a:t>založení - sepsáním nadační listiny nebo smlouvy (je nutné mít při založení minimální nadační jmění ve výši 500.000 Kč)</a:t>
            </a:r>
          </a:p>
          <a:p>
            <a:r>
              <a:rPr lang="cs-CZ" dirty="0" smtClean="0"/>
              <a:t>vznik – dnem zápisu do nadačního rejstříku (vede soud, který vede OR)</a:t>
            </a:r>
          </a:p>
          <a:p>
            <a:r>
              <a:rPr lang="cs-CZ" dirty="0" smtClean="0"/>
              <a:t>nadaci spravuje </a:t>
            </a:r>
            <a:r>
              <a:rPr lang="cs-CZ" b="1" dirty="0" smtClean="0"/>
              <a:t>správní rada</a:t>
            </a:r>
            <a:r>
              <a:rPr lang="cs-CZ" dirty="0" smtClean="0"/>
              <a:t>, kontrolním orgánem je </a:t>
            </a:r>
            <a:r>
              <a:rPr lang="cs-CZ" b="1" dirty="0" smtClean="0"/>
              <a:t>dozorčí rada nebo revizor</a:t>
            </a: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NESTÁTNÍ NEZISKOVÉ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Nadace</a:t>
            </a:r>
          </a:p>
          <a:p>
            <a:r>
              <a:rPr lang="cs-CZ" dirty="0" smtClean="0"/>
              <a:t>majetek lze používat pouze v souladu s účelem a podmínkami v zakladatelské listině nebo společenské smlouvě</a:t>
            </a:r>
          </a:p>
          <a:p>
            <a:r>
              <a:rPr lang="cs-CZ" dirty="0" smtClean="0"/>
              <a:t>případné výnosy jsou osvobozeny od daně z příjmu</a:t>
            </a:r>
          </a:p>
          <a:p>
            <a:r>
              <a:rPr lang="cs-CZ" dirty="0" smtClean="0"/>
              <a:t>nadace se může účastnit na podnikání jiných akciových společností, </a:t>
            </a:r>
            <a:r>
              <a:rPr lang="cs-CZ" b="1" dirty="0" smtClean="0"/>
              <a:t>sama podnikat nesmí</a:t>
            </a:r>
          </a:p>
          <a:p>
            <a:pPr>
              <a:buNone/>
            </a:pPr>
            <a:r>
              <a:rPr lang="cs-CZ" b="1" dirty="0" smtClean="0"/>
              <a:t>Příklady nadací: </a:t>
            </a:r>
            <a:r>
              <a:rPr lang="cs-CZ" dirty="0" smtClean="0"/>
              <a:t>Kapka naděje, Slunečnice, Světluška, Nadace Terezy Maxové, Nadace Dagmar a Václava Havlových …..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OTÁZKY  A ÚKOLY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cílem fungování neziskových podniků?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liší financování příspěvkových a rozpočtových organizací?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jaké kategorie neziskových organizací můžeme zařadit naši školu?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vznikají občanská sdružení?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kapitál je potřeba k založení nadace?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Použité zdroje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227/1997 Sb. o nadacích a nadačních fondech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Obrázek dostupný na: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topzine.cz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tereza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bouckova</a:t>
            </a:r>
            <a:r>
              <a:rPr lang="cs-CZ" dirty="0" smtClean="0">
                <a:hlinkClick r:id="rId2"/>
              </a:rPr>
              <a:t>-rok-kohouta-odvaha-</a:t>
            </a:r>
            <a:r>
              <a:rPr lang="cs-CZ" dirty="0" err="1" smtClean="0">
                <a:hlinkClick r:id="rId2"/>
              </a:rPr>
              <a:t>vyjadrit</a:t>
            </a:r>
            <a:r>
              <a:rPr lang="cs-CZ" dirty="0" smtClean="0">
                <a:hlinkClick r:id="rId2"/>
              </a:rPr>
              <a:t>-se-k-</a:t>
            </a:r>
            <a:r>
              <a:rPr lang="cs-CZ" dirty="0" err="1" smtClean="0">
                <a:hlinkClick r:id="rId2"/>
              </a:rPr>
              <a:t>tizivym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tematum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pomocna</a:t>
            </a:r>
            <a:r>
              <a:rPr lang="cs-CZ" dirty="0" smtClean="0">
                <a:hlinkClick r:id="rId2"/>
              </a:rPr>
              <a:t>-ruka</a:t>
            </a:r>
            <a:r>
              <a:rPr lang="cs-CZ" dirty="0" smtClean="0"/>
              <a:t> (cit. 24.1.2013)</a:t>
            </a:r>
            <a:br>
              <a:rPr lang="cs-CZ" dirty="0" smtClean="0"/>
            </a:b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br>
              <a:rPr lang="cs-CZ" b="1" dirty="0" smtClean="0"/>
            </a:b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465</Words>
  <Application>Microsoft Office PowerPoint</Application>
  <PresentationFormat>Předvádění na obrazovce (4:3)</PresentationFormat>
  <Paragraphs>84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Motiv systému Office</vt:lpstr>
      <vt:lpstr>Snímek 1</vt:lpstr>
      <vt:lpstr>Snímek 2</vt:lpstr>
      <vt:lpstr>NEZISKOVÝ SEKTOR</vt:lpstr>
      <vt:lpstr>ÚKOLY PODNIKŮ V NEZISKOVÉM SEKTORU</vt:lpstr>
      <vt:lpstr>STÁTNÍ NEZISKOVÉ ORGANIZACE</vt:lpstr>
      <vt:lpstr>STÁTNÍ NEZISKOVÉ ORGANIZACE</vt:lpstr>
      <vt:lpstr>NESTÁTNÍ NEZISKOVÉ ORGANIZACE</vt:lpstr>
      <vt:lpstr>NESTÁTNÍ NEZISKOVÉ ORGANIZACE</vt:lpstr>
      <vt:lpstr>NESTÁTNÍ NEZISKOVÉ ORGANIZACE</vt:lpstr>
      <vt:lpstr>NESTÁTNÍ NEZISKOVÉ ORGANIZACE</vt:lpstr>
      <vt:lpstr>OTÁZKY  A ÚKOLY NA ZÁVĚR</vt:lpstr>
      <vt:lpstr>Použité zdroje</vt:lpstr>
      <vt:lpstr>Děkuji vám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VEŘEJNÁ OBCHODNÍ SPOLEČNOST</dc:title>
  <dc:creator>Štěpánka</dc:creator>
  <cp:lastModifiedBy>Štěpánka</cp:lastModifiedBy>
  <cp:revision>37</cp:revision>
  <dcterms:created xsi:type="dcterms:W3CDTF">2012-12-06T19:19:29Z</dcterms:created>
  <dcterms:modified xsi:type="dcterms:W3CDTF">2013-06-04T18:44:09Z</dcterms:modified>
</cp:coreProperties>
</file>