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6"/>
  </p:notesMasterIdLst>
  <p:handoutMasterIdLst>
    <p:handoutMasterId r:id="rId17"/>
  </p:handoutMasterIdLst>
  <p:sldIdLst>
    <p:sldId id="279" r:id="rId3"/>
    <p:sldId id="280" r:id="rId4"/>
    <p:sldId id="256" r:id="rId5"/>
    <p:sldId id="277" r:id="rId6"/>
    <p:sldId id="257" r:id="rId7"/>
    <p:sldId id="259" r:id="rId8"/>
    <p:sldId id="278" r:id="rId9"/>
    <p:sldId id="260" r:id="rId10"/>
    <p:sldId id="271" r:id="rId11"/>
    <p:sldId id="272" r:id="rId12"/>
    <p:sldId id="270" r:id="rId13"/>
    <p:sldId id="276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710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F5360C-C378-4F10-8DB9-8857E316B81C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81CBED-960E-49BD-BF0F-9BB9641F85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45DF47-7962-4FE3-AEA0-EB85A22DC0F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E45229-C2B3-4013-A250-BDEFF645A88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E45229-C2B3-4013-A250-BDEFF645A88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E45229-C2B3-4013-A250-BDEFF645A88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E7E98-899F-4E19-8791-8B903D5EFBE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CECB-0B43-4300-9393-57BA7D7D21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E7E98-899F-4E19-8791-8B903D5EFBE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CECB-0B43-4300-9393-57BA7D7D21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E7E98-899F-4E19-8791-8B903D5EFBE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CECB-0B43-4300-9393-57BA7D7D21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E7E98-899F-4E19-8791-8B903D5EFBE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CECB-0B43-4300-9393-57BA7D7D21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E7E98-899F-4E19-8791-8B903D5EFBE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CECB-0B43-4300-9393-57BA7D7D21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E7E98-899F-4E19-8791-8B903D5EFBE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CECB-0B43-4300-9393-57BA7D7D21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E7E98-899F-4E19-8791-8B903D5EFBE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CECB-0B43-4300-9393-57BA7D7D21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E7E98-899F-4E19-8791-8B903D5EFBE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CECB-0B43-4300-9393-57BA7D7D21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E7E98-899F-4E19-8791-8B903D5EFBE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CECB-0B43-4300-9393-57BA7D7D21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E7E98-899F-4E19-8791-8B903D5EFBE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CECB-0B43-4300-9393-57BA7D7D21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E7E98-899F-4E19-8791-8B903D5EFBE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CCECB-0B43-4300-9393-57BA7D7D21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607583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26920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903935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881386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296998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749489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209823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68216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045246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317284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1E7E98-899F-4E19-8791-8B903D5EFBE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CCECB-0B43-4300-9393-57BA7D7D214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ovinky.cz/kariera/266850-podnikani-v-cesku-je-domenou-muzu.html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Podnikání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1.12.2012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je zaměřený na téma </a:t>
            </a:r>
            <a:r>
              <a:rPr lang="cs-CZ" i="1" dirty="0" smtClean="0"/>
              <a:t>„Ostatní formy podnikání“, </a:t>
            </a:r>
            <a:r>
              <a:rPr lang="cs-CZ" i="1" dirty="0" smtClean="0"/>
              <a:t>usnadňuje orientaci v této problematice a slouží k vysvětlení základních pojmů z této oblasti.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Materiál slouží pro usnadnění výkladu dané problematiky, žákům současně jako podklad pro poznámky. Na snímku č. </a:t>
            </a:r>
            <a:r>
              <a:rPr lang="cs-CZ" i="1" dirty="0" smtClean="0"/>
              <a:t>11 </a:t>
            </a:r>
            <a:r>
              <a:rPr lang="cs-CZ" i="1" dirty="0" smtClean="0"/>
              <a:t>jsou uvedené otázky, které slouží pro fixaci probírané látky a současně jako zpětná vazba pro učitele.</a:t>
            </a:r>
          </a:p>
          <a:p>
            <a:pPr>
              <a:buNone/>
            </a:pPr>
            <a:r>
              <a:rPr lang="cs-CZ" i="1" dirty="0" smtClean="0"/>
              <a:t>Případné použité zkratky:</a:t>
            </a:r>
          </a:p>
          <a:p>
            <a:pPr>
              <a:buNone/>
            </a:pPr>
            <a:r>
              <a:rPr lang="cs-CZ" i="1" dirty="0" smtClean="0"/>
              <a:t>FO …. fyzická osoba</a:t>
            </a:r>
          </a:p>
          <a:p>
            <a:pPr>
              <a:buNone/>
            </a:pPr>
            <a:r>
              <a:rPr lang="cs-CZ" i="1" dirty="0" smtClean="0"/>
              <a:t>PO …. právnická osoba</a:t>
            </a:r>
          </a:p>
          <a:p>
            <a:pPr>
              <a:buNone/>
            </a:pPr>
            <a:r>
              <a:rPr lang="cs-CZ" i="1" dirty="0" smtClean="0"/>
              <a:t>OR …. obchodní rejstřík </a:t>
            </a:r>
            <a:endParaRPr lang="cs-CZ" i="1" dirty="0" smtClean="0"/>
          </a:p>
          <a:p>
            <a:pPr>
              <a:buNone/>
            </a:pPr>
            <a:r>
              <a:rPr lang="cs-CZ" i="1" dirty="0" smtClean="0"/>
              <a:t>VH …. </a:t>
            </a:r>
            <a:r>
              <a:rPr lang="cs-CZ" i="1" dirty="0" smtClean="0"/>
              <a:t>v</a:t>
            </a:r>
            <a:r>
              <a:rPr lang="cs-CZ" i="1" dirty="0" smtClean="0"/>
              <a:t>alná hromada</a:t>
            </a:r>
          </a:p>
          <a:p>
            <a:pPr>
              <a:buNone/>
            </a:pPr>
            <a:r>
              <a:rPr lang="cs-CZ" i="1" dirty="0" smtClean="0"/>
              <a:t>ZK …. </a:t>
            </a:r>
            <a:r>
              <a:rPr lang="cs-CZ" i="1" dirty="0" smtClean="0"/>
              <a:t>z</a:t>
            </a:r>
            <a:r>
              <a:rPr lang="cs-CZ" i="1" dirty="0" smtClean="0"/>
              <a:t>ákladní kapitál</a:t>
            </a:r>
            <a:endParaRPr lang="cs-CZ" i="1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5000"/>
            <a:lum/>
          </a:blip>
          <a:srcRect/>
          <a:stretch>
            <a:fillRect r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dirty="0" smtClean="0"/>
              <a:t>OSTATNÍ FORMY PODNIKÁNÍ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cap="all" dirty="0" smtClean="0"/>
              <a:t>1. evropská </a:t>
            </a:r>
            <a:r>
              <a:rPr lang="cs-CZ" b="1" cap="all" dirty="0"/>
              <a:t>společnost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err="1" smtClean="0"/>
              <a:t>Societas</a:t>
            </a:r>
            <a:r>
              <a:rPr lang="cs-CZ" b="1" dirty="0" smtClean="0"/>
              <a:t> </a:t>
            </a:r>
            <a:r>
              <a:rPr lang="cs-CZ" b="1" dirty="0" err="1" smtClean="0"/>
              <a:t>Europaea</a:t>
            </a:r>
            <a:r>
              <a:rPr lang="cs-CZ" dirty="0" smtClean="0"/>
              <a:t>, zkráceně </a:t>
            </a:r>
            <a:r>
              <a:rPr lang="cs-CZ" i="1" dirty="0" smtClean="0"/>
              <a:t>SE</a:t>
            </a:r>
            <a:endParaRPr lang="cs-CZ" dirty="0" smtClean="0"/>
          </a:p>
          <a:p>
            <a:r>
              <a:rPr lang="cs-CZ" dirty="0" smtClean="0"/>
              <a:t>akciová společnost založená podle práva Evropské unie</a:t>
            </a:r>
          </a:p>
          <a:p>
            <a:r>
              <a:rPr lang="cs-CZ" dirty="0" smtClean="0"/>
              <a:t>vznik -  z důvodu sjednotit zakládání akciových společností v různých členských zemích EU</a:t>
            </a:r>
          </a:p>
          <a:p>
            <a:r>
              <a:rPr lang="cs-CZ" b="1" dirty="0" smtClean="0"/>
              <a:t>základní kapitál </a:t>
            </a:r>
            <a:r>
              <a:rPr lang="cs-CZ" dirty="0" smtClean="0"/>
              <a:t>- minimálně </a:t>
            </a:r>
            <a:r>
              <a:rPr lang="cs-CZ" b="1" dirty="0" smtClean="0"/>
              <a:t>120.000 EUR</a:t>
            </a:r>
          </a:p>
          <a:p>
            <a:r>
              <a:rPr lang="cs-CZ" dirty="0" smtClean="0"/>
              <a:t>sídlo na území některého z členských států EU, lze relativně snadno přemístit do jiného státu EU</a:t>
            </a:r>
          </a:p>
          <a:p>
            <a:r>
              <a:rPr lang="cs-CZ" dirty="0" smtClean="0"/>
              <a:t>daně platí na všech místech, kde vyvíjí činnost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cap="all" dirty="0" smtClean="0"/>
              <a:t>1. evropská </a:t>
            </a:r>
            <a:r>
              <a:rPr lang="cs-CZ" b="1" cap="all" dirty="0"/>
              <a:t>společnost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založení</a:t>
            </a:r>
            <a:r>
              <a:rPr lang="cs-CZ" dirty="0" smtClean="0"/>
              <a:t> – způsoby různé, například změnou právní formy, příhraniční fůzí apod.</a:t>
            </a:r>
          </a:p>
          <a:p>
            <a:r>
              <a:rPr lang="cs-CZ" dirty="0" smtClean="0"/>
              <a:t>vzhledem k poměrně komplikovanému založení v EU funguje jen několik málo SE (cca 200) a z nich jen kolem 50 reálně funguje – podniká</a:t>
            </a:r>
          </a:p>
          <a:p>
            <a:pPr>
              <a:buNone/>
            </a:pPr>
            <a:r>
              <a:rPr lang="cs-CZ" b="1" dirty="0" smtClean="0"/>
              <a:t>Nejznámější v EU: </a:t>
            </a:r>
            <a:r>
              <a:rPr lang="cs-CZ" dirty="0" err="1" smtClean="0"/>
              <a:t>Allianz</a:t>
            </a:r>
            <a:r>
              <a:rPr lang="cs-CZ" dirty="0" smtClean="0"/>
              <a:t>, BASF, </a:t>
            </a:r>
            <a:r>
              <a:rPr lang="cs-CZ" dirty="0" err="1" smtClean="0"/>
              <a:t>Strabag</a:t>
            </a:r>
            <a:r>
              <a:rPr lang="cs-CZ" dirty="0" smtClean="0"/>
              <a:t> či Porsche Automobil Holding</a:t>
            </a:r>
          </a:p>
          <a:p>
            <a:pPr>
              <a:buNone/>
            </a:pPr>
            <a:r>
              <a:rPr lang="cs-CZ" b="1" dirty="0" smtClean="0"/>
              <a:t>V České republice: </a:t>
            </a:r>
            <a:r>
              <a:rPr lang="cs-CZ" dirty="0" err="1" smtClean="0"/>
              <a:t>Finep</a:t>
            </a:r>
            <a:r>
              <a:rPr lang="cs-CZ" dirty="0" smtClean="0"/>
              <a:t>, </a:t>
            </a:r>
            <a:r>
              <a:rPr lang="cs-CZ" dirty="0" err="1" smtClean="0"/>
              <a:t>Europasta</a:t>
            </a:r>
            <a:r>
              <a:rPr lang="cs-CZ" dirty="0" smtClean="0"/>
              <a:t> či na Kypru registrované společnosti RPG </a:t>
            </a:r>
            <a:r>
              <a:rPr lang="cs-CZ" dirty="0" err="1" smtClean="0"/>
              <a:t>Industries</a:t>
            </a:r>
            <a:r>
              <a:rPr lang="cs-CZ" dirty="0" smtClean="0"/>
              <a:t> Zdeňka Bakaly a KKCG Karla Komárka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cap="all" dirty="0" smtClean="0"/>
              <a:t>2. FRANCHIZING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endParaRPr lang="cs-CZ" b="1" dirty="0" smtClean="0"/>
          </a:p>
          <a:p>
            <a:r>
              <a:rPr lang="cs-CZ" dirty="0" smtClean="0"/>
              <a:t>dlouhodobá smlouva mezi nezávislými podnikateli</a:t>
            </a:r>
          </a:p>
          <a:p>
            <a:pPr>
              <a:buNone/>
            </a:pPr>
            <a:r>
              <a:rPr lang="cs-CZ" b="1" dirty="0" smtClean="0"/>
              <a:t>Dvě smluvní strany: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dirty="0" err="1" smtClean="0"/>
              <a:t>franchizor</a:t>
            </a:r>
            <a:r>
              <a:rPr lang="cs-CZ" dirty="0" smtClean="0"/>
              <a:t> = poskytovatel </a:t>
            </a:r>
            <a:r>
              <a:rPr lang="cs-CZ" dirty="0" err="1" smtClean="0"/>
              <a:t>franchizy</a:t>
            </a:r>
            <a:endParaRPr lang="cs-CZ" dirty="0" smtClean="0"/>
          </a:p>
          <a:p>
            <a:pPr marL="914400" lvl="1" indent="-514350">
              <a:buFont typeface="+mj-lt"/>
              <a:buAutoNum type="arabicPeriod"/>
            </a:pPr>
            <a:r>
              <a:rPr lang="cs-CZ" dirty="0" err="1" smtClean="0"/>
              <a:t>franchizant</a:t>
            </a:r>
            <a:r>
              <a:rPr lang="cs-CZ" dirty="0" smtClean="0"/>
              <a:t> = příjemce </a:t>
            </a:r>
            <a:r>
              <a:rPr lang="cs-CZ" dirty="0" err="1" smtClean="0"/>
              <a:t>franchizy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franchizor</a:t>
            </a:r>
            <a:r>
              <a:rPr lang="cs-CZ" dirty="0" smtClean="0"/>
              <a:t> poskytuje </a:t>
            </a:r>
            <a:r>
              <a:rPr lang="cs-CZ" dirty="0" err="1" smtClean="0"/>
              <a:t>franchizantovi</a:t>
            </a:r>
            <a:r>
              <a:rPr lang="cs-CZ" dirty="0" smtClean="0"/>
              <a:t> povolení užívat své obchodní jméno, značku, logo apod.</a:t>
            </a:r>
          </a:p>
          <a:p>
            <a:r>
              <a:rPr lang="cs-CZ" dirty="0" err="1" smtClean="0"/>
              <a:t>franchizant</a:t>
            </a:r>
            <a:r>
              <a:rPr lang="cs-CZ" dirty="0" smtClean="0"/>
              <a:t> musí dodržovat závazná pravidla týkající se cen, sortimentu, technologických postupů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cap="all" dirty="0" smtClean="0"/>
              <a:t>2. FRANCHIZING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b="1" dirty="0" smtClean="0"/>
          </a:p>
          <a:p>
            <a:r>
              <a:rPr lang="cs-CZ" dirty="0" smtClean="0"/>
              <a:t>příjemce </a:t>
            </a:r>
            <a:r>
              <a:rPr lang="cs-CZ" dirty="0" err="1" smtClean="0"/>
              <a:t>franchizy</a:t>
            </a:r>
            <a:r>
              <a:rPr lang="cs-CZ" dirty="0" smtClean="0"/>
              <a:t> přitom neztrácí svou samostatnost, podniká pod svým jménem a na své riziko, poskytovatel mu poskytuje odborné služby, školí management apod., a to vše za poplatek (vstupní poplatek + % z tržeb)</a:t>
            </a:r>
          </a:p>
          <a:p>
            <a:pPr>
              <a:buNone/>
            </a:pPr>
            <a:r>
              <a:rPr lang="cs-CZ" b="1" dirty="0" smtClean="0"/>
              <a:t>Nejznámější </a:t>
            </a:r>
            <a:r>
              <a:rPr lang="cs-CZ" b="1" dirty="0" err="1" smtClean="0"/>
              <a:t>franchizy</a:t>
            </a:r>
            <a:r>
              <a:rPr lang="cs-CZ" dirty="0" smtClean="0"/>
              <a:t>: </a:t>
            </a:r>
            <a:r>
              <a:rPr lang="cs-CZ" dirty="0" err="1" smtClean="0"/>
              <a:t>McDonald</a:t>
            </a:r>
            <a:r>
              <a:rPr lang="cs-CZ" dirty="0" smtClean="0"/>
              <a:t>´s, OBI, </a:t>
            </a:r>
            <a:r>
              <a:rPr lang="cs-CZ" dirty="0" err="1" smtClean="0"/>
              <a:t>Family</a:t>
            </a:r>
            <a:r>
              <a:rPr lang="cs-CZ" dirty="0" smtClean="0"/>
              <a:t> </a:t>
            </a:r>
            <a:r>
              <a:rPr lang="cs-CZ" dirty="0" err="1" smtClean="0"/>
              <a:t>Frost</a:t>
            </a:r>
            <a:r>
              <a:rPr lang="cs-CZ" dirty="0" smtClean="0"/>
              <a:t>, Vodafone</a:t>
            </a:r>
            <a:endParaRPr lang="cs-CZ" b="1" dirty="0"/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cap="all" dirty="0" smtClean="0"/>
              <a:t>3. </a:t>
            </a:r>
            <a:r>
              <a:rPr lang="cs-CZ" b="1" cap="all" dirty="0" err="1" smtClean="0"/>
              <a:t>HoLding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cílevědomé ovládání více společností jedním subjektem, jde o formu kapitálového koncernu</a:t>
            </a:r>
          </a:p>
          <a:p>
            <a:r>
              <a:rPr lang="cs-CZ" dirty="0" smtClean="0"/>
              <a:t>mateřská firma (holdingová firma) vlastní velký podíl (až 100%) v tzv. dceřiných společnostech</a:t>
            </a:r>
          </a:p>
          <a:p>
            <a:r>
              <a:rPr lang="cs-CZ" dirty="0" smtClean="0"/>
              <a:t>často se používá pojem ovládající a ovládaná osoba</a:t>
            </a:r>
          </a:p>
          <a:p>
            <a:r>
              <a:rPr lang="cs-CZ" dirty="0" smtClean="0"/>
              <a:t>účetně i právně jsou dceřiné společnosti samostatné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Příklad</a:t>
            </a:r>
            <a:r>
              <a:rPr lang="cs-CZ" dirty="0" smtClean="0"/>
              <a:t>: Škoda Holding a.s., KOH-I-NOOR </a:t>
            </a:r>
            <a:r>
              <a:rPr lang="cs-CZ" dirty="0" err="1" smtClean="0"/>
              <a:t>Hardtmuth</a:t>
            </a:r>
            <a:r>
              <a:rPr lang="cs-CZ" dirty="0" smtClean="0"/>
              <a:t> Holding a.s.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cap="all" dirty="0" smtClean="0"/>
              <a:t>4. Tiché společenství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upraveno obchodním zákoníkem</a:t>
            </a:r>
          </a:p>
          <a:p>
            <a:r>
              <a:rPr lang="cs-CZ" dirty="0" smtClean="0"/>
              <a:t>smlouva o tichém společenství musí být vždy písemná, nevzniká nová PO</a:t>
            </a:r>
          </a:p>
          <a:p>
            <a:r>
              <a:rPr lang="cs-CZ" dirty="0" smtClean="0"/>
              <a:t>tichý společník se zavazuje poskytnout podnikateli určitý vklad a podílet se jím na jeho podnikání</a:t>
            </a:r>
          </a:p>
          <a:p>
            <a:r>
              <a:rPr lang="cs-CZ" dirty="0" smtClean="0"/>
              <a:t>podnikatel se naopak zavazuje vyplatit tichému společníkovi podíl na zisku</a:t>
            </a:r>
          </a:p>
          <a:p>
            <a:r>
              <a:rPr lang="cs-CZ" dirty="0" smtClean="0"/>
              <a:t>na ztrátě se tichý společník podílí jen do výše svého vkladu</a:t>
            </a:r>
          </a:p>
          <a:p>
            <a:r>
              <a:rPr lang="cs-CZ" dirty="0" smtClean="0"/>
              <a:t>o tichém společníkovi nikdo neví (jen Finanční úřad) a podnikatel ani nesmí naznačit, že takového společníka má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cap="all" dirty="0" smtClean="0"/>
              <a:t>5. kartel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tvoří ho skupina výrobců nebo obchodníků stejného oboru</a:t>
            </a:r>
          </a:p>
          <a:p>
            <a:r>
              <a:rPr lang="cs-CZ" dirty="0" smtClean="0"/>
              <a:t>podepisují kartelovou dohodu, ve které si stanovují prodejní cenu, rozdělují se teritorium, objem výroby … s cílem odstranit konkurenční boj a zvýšit tak své zisky</a:t>
            </a:r>
          </a:p>
          <a:p>
            <a:r>
              <a:rPr lang="cs-CZ" dirty="0" smtClean="0"/>
              <a:t>v ČR jsou kartelové dohody zakázány, ve světě většinou také, přesto existují v neformální podobě</a:t>
            </a:r>
          </a:p>
          <a:p>
            <a:r>
              <a:rPr lang="cs-CZ" dirty="0" smtClean="0"/>
              <a:t>dohled v ČR: </a:t>
            </a:r>
            <a:r>
              <a:rPr lang="cs-CZ" b="1" dirty="0" smtClean="0"/>
              <a:t>Úřad pro ochranu hospodářské soutěže</a:t>
            </a:r>
            <a:r>
              <a:rPr lang="cs-CZ" dirty="0" smtClean="0"/>
              <a:t> – uděluje sankce a pokuty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cap="all" dirty="0" smtClean="0"/>
              <a:t>Otázky na závěr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 je minimální základní kapitál Evropské společnosti?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je to tichý společník?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dohlíží v ČR na to, aby nedocházelo k uzavírání tajných kartelových dohod?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nazývá příjemce a poskytovatel </a:t>
            </a:r>
            <a:r>
              <a:rPr lang="cs-CZ" dirty="0" err="1" smtClean="0"/>
              <a:t>franchizy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dva subjekty máme v holdingu?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chemeClr val="bg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cap="all" dirty="0" smtClean="0"/>
              <a:t>Použité zdroje</a:t>
            </a:r>
            <a:endParaRPr lang="cs-CZ" b="1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KOČÍ J., ŠAMŠOVÁ L.: Základy ekonomiky pro střední a vyšší hotelové školy.</a:t>
            </a:r>
            <a:r>
              <a:rPr lang="cs-CZ" i="1" dirty="0" smtClean="0"/>
              <a:t> </a:t>
            </a:r>
            <a:r>
              <a:rPr lang="cs-CZ" dirty="0" smtClean="0"/>
              <a:t>Praha, Fortuna, 2009. 144 stran.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Zákon č. 513/1991 Sb., obchodní zákoník (v platném znění)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Titulní obrázek dostupný na: </a:t>
            </a:r>
            <a:r>
              <a:rPr lang="cs-CZ" dirty="0" smtClean="0">
                <a:hlinkClick r:id="rId2"/>
              </a:rPr>
              <a:t>http://www.novinky.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/kariera/266850-</a:t>
            </a:r>
            <a:r>
              <a:rPr lang="cs-CZ" dirty="0" err="1" smtClean="0">
                <a:hlinkClick r:id="rId2"/>
              </a:rPr>
              <a:t>podnikani</a:t>
            </a:r>
            <a:r>
              <a:rPr lang="cs-CZ" dirty="0" smtClean="0">
                <a:hlinkClick r:id="rId2"/>
              </a:rPr>
              <a:t>-v-</a:t>
            </a:r>
            <a:r>
              <a:rPr lang="cs-CZ" dirty="0" err="1" smtClean="0">
                <a:hlinkClick r:id="rId2"/>
              </a:rPr>
              <a:t>cesku</a:t>
            </a:r>
            <a:r>
              <a:rPr lang="cs-CZ" dirty="0" smtClean="0">
                <a:hlinkClick r:id="rId2"/>
              </a:rPr>
              <a:t>-je-</a:t>
            </a:r>
            <a:r>
              <a:rPr lang="cs-CZ" dirty="0" err="1" smtClean="0">
                <a:hlinkClick r:id="rId2"/>
              </a:rPr>
              <a:t>domenou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muzu.html</a:t>
            </a:r>
            <a:r>
              <a:rPr lang="cs-CZ" dirty="0" smtClean="0"/>
              <a:t> (cit. 1.12.2012)</a:t>
            </a:r>
            <a:br>
              <a:rPr lang="cs-CZ" dirty="0" smtClean="0"/>
            </a:br>
            <a:endParaRPr lang="cs-CZ" b="1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Děkuji vám za pozornost</a:t>
            </a:r>
            <a:br>
              <a:rPr lang="cs-CZ" b="1" dirty="0" smtClean="0"/>
            </a:br>
            <a:r>
              <a:rPr lang="cs-CZ" b="1" dirty="0" smtClean="0">
                <a:sym typeface="Wingdings" pitchFamily="2" charset="2"/>
              </a:rPr>
              <a:t></a:t>
            </a:r>
            <a:endParaRPr lang="cs-CZ" b="1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512</Words>
  <Application>Microsoft Office PowerPoint</Application>
  <PresentationFormat>Předvádění na obrazovce (4:3)</PresentationFormat>
  <Paragraphs>89</Paragraphs>
  <Slides>13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sady Office</vt:lpstr>
      <vt:lpstr>Motiv systému Office</vt:lpstr>
      <vt:lpstr>Snímek 1</vt:lpstr>
      <vt:lpstr>Snímek 2</vt:lpstr>
      <vt:lpstr>OSTATNÍ FORMY PODNIKÁNÍ</vt:lpstr>
      <vt:lpstr>1. evropská společnost</vt:lpstr>
      <vt:lpstr>1. evropská společnost</vt:lpstr>
      <vt:lpstr>2. FRANCHIZING</vt:lpstr>
      <vt:lpstr>2. FRANCHIZING</vt:lpstr>
      <vt:lpstr>3. HoLding</vt:lpstr>
      <vt:lpstr>4. Tiché společenství</vt:lpstr>
      <vt:lpstr>5. kartel</vt:lpstr>
      <vt:lpstr>Otázky na závěr</vt:lpstr>
      <vt:lpstr>Použité zdroje</vt:lpstr>
      <vt:lpstr>Děkuji vám za pozornost 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AKCIOVÁ SPOLEČNOST</dc:title>
  <dc:creator>Štěpánka</dc:creator>
  <cp:lastModifiedBy>Štěpánka</cp:lastModifiedBy>
  <cp:revision>20</cp:revision>
  <dcterms:created xsi:type="dcterms:W3CDTF">2012-12-29T11:38:32Z</dcterms:created>
  <dcterms:modified xsi:type="dcterms:W3CDTF">2013-06-04T18:45:33Z</dcterms:modified>
</cp:coreProperties>
</file>