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0" r:id="rId2"/>
    <p:sldId id="281" r:id="rId3"/>
    <p:sldId id="256" r:id="rId4"/>
    <p:sldId id="27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50" d="100"/>
          <a:sy n="50" d="100"/>
        </p:scale>
        <p:origin x="-70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362219-1DCF-47ED-95F5-F7C89F67067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70590E-D78A-45C2-84D3-0C967E4FA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tx1"/>
            </a:solidFill>
          </a:ln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C24A0-E4B8-4773-ADE8-6605F215B30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71ED4-5E4B-4B35-AF7B-C517A280E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bestpage.cz/gif/gif19.html" TargetMode="External"/><Relationship Id="rId2" Type="http://schemas.openxmlformats.org/officeDocument/2006/relationships/hyperlink" Target="http://www.citizenship-aei.org/2012/04/americans-failing-citizenship-test-again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13.2.2013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slouží k ověření znalostí žáků v problematice „Právní formy podnikání“.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První polovina materiálu (snímky 4 až 13) obsahuje uzavřené otázky , ve kterých by žáci měli vybrat jednu správnou odpověď z nabízených variant. Druhá polovina (snímky 14 až 23) materiálu slouží pro vyhodnocení jednotlivých otázek, jsou zde zvýrazněny správné odpovědi. Test může sloužit jako zpětná vazba pochopení daného tématu pro učitele i žáky.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</a:p>
          <a:p>
            <a:pPr>
              <a:buNone/>
            </a:pPr>
            <a:r>
              <a:rPr lang="cs-CZ" i="1" dirty="0" smtClean="0"/>
              <a:t>VH …. valná hromada</a:t>
            </a:r>
          </a:p>
          <a:p>
            <a:pPr>
              <a:buNone/>
            </a:pPr>
            <a:r>
              <a:rPr lang="cs-CZ" i="1" dirty="0" smtClean="0"/>
              <a:t>ZK …. základní kapitál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2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TEST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PRÁVNÍ FORMY PODNIKÁNÍ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None/>
            </a:pPr>
            <a:r>
              <a:rPr lang="cs-CZ" b="1" dirty="0" smtClean="0"/>
              <a:t>Minimální základní kapitál evropské akciové společnosti (SE) je:</a:t>
            </a:r>
          </a:p>
          <a:p>
            <a:pPr marL="914400" lvl="1" indent="-514350">
              <a:buNone/>
            </a:pPr>
            <a:r>
              <a:rPr lang="cs-CZ" dirty="0" smtClean="0"/>
              <a:t>	a/ 20.000 EUR</a:t>
            </a:r>
          </a:p>
          <a:p>
            <a:pPr marL="914400" lvl="1" indent="-514350">
              <a:buNone/>
            </a:pPr>
            <a:r>
              <a:rPr lang="cs-CZ" dirty="0" smtClean="0"/>
              <a:t>	b/ 120.000 EUR</a:t>
            </a:r>
          </a:p>
          <a:p>
            <a:pPr marL="914400" lvl="1" indent="-514350">
              <a:buNone/>
            </a:pPr>
            <a:r>
              <a:rPr lang="cs-CZ" dirty="0" smtClean="0"/>
              <a:t>	c/  220.000 EUR</a:t>
            </a:r>
          </a:p>
          <a:p>
            <a:pPr marL="914400" lvl="1" indent="-514350">
              <a:buNone/>
            </a:pPr>
            <a:r>
              <a:rPr lang="cs-CZ" dirty="0" smtClean="0"/>
              <a:t>	d/ 320.000 EUR</a:t>
            </a:r>
            <a:endParaRPr lang="cs-CZ" dirty="0"/>
          </a:p>
        </p:txBody>
      </p:sp>
      <p:pic>
        <p:nvPicPr>
          <p:cNvPr id="4" name="Obrázek 3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Akcie podle formy členíme na:</a:t>
            </a:r>
          </a:p>
          <a:p>
            <a:pPr lvl="1">
              <a:buNone/>
            </a:pPr>
            <a:r>
              <a:rPr lang="cs-CZ" dirty="0"/>
              <a:t>a/ listinné a zaknihované</a:t>
            </a:r>
          </a:p>
          <a:p>
            <a:pPr lvl="1">
              <a:buNone/>
            </a:pPr>
            <a:r>
              <a:rPr lang="cs-CZ" dirty="0"/>
              <a:t>b/ na jméno a na majitele</a:t>
            </a:r>
          </a:p>
          <a:p>
            <a:pPr lvl="1">
              <a:buNone/>
            </a:pPr>
            <a:r>
              <a:rPr lang="cs-CZ" dirty="0"/>
              <a:t>c/ kmenové, prioritní a </a:t>
            </a:r>
            <a:r>
              <a:rPr lang="cs-CZ" dirty="0" smtClean="0"/>
              <a:t>zaměstnanecké</a:t>
            </a:r>
          </a:p>
          <a:p>
            <a:pPr lvl="1">
              <a:buNone/>
            </a:pPr>
            <a:r>
              <a:rPr lang="cs-CZ" dirty="0" smtClean="0"/>
              <a:t>d/ žádná z předchozích odpovědí není správná</a:t>
            </a:r>
            <a:endParaRPr lang="cs-CZ" dirty="0"/>
          </a:p>
          <a:p>
            <a:endParaRPr lang="cs-CZ" dirty="0"/>
          </a:p>
        </p:txBody>
      </p:sp>
      <p:pic>
        <p:nvPicPr>
          <p:cNvPr id="8" name="Obrázek 7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Mezi osobní obchodní společnosti patří:</a:t>
            </a:r>
          </a:p>
          <a:p>
            <a:pPr lvl="1">
              <a:buNone/>
            </a:pPr>
            <a:r>
              <a:rPr lang="cs-CZ" dirty="0"/>
              <a:t>	a/ komanditní společnost</a:t>
            </a:r>
          </a:p>
          <a:p>
            <a:pPr lvl="1">
              <a:buNone/>
            </a:pPr>
            <a:r>
              <a:rPr lang="cs-CZ" dirty="0"/>
              <a:t>	b/ akciová společnost</a:t>
            </a:r>
          </a:p>
          <a:p>
            <a:pPr lvl="1">
              <a:buNone/>
            </a:pPr>
            <a:r>
              <a:rPr lang="cs-CZ" dirty="0"/>
              <a:t>	c/ </a:t>
            </a:r>
            <a:r>
              <a:rPr lang="cs-CZ" dirty="0" smtClean="0"/>
              <a:t>družstvo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d/ nadace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Statutárním orgánem u veřejné obchodní společnosti je:</a:t>
            </a:r>
          </a:p>
          <a:p>
            <a:pPr lvl="1">
              <a:buNone/>
            </a:pPr>
            <a:r>
              <a:rPr lang="cs-CZ" dirty="0"/>
              <a:t>a/ valná hromada</a:t>
            </a:r>
          </a:p>
          <a:p>
            <a:pPr lvl="1">
              <a:buNone/>
            </a:pPr>
            <a:r>
              <a:rPr lang="cs-CZ" dirty="0"/>
              <a:t>b/ jednatelé</a:t>
            </a:r>
          </a:p>
          <a:p>
            <a:pPr lvl="1">
              <a:buNone/>
            </a:pPr>
            <a:r>
              <a:rPr lang="cs-CZ" dirty="0"/>
              <a:t>c/ každý ze </a:t>
            </a:r>
            <a:r>
              <a:rPr lang="cs-CZ" dirty="0" smtClean="0"/>
              <a:t>společníků</a:t>
            </a:r>
          </a:p>
          <a:p>
            <a:pPr lvl="1">
              <a:buNone/>
            </a:pPr>
            <a:r>
              <a:rPr lang="cs-CZ" dirty="0" smtClean="0"/>
              <a:t>d/ dozorčí rada</a:t>
            </a:r>
            <a:endParaRPr lang="cs-CZ" dirty="0"/>
          </a:p>
          <a:p>
            <a:endParaRPr lang="cs-CZ" dirty="0"/>
          </a:p>
        </p:txBody>
      </p:sp>
      <p:pic>
        <p:nvPicPr>
          <p:cNvPr id="6" name="Obrázek 5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Komplementáři v komanditní společnosti:</a:t>
            </a:r>
          </a:p>
          <a:p>
            <a:pPr lvl="1">
              <a:buNone/>
            </a:pPr>
            <a:r>
              <a:rPr lang="cs-CZ" dirty="0"/>
              <a:t>a/ vkládají minimálně 5.000 Kč</a:t>
            </a:r>
          </a:p>
          <a:p>
            <a:pPr lvl="1">
              <a:buNone/>
            </a:pPr>
            <a:r>
              <a:rPr lang="cs-CZ" dirty="0"/>
              <a:t>b/ jsou statutárním orgánem</a:t>
            </a:r>
          </a:p>
          <a:p>
            <a:pPr lvl="1">
              <a:buNone/>
            </a:pPr>
            <a:r>
              <a:rPr lang="cs-CZ" dirty="0"/>
              <a:t>c/ jsou dozorčím </a:t>
            </a:r>
            <a:r>
              <a:rPr lang="cs-CZ" dirty="0" smtClean="0"/>
              <a:t>orgánem</a:t>
            </a:r>
          </a:p>
          <a:p>
            <a:pPr lvl="1">
              <a:buNone/>
            </a:pPr>
            <a:r>
              <a:rPr lang="cs-CZ" dirty="0" smtClean="0"/>
              <a:t>d/ ručí do výše nesplacených vkladů</a:t>
            </a:r>
            <a:endParaRPr lang="cs-CZ" dirty="0"/>
          </a:p>
        </p:txBody>
      </p:sp>
      <p:pic>
        <p:nvPicPr>
          <p:cNvPr id="6" name="Obrázek 5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V akciové společnosti se rezervní fond tvoří povinně až do celkové výše:</a:t>
            </a:r>
          </a:p>
          <a:p>
            <a:pPr lvl="1">
              <a:buNone/>
            </a:pPr>
            <a:r>
              <a:rPr lang="cs-CZ" dirty="0" smtClean="0"/>
              <a:t>	a/ 5% základního kapitálu</a:t>
            </a:r>
          </a:p>
          <a:p>
            <a:pPr lvl="1">
              <a:buNone/>
            </a:pPr>
            <a:r>
              <a:rPr lang="cs-CZ" dirty="0"/>
              <a:t>	b</a:t>
            </a:r>
            <a:r>
              <a:rPr lang="cs-CZ" dirty="0" smtClean="0"/>
              <a:t>/ </a:t>
            </a:r>
            <a:r>
              <a:rPr lang="cs-CZ" dirty="0"/>
              <a:t>10 % základního </a:t>
            </a:r>
            <a:r>
              <a:rPr lang="cs-CZ" dirty="0" smtClean="0"/>
              <a:t>kapitálu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c/ </a:t>
            </a:r>
            <a:r>
              <a:rPr lang="cs-CZ" dirty="0"/>
              <a:t>15% základního kapitálu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d/ 20</a:t>
            </a:r>
            <a:r>
              <a:rPr lang="cs-CZ" dirty="0"/>
              <a:t>% základního kapitálu</a:t>
            </a:r>
          </a:p>
          <a:p>
            <a:endParaRPr lang="cs-CZ" dirty="0"/>
          </a:p>
        </p:txBody>
      </p:sp>
      <p:pic>
        <p:nvPicPr>
          <p:cNvPr id="5" name="Obrázek 4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Č.7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Pokud byste chtěli založit nadaci, potřebujete:</a:t>
            </a:r>
          </a:p>
          <a:p>
            <a:pPr lvl="1">
              <a:buNone/>
            </a:pPr>
            <a:r>
              <a:rPr lang="cs-CZ" dirty="0"/>
              <a:t>a/ minimální nadační jmění ve výši 500.000 Kč</a:t>
            </a:r>
          </a:p>
          <a:p>
            <a:pPr lvl="1">
              <a:buNone/>
            </a:pPr>
            <a:r>
              <a:rPr lang="cs-CZ" dirty="0"/>
              <a:t>b/ bohatého sponzora</a:t>
            </a:r>
          </a:p>
          <a:p>
            <a:pPr lvl="1">
              <a:buNone/>
            </a:pPr>
            <a:r>
              <a:rPr lang="cs-CZ" dirty="0"/>
              <a:t>c/ známou osobnost, která by se stala její </a:t>
            </a:r>
            <a:r>
              <a:rPr lang="cs-CZ" dirty="0" smtClean="0"/>
              <a:t>tváří</a:t>
            </a:r>
          </a:p>
          <a:p>
            <a:pPr lvl="1">
              <a:buNone/>
            </a:pPr>
            <a:r>
              <a:rPr lang="cs-CZ" dirty="0" smtClean="0"/>
              <a:t>d/ žádná z předchozích odpovědí není správná, protože fyzická osoba nadaci založit nemůže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Kontrolním orgánem družstva jsou:</a:t>
            </a:r>
          </a:p>
          <a:p>
            <a:pPr lvl="1">
              <a:buNone/>
            </a:pPr>
            <a:r>
              <a:rPr lang="cs-CZ" dirty="0"/>
              <a:t>a/ členové dozorčí rady</a:t>
            </a:r>
          </a:p>
          <a:p>
            <a:pPr lvl="1">
              <a:buNone/>
            </a:pPr>
            <a:r>
              <a:rPr lang="cs-CZ" dirty="0"/>
              <a:t>b/ členové družstva</a:t>
            </a:r>
          </a:p>
          <a:p>
            <a:pPr lvl="1">
              <a:buNone/>
            </a:pPr>
            <a:r>
              <a:rPr lang="cs-CZ" dirty="0"/>
              <a:t>c/ členové kontrolní </a:t>
            </a:r>
            <a:r>
              <a:rPr lang="cs-CZ" dirty="0" smtClean="0"/>
              <a:t>komise</a:t>
            </a:r>
          </a:p>
          <a:p>
            <a:pPr lvl="1">
              <a:buNone/>
            </a:pPr>
            <a:r>
              <a:rPr lang="cs-CZ" dirty="0" smtClean="0"/>
              <a:t>d/ členové představenstva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Typickým příkladem rozpočtové organizace je:</a:t>
            </a:r>
          </a:p>
          <a:p>
            <a:pPr lvl="1">
              <a:buNone/>
            </a:pPr>
            <a:r>
              <a:rPr lang="cs-CZ" dirty="0"/>
              <a:t>a/ knihovna</a:t>
            </a:r>
          </a:p>
          <a:p>
            <a:pPr lvl="1">
              <a:buNone/>
            </a:pPr>
            <a:r>
              <a:rPr lang="cs-CZ" dirty="0"/>
              <a:t>b/ Policie ČR</a:t>
            </a:r>
          </a:p>
          <a:p>
            <a:pPr lvl="1">
              <a:buNone/>
            </a:pPr>
            <a:r>
              <a:rPr lang="cs-CZ" dirty="0"/>
              <a:t>c/ Česká pošta s.p</a:t>
            </a:r>
            <a:r>
              <a:rPr lang="cs-CZ" dirty="0" smtClean="0"/>
              <a:t>.</a:t>
            </a:r>
          </a:p>
          <a:p>
            <a:pPr lvl="1">
              <a:buNone/>
            </a:pPr>
            <a:r>
              <a:rPr lang="cs-CZ" dirty="0" smtClean="0"/>
              <a:t>d/ muzeum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/>
              <a:t>Jediná obchodní společnost, ve které je omezen maximální počet společníků, je:</a:t>
            </a:r>
          </a:p>
          <a:p>
            <a:pPr lvl="1">
              <a:buNone/>
            </a:pPr>
            <a:r>
              <a:rPr lang="cs-CZ" dirty="0"/>
              <a:t>a/ veřejná obchodní společnost</a:t>
            </a:r>
          </a:p>
          <a:p>
            <a:pPr lvl="1">
              <a:buNone/>
            </a:pPr>
            <a:r>
              <a:rPr lang="cs-CZ" dirty="0"/>
              <a:t>b/ komanditní společnost</a:t>
            </a:r>
          </a:p>
          <a:p>
            <a:pPr lvl="1">
              <a:buNone/>
            </a:pPr>
            <a:r>
              <a:rPr lang="cs-CZ" dirty="0"/>
              <a:t>c/ společnost s ručením </a:t>
            </a:r>
            <a:r>
              <a:rPr lang="cs-CZ" dirty="0" smtClean="0"/>
              <a:t>omezeným</a:t>
            </a:r>
          </a:p>
          <a:p>
            <a:pPr lvl="1">
              <a:buNone/>
            </a:pPr>
            <a:r>
              <a:rPr lang="cs-CZ" dirty="0" smtClean="0"/>
              <a:t>d/ akciová společnost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19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34000"/>
            <a:ext cx="762000" cy="1524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None/>
            </a:pPr>
            <a:r>
              <a:rPr lang="cs-CZ" b="1" dirty="0"/>
              <a:t>Minimální základní kapitál evropské akciové společnosti (SE) je:</a:t>
            </a:r>
          </a:p>
          <a:p>
            <a:pPr marL="914400" lvl="1" indent="-514350">
              <a:buNone/>
            </a:pPr>
            <a:r>
              <a:rPr lang="cs-CZ" dirty="0"/>
              <a:t>	a/ 20.000 EUR</a:t>
            </a:r>
          </a:p>
          <a:p>
            <a:pPr marL="914400" lvl="1" indent="-514350">
              <a:buNone/>
            </a:pPr>
            <a:r>
              <a:rPr lang="cs-CZ" dirty="0"/>
              <a:t>	</a:t>
            </a:r>
            <a:r>
              <a:rPr lang="cs-CZ" b="1" dirty="0">
                <a:solidFill>
                  <a:srgbClr val="C00000"/>
                </a:solidFill>
              </a:rPr>
              <a:t>b/ 120.000 EUR</a:t>
            </a:r>
          </a:p>
          <a:p>
            <a:pPr marL="914400" lvl="1" indent="-514350">
              <a:buNone/>
            </a:pPr>
            <a:r>
              <a:rPr lang="cs-CZ" dirty="0"/>
              <a:t>	c/  220.000 </a:t>
            </a:r>
            <a:r>
              <a:rPr lang="cs-CZ" dirty="0" smtClean="0"/>
              <a:t>EUR</a:t>
            </a:r>
          </a:p>
          <a:p>
            <a:pPr marL="914400" lvl="1" indent="-514350">
              <a:buNone/>
            </a:pPr>
            <a:r>
              <a:rPr lang="cs-CZ" dirty="0"/>
              <a:t>	</a:t>
            </a:r>
            <a:r>
              <a:rPr lang="cs-CZ" dirty="0" smtClean="0"/>
              <a:t>d/ 320.000 EUR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Akcie podle formy členíme na:</a:t>
            </a:r>
          </a:p>
          <a:p>
            <a:pPr lvl="1">
              <a:buNone/>
            </a:pPr>
            <a:r>
              <a:rPr lang="cs-CZ" dirty="0"/>
              <a:t>a/ listinné a zaknihované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b/ na jméno a na majitele</a:t>
            </a:r>
          </a:p>
          <a:p>
            <a:pPr lvl="1">
              <a:buNone/>
            </a:pPr>
            <a:r>
              <a:rPr lang="cs-CZ" dirty="0"/>
              <a:t>c/ kmenové, prioritní a </a:t>
            </a:r>
            <a:r>
              <a:rPr lang="cs-CZ" dirty="0" smtClean="0"/>
              <a:t>zaměstnanecké</a:t>
            </a:r>
          </a:p>
          <a:p>
            <a:pPr lvl="1">
              <a:buNone/>
            </a:pPr>
            <a:r>
              <a:rPr lang="cs-CZ" dirty="0" smtClean="0"/>
              <a:t>d/ žádná z předchozích odpovědí není správná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Mezi osobní obchodní společnosti patří: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b="1" dirty="0">
                <a:solidFill>
                  <a:srgbClr val="C00000"/>
                </a:solidFill>
              </a:rPr>
              <a:t>a/ komanditní společnost</a:t>
            </a:r>
          </a:p>
          <a:p>
            <a:pPr lvl="1">
              <a:buNone/>
            </a:pPr>
            <a:r>
              <a:rPr lang="cs-CZ" dirty="0"/>
              <a:t>	b/ akciová společnost</a:t>
            </a:r>
          </a:p>
          <a:p>
            <a:pPr lvl="1">
              <a:buNone/>
            </a:pPr>
            <a:r>
              <a:rPr lang="cs-CZ" dirty="0"/>
              <a:t>	c/ </a:t>
            </a:r>
            <a:r>
              <a:rPr lang="cs-CZ" dirty="0" smtClean="0"/>
              <a:t>družstvo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d/ nadace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Statutárním orgánem u veřejné obchodní společnosti je:</a:t>
            </a:r>
          </a:p>
          <a:p>
            <a:pPr lvl="1">
              <a:buNone/>
            </a:pPr>
            <a:r>
              <a:rPr lang="cs-CZ" dirty="0"/>
              <a:t>a/ valná hromada</a:t>
            </a:r>
          </a:p>
          <a:p>
            <a:pPr lvl="1">
              <a:buNone/>
            </a:pPr>
            <a:r>
              <a:rPr lang="cs-CZ" dirty="0"/>
              <a:t>b/ jednatelé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c/ každý ze </a:t>
            </a:r>
            <a:r>
              <a:rPr lang="cs-CZ" b="1" dirty="0" smtClean="0">
                <a:solidFill>
                  <a:srgbClr val="C00000"/>
                </a:solidFill>
              </a:rPr>
              <a:t>společníků</a:t>
            </a:r>
          </a:p>
          <a:p>
            <a:pPr lvl="1">
              <a:buNone/>
            </a:pPr>
            <a:r>
              <a:rPr lang="cs-CZ" dirty="0" smtClean="0"/>
              <a:t>d/ dozorčí rada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Komplementáři v komanditní společnosti:</a:t>
            </a:r>
          </a:p>
          <a:p>
            <a:pPr lvl="1">
              <a:buNone/>
            </a:pPr>
            <a:r>
              <a:rPr lang="cs-CZ" dirty="0"/>
              <a:t>a/ vkládají minimálně 5.000 Kč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b/ jsou statutárním orgánem</a:t>
            </a:r>
          </a:p>
          <a:p>
            <a:pPr lvl="1">
              <a:buNone/>
            </a:pPr>
            <a:r>
              <a:rPr lang="cs-CZ" dirty="0"/>
              <a:t>c/ jsou dozorčím </a:t>
            </a:r>
            <a:r>
              <a:rPr lang="cs-CZ" dirty="0" smtClean="0"/>
              <a:t>orgánem</a:t>
            </a:r>
          </a:p>
          <a:p>
            <a:pPr lvl="1">
              <a:buNone/>
            </a:pPr>
            <a:r>
              <a:rPr lang="cs-CZ" dirty="0" smtClean="0"/>
              <a:t>d/ ručí do výše nesplacených vkladů</a:t>
            </a:r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Č.6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V akciové společnosti se rezervní fond tvoří povinně až do celkové výše:</a:t>
            </a:r>
          </a:p>
          <a:p>
            <a:pPr lvl="1">
              <a:buNone/>
            </a:pPr>
            <a:r>
              <a:rPr lang="cs-CZ" dirty="0" smtClean="0"/>
              <a:t>	a/ 5% základního kapitálu</a:t>
            </a:r>
          </a:p>
          <a:p>
            <a:pPr lvl="1">
              <a:buNone/>
            </a:pPr>
            <a:r>
              <a:rPr lang="cs-CZ" dirty="0"/>
              <a:t>	b</a:t>
            </a:r>
            <a:r>
              <a:rPr lang="cs-CZ" dirty="0" smtClean="0"/>
              <a:t>/ </a:t>
            </a:r>
            <a:r>
              <a:rPr lang="cs-CZ" dirty="0"/>
              <a:t>10 % základního </a:t>
            </a:r>
            <a:r>
              <a:rPr lang="cs-CZ" dirty="0" smtClean="0"/>
              <a:t>kapitálu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dirty="0" smtClean="0"/>
              <a:t>c/ </a:t>
            </a:r>
            <a:r>
              <a:rPr lang="cs-CZ" dirty="0"/>
              <a:t>15% základního kapitálu</a:t>
            </a:r>
          </a:p>
          <a:p>
            <a:pPr lvl="1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d/ 20</a:t>
            </a:r>
            <a:r>
              <a:rPr lang="cs-CZ" b="1" dirty="0">
                <a:solidFill>
                  <a:srgbClr val="C00000"/>
                </a:solidFill>
              </a:rPr>
              <a:t>% základního kapitálu</a:t>
            </a:r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Č.7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Pokud byste chtěli založit nadaci, potřebujete: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a/ minimální nadační jmění ve výši 500.000 Kč</a:t>
            </a:r>
          </a:p>
          <a:p>
            <a:pPr lvl="1">
              <a:buNone/>
            </a:pPr>
            <a:r>
              <a:rPr lang="cs-CZ" dirty="0"/>
              <a:t>b/ bohatého sponzora</a:t>
            </a:r>
          </a:p>
          <a:p>
            <a:pPr lvl="1">
              <a:buNone/>
            </a:pPr>
            <a:r>
              <a:rPr lang="cs-CZ" dirty="0"/>
              <a:t>c/ známou osobnost, která by se stala její </a:t>
            </a:r>
            <a:r>
              <a:rPr lang="cs-CZ" dirty="0" smtClean="0"/>
              <a:t>tváří</a:t>
            </a:r>
          </a:p>
          <a:p>
            <a:pPr lvl="1">
              <a:buNone/>
            </a:pPr>
            <a:r>
              <a:rPr lang="cs-CZ" dirty="0" smtClean="0"/>
              <a:t>d/ žádná z předchozích odpovědí není správná, protože fyzická osoba nadaci založit nemůže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– OTÁZKA Č.8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Kontrolním orgánem družstva jsou:</a:t>
            </a:r>
          </a:p>
          <a:p>
            <a:pPr lvl="1">
              <a:buNone/>
            </a:pPr>
            <a:r>
              <a:rPr lang="cs-CZ" dirty="0"/>
              <a:t>a/ členové dozorčí rady</a:t>
            </a:r>
          </a:p>
          <a:p>
            <a:pPr lvl="1">
              <a:buNone/>
            </a:pPr>
            <a:r>
              <a:rPr lang="cs-CZ" dirty="0"/>
              <a:t>b/ členové družstva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c/ členové kontrolní </a:t>
            </a:r>
            <a:r>
              <a:rPr lang="cs-CZ" b="1" dirty="0" smtClean="0">
                <a:solidFill>
                  <a:srgbClr val="C00000"/>
                </a:solidFill>
              </a:rPr>
              <a:t>komise</a:t>
            </a:r>
          </a:p>
          <a:p>
            <a:pPr lvl="1">
              <a:buNone/>
            </a:pPr>
            <a:r>
              <a:rPr lang="cs-CZ" dirty="0" smtClean="0"/>
              <a:t>d/ členové představenstva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Č.9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/>
              <a:t>Typickým příkladem rozpočtové organizace je:</a:t>
            </a:r>
          </a:p>
          <a:p>
            <a:pPr lvl="1">
              <a:buNone/>
            </a:pPr>
            <a:r>
              <a:rPr lang="cs-CZ" dirty="0"/>
              <a:t>a/ knihovna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b/ Policie ČR</a:t>
            </a:r>
          </a:p>
          <a:p>
            <a:pPr lvl="1">
              <a:buNone/>
            </a:pPr>
            <a:r>
              <a:rPr lang="cs-CZ" dirty="0"/>
              <a:t>c/ Česká pošta s.p</a:t>
            </a:r>
            <a:r>
              <a:rPr lang="cs-CZ" dirty="0" smtClean="0"/>
              <a:t>.</a:t>
            </a:r>
          </a:p>
          <a:p>
            <a:pPr lvl="1">
              <a:buNone/>
            </a:pPr>
            <a:r>
              <a:rPr lang="cs-CZ" dirty="0" smtClean="0"/>
              <a:t>d/ muzeum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 - OTÁZKA Č.10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/>
              <a:t>Jediná obchodní společnost, ve které je omezen maximální počet společníků, je:</a:t>
            </a:r>
          </a:p>
          <a:p>
            <a:pPr lvl="1">
              <a:buNone/>
            </a:pPr>
            <a:r>
              <a:rPr lang="cs-CZ" dirty="0"/>
              <a:t>a/ veřejná obchodní společnost</a:t>
            </a:r>
          </a:p>
          <a:p>
            <a:pPr lvl="1">
              <a:buNone/>
            </a:pPr>
            <a:r>
              <a:rPr lang="cs-CZ" dirty="0"/>
              <a:t>b/ komanditní společnost</a:t>
            </a:r>
          </a:p>
          <a:p>
            <a:pPr lvl="1">
              <a:buNone/>
            </a:pPr>
            <a:r>
              <a:rPr lang="cs-CZ" b="1" dirty="0">
                <a:solidFill>
                  <a:srgbClr val="C00000"/>
                </a:solidFill>
              </a:rPr>
              <a:t>c/ společnost s ručením </a:t>
            </a:r>
            <a:r>
              <a:rPr lang="cs-CZ" b="1" dirty="0" smtClean="0">
                <a:solidFill>
                  <a:srgbClr val="C00000"/>
                </a:solidFill>
              </a:rPr>
              <a:t>omezeným</a:t>
            </a:r>
          </a:p>
          <a:p>
            <a:pPr lvl="1">
              <a:buNone/>
            </a:pPr>
            <a:r>
              <a:rPr lang="cs-CZ" dirty="0" smtClean="0"/>
              <a:t>d/ akciová společnost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301208"/>
            <a:ext cx="1501140" cy="135636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227/1997 Sb. o nadacích a nadačních fondech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Obrázky dostupné na: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citizenship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aei.org</a:t>
            </a:r>
            <a:r>
              <a:rPr lang="cs-CZ" dirty="0" smtClean="0">
                <a:hlinkClick r:id="rId2"/>
              </a:rPr>
              <a:t>/2012/04/</a:t>
            </a:r>
            <a:r>
              <a:rPr lang="cs-CZ" dirty="0" err="1" smtClean="0">
                <a:hlinkClick r:id="rId2"/>
              </a:rPr>
              <a:t>americans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failing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citizenship</a:t>
            </a:r>
            <a:r>
              <a:rPr lang="cs-CZ" dirty="0" smtClean="0">
                <a:hlinkClick r:id="rId2"/>
              </a:rPr>
              <a:t>-test-</a:t>
            </a:r>
            <a:r>
              <a:rPr lang="cs-CZ" dirty="0" err="1" smtClean="0">
                <a:hlinkClick r:id="rId2"/>
              </a:rPr>
              <a:t>again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>
                <a:hlinkClick r:id="rId3"/>
              </a:rPr>
              <a:t>http://bestpage.cz/gif/gif19.html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(cit. 13.2.2013)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G34027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1" y="3933056"/>
            <a:ext cx="1753273" cy="158417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653</Words>
  <Application>Microsoft Office PowerPoint</Application>
  <PresentationFormat>Předvádění na obrazovce (4:3)</PresentationFormat>
  <Paragraphs>157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Snímek 2</vt:lpstr>
      <vt:lpstr>TEST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OTÁZKA Č.9</vt:lpstr>
      <vt:lpstr>OTÁZKA Č.10</vt:lpstr>
      <vt:lpstr>ŘEŠENÍ - OTÁZKA Č.1</vt:lpstr>
      <vt:lpstr>ŘEŠENÍ - OTÁZKA Č.2</vt:lpstr>
      <vt:lpstr>ŘEŠENÍ - OTÁZKA Č.3</vt:lpstr>
      <vt:lpstr>ŘEŠENÍ - OTÁZKA Č.4</vt:lpstr>
      <vt:lpstr>ŘEŠENÍ - OTÁZKA Č.5</vt:lpstr>
      <vt:lpstr>ŘEŠENÍ - OTÁZKA Č.6</vt:lpstr>
      <vt:lpstr>ŘEŠENÍ - OTÁZKA Č.7</vt:lpstr>
      <vt:lpstr>ŘEŠENÍ – OTÁZKA Č.8</vt:lpstr>
      <vt:lpstr>ŘEŠENÍ - OTÁZKA Č.9</vt:lpstr>
      <vt:lpstr>ŘEŠENÍ - OTÁZKA Č.10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Štěpánka</dc:creator>
  <cp:lastModifiedBy>Štěpánka</cp:lastModifiedBy>
  <cp:revision>11</cp:revision>
  <dcterms:created xsi:type="dcterms:W3CDTF">2013-02-13T19:04:30Z</dcterms:created>
  <dcterms:modified xsi:type="dcterms:W3CDTF">2013-06-04T19:06:05Z</dcterms:modified>
</cp:coreProperties>
</file>