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0"/>
  </p:notesMasterIdLst>
  <p:sldIdLst>
    <p:sldId id="271" r:id="rId3"/>
    <p:sldId id="272" r:id="rId4"/>
    <p:sldId id="256" r:id="rId5"/>
    <p:sldId id="257" r:id="rId6"/>
    <p:sldId id="260" r:id="rId7"/>
    <p:sldId id="258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59" r:id="rId17"/>
    <p:sldId id="269" r:id="rId18"/>
    <p:sldId id="270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99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710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783EBF-121A-44C3-A52E-0D47FF0009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FA9D17-B3E5-453B-A598-CF8D9FD3E19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589144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81FC10-7BF6-4A03-B6F6-1450455FB42C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954A4-DF93-4D4E-A143-1BCE196949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81FC10-7BF6-4A03-B6F6-1450455FB42C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954A4-DF93-4D4E-A143-1BCE196949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81FC10-7BF6-4A03-B6F6-1450455FB42C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954A4-DF93-4D4E-A143-1BCE196949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81FC10-7BF6-4A03-B6F6-1450455FB42C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954A4-DF93-4D4E-A143-1BCE196949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81FC10-7BF6-4A03-B6F6-1450455FB42C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954A4-DF93-4D4E-A143-1BCE196949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81FC10-7BF6-4A03-B6F6-1450455FB42C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954A4-DF93-4D4E-A143-1BCE196949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81FC10-7BF6-4A03-B6F6-1450455FB42C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954A4-DF93-4D4E-A143-1BCE196949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81FC10-7BF6-4A03-B6F6-1450455FB42C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954A4-DF93-4D4E-A143-1BCE196949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81FC10-7BF6-4A03-B6F6-1450455FB42C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954A4-DF93-4D4E-A143-1BCE196949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81FC10-7BF6-4A03-B6F6-1450455FB42C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954A4-DF93-4D4E-A143-1BCE196949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81FC10-7BF6-4A03-B6F6-1450455FB42C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954A4-DF93-4D4E-A143-1BCE196949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607583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26920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0903935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1881386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62969984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37494894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209823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6821662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00452460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93172842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262279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50000"/>
            <a:lum/>
          </a:blip>
          <a:srcRect/>
          <a:stretch>
            <a:fillRect l="-46000" r="-4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81FC10-7BF6-4A03-B6F6-1450455FB42C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E954A4-DF93-4D4E-A143-1BCE196949D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txStyles>
    <p:titleStyle>
      <a:lvl1pPr algn="ctr" defTabSz="914400" rtl="0" eaLnBrk="1" latinLnBrk="0" hangingPunct="1">
        <a:spcBef>
          <a:spcPct val="0"/>
        </a:spcBef>
        <a:buNone/>
        <a:defRPr sz="4400" b="1" i="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7913959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Stud%C3%A9nka_tov%C3%A1rna_na_v%C3%BDrobu_%C5%BEel_vag%C3%B3n%C5%AF_1910.gif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>
                <a:solidFill>
                  <a:prstClr val="black">
                    <a:tint val="75000"/>
                  </a:prstClr>
                </a:solidFill>
              </a:rPr>
              <a:t>Střední škola  a Vyšší odborná škola cestovního ruchu, Senovážné náměstí 12, České Budějovice 370  01</a:t>
            </a:r>
            <a:endParaRPr lang="cs-CZ" sz="1400" dirty="0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176106088"/>
              </p:ext>
            </p:extLst>
          </p:nvPr>
        </p:nvGraphicFramePr>
        <p:xfrm>
          <a:off x="1007604" y="292494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Bc. Štěpánka </a:t>
                      </a:r>
                      <a:r>
                        <a:rPr lang="cs-CZ" dirty="0" err="1" smtClean="0"/>
                        <a:t>Jáglová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Podnikání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druhý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19.2.2013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20453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 fontScale="77500" lnSpcReduction="20000"/>
          </a:bodyPr>
          <a:lstStyle/>
          <a:p>
            <a:r>
              <a:rPr lang="cs-CZ" b="1" dirty="0" smtClean="0"/>
              <a:t>Anotace: </a:t>
            </a:r>
          </a:p>
          <a:p>
            <a:pPr>
              <a:buNone/>
            </a:pPr>
            <a:r>
              <a:rPr lang="cs-CZ" i="1" dirty="0" smtClean="0"/>
              <a:t>Materiál je zaměřený na téma </a:t>
            </a:r>
            <a:r>
              <a:rPr lang="cs-CZ" i="1" dirty="0" smtClean="0"/>
              <a:t>„Podnikové činnosti“, </a:t>
            </a:r>
            <a:r>
              <a:rPr lang="cs-CZ" i="1" dirty="0" smtClean="0"/>
              <a:t>usnadňuje orientaci v této problematice a slouží k vysvětlení základních pojmů z této oblasti.</a:t>
            </a:r>
            <a:endParaRPr lang="cs-CZ" i="1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Metodické pokyny:</a:t>
            </a:r>
          </a:p>
          <a:p>
            <a:pPr>
              <a:buNone/>
            </a:pPr>
            <a:r>
              <a:rPr lang="cs-CZ" i="1" dirty="0" smtClean="0"/>
              <a:t>Materiál slouží pro usnadnění výkladu dané problematiky, žákům současně jako podklad pro poznámky. Na snímku č. </a:t>
            </a:r>
            <a:r>
              <a:rPr lang="cs-CZ" i="1" dirty="0" smtClean="0"/>
              <a:t>15 </a:t>
            </a:r>
            <a:r>
              <a:rPr lang="cs-CZ" i="1" dirty="0" smtClean="0"/>
              <a:t>jsou uvedené otázky, které slouží pro fixaci probírané látky a současně jako zpětná vazba pro učitele.</a:t>
            </a:r>
          </a:p>
          <a:p>
            <a:pPr>
              <a:buNone/>
            </a:pPr>
            <a:r>
              <a:rPr lang="cs-CZ" i="1" dirty="0" smtClean="0"/>
              <a:t>Případné použité zkratky:</a:t>
            </a:r>
          </a:p>
          <a:p>
            <a:pPr>
              <a:buNone/>
            </a:pPr>
            <a:r>
              <a:rPr lang="cs-CZ" i="1" dirty="0" smtClean="0"/>
              <a:t>FO …. fyzická osoba</a:t>
            </a:r>
          </a:p>
          <a:p>
            <a:pPr>
              <a:buNone/>
            </a:pPr>
            <a:r>
              <a:rPr lang="cs-CZ" i="1" dirty="0" smtClean="0"/>
              <a:t>PO …. právnická osoba</a:t>
            </a:r>
          </a:p>
          <a:p>
            <a:pPr>
              <a:buNone/>
            </a:pPr>
            <a:r>
              <a:rPr lang="cs-CZ" i="1" dirty="0" smtClean="0"/>
              <a:t>OR …. obchodní rejstřík </a:t>
            </a:r>
            <a:endParaRPr lang="cs-CZ" i="1" dirty="0" smtClean="0"/>
          </a:p>
          <a:p>
            <a:pPr>
              <a:buNone/>
            </a:pPr>
            <a:r>
              <a:rPr lang="cs-CZ" i="1" dirty="0" smtClean="0"/>
              <a:t>VH …. </a:t>
            </a:r>
            <a:r>
              <a:rPr lang="cs-CZ" i="1" dirty="0" smtClean="0"/>
              <a:t>v</a:t>
            </a:r>
            <a:r>
              <a:rPr lang="cs-CZ" i="1" dirty="0" smtClean="0"/>
              <a:t>alná hromada</a:t>
            </a:r>
          </a:p>
          <a:p>
            <a:pPr>
              <a:buNone/>
            </a:pPr>
            <a:r>
              <a:rPr lang="cs-CZ" i="1" dirty="0" smtClean="0"/>
              <a:t>ZK …. </a:t>
            </a:r>
            <a:r>
              <a:rPr lang="cs-CZ" i="1" dirty="0" smtClean="0"/>
              <a:t>z</a:t>
            </a:r>
            <a:r>
              <a:rPr lang="cs-CZ" i="1" dirty="0" smtClean="0"/>
              <a:t>ákladní kapitál</a:t>
            </a:r>
            <a:endParaRPr lang="cs-CZ" i="1" dirty="0" smtClean="0"/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372491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46000" r="-4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2204864"/>
            <a:ext cx="7772400" cy="1470025"/>
          </a:xfrm>
        </p:spPr>
        <p:txBody>
          <a:bodyPr>
            <a:noAutofit/>
          </a:bodyPr>
          <a:lstStyle/>
          <a:p>
            <a:r>
              <a:rPr lang="cs-CZ" sz="8000" b="1" dirty="0" smtClean="0">
                <a:solidFill>
                  <a:schemeClr val="bg1"/>
                </a:solidFill>
              </a:rPr>
              <a:t>PODNIKOVÉ ČINNOSTI</a:t>
            </a:r>
            <a:endParaRPr lang="cs-CZ" sz="8000" b="1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PODNIK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cs-CZ" dirty="0" smtClean="0"/>
              <a:t>….. </a:t>
            </a:r>
            <a:r>
              <a:rPr lang="cs-CZ" b="1" dirty="0" smtClean="0"/>
              <a:t>je soubor hmotných, nehmotných a osobních složek podnikání</a:t>
            </a:r>
          </a:p>
          <a:p>
            <a:pPr>
              <a:buNone/>
            </a:pPr>
            <a:r>
              <a:rPr lang="cs-CZ" b="1" dirty="0" smtClean="0"/>
              <a:t>Hlavním cílem podniku je nejčastěji dosažení zisku.</a:t>
            </a:r>
          </a:p>
          <a:p>
            <a:pPr>
              <a:buNone/>
            </a:pPr>
            <a:r>
              <a:rPr lang="cs-CZ" b="1" dirty="0" smtClean="0"/>
              <a:t>Další cíle mohou být:</a:t>
            </a:r>
          </a:p>
          <a:p>
            <a:pPr lvl="1">
              <a:buFont typeface="Wingdings" pitchFamily="2" charset="2"/>
              <a:buChar char="ü"/>
            </a:pPr>
            <a:r>
              <a:rPr lang="cs-CZ" b="1" dirty="0" smtClean="0"/>
              <a:t>Maximalizace tržní ceny akcií</a:t>
            </a:r>
          </a:p>
          <a:p>
            <a:pPr lvl="1">
              <a:buFont typeface="Wingdings" pitchFamily="2" charset="2"/>
              <a:buChar char="ü"/>
            </a:pPr>
            <a:r>
              <a:rPr lang="cs-CZ" b="1" dirty="0" smtClean="0"/>
              <a:t>Dlouhodobá prosperita firmy</a:t>
            </a:r>
          </a:p>
          <a:p>
            <a:pPr lvl="1">
              <a:buFont typeface="Wingdings" pitchFamily="2" charset="2"/>
              <a:buChar char="ü"/>
            </a:pPr>
            <a:r>
              <a:rPr lang="cs-CZ" b="1" dirty="0" smtClean="0"/>
              <a:t>Spokojenost zákazníků</a:t>
            </a:r>
          </a:p>
          <a:p>
            <a:pPr lvl="1">
              <a:buFont typeface="Wingdings" pitchFamily="2" charset="2"/>
              <a:buChar char="ü"/>
            </a:pPr>
            <a:r>
              <a:rPr lang="cs-CZ" b="1" dirty="0" smtClean="0"/>
              <a:t>Ochrana životního prostředí</a:t>
            </a:r>
          </a:p>
          <a:p>
            <a:pPr lvl="1">
              <a:buFont typeface="Wingdings" pitchFamily="2" charset="2"/>
              <a:buChar char="ü"/>
            </a:pPr>
            <a:r>
              <a:rPr lang="cs-CZ" b="1" dirty="0" smtClean="0"/>
              <a:t>Informační, humánní, sociální, charitativní cíle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PODNIKOVÉ ČINNOSTI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Ke splnění podnikatelských cílů je nutné provádět celou řadu účelných činností</a:t>
            </a:r>
          </a:p>
          <a:p>
            <a:r>
              <a:rPr lang="cs-CZ" b="1" dirty="0" smtClean="0"/>
              <a:t>Činnosti jsou navzájem propojené a podnik při některých z nich přichází do styku se svým okolím (dodavatelé, odběratelé, úřady, banky, zákazníci …)</a:t>
            </a:r>
            <a:endParaRPr lang="cs-CZ" b="1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PODNIKOVÉ ČINNOSTI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dirty="0" smtClean="0"/>
              <a:t>Jedná se konkrétně například o:</a:t>
            </a:r>
          </a:p>
          <a:p>
            <a:pPr marL="914400" lvl="1" indent="-514350">
              <a:buFont typeface="+mj-lt"/>
              <a:buAutoNum type="arabicPeriod"/>
            </a:pPr>
            <a:r>
              <a:rPr lang="cs-CZ" b="1" dirty="0" smtClean="0"/>
              <a:t>Zásobování (logistika)</a:t>
            </a:r>
          </a:p>
          <a:p>
            <a:pPr marL="914400" lvl="1" indent="-514350">
              <a:buFont typeface="+mj-lt"/>
              <a:buAutoNum type="arabicPeriod"/>
            </a:pPr>
            <a:r>
              <a:rPr lang="cs-CZ" b="1" dirty="0" smtClean="0"/>
              <a:t>Investiční činnost</a:t>
            </a:r>
          </a:p>
          <a:p>
            <a:pPr marL="914400" lvl="1" indent="-514350">
              <a:buFont typeface="+mj-lt"/>
              <a:buAutoNum type="arabicPeriod"/>
            </a:pPr>
            <a:r>
              <a:rPr lang="cs-CZ" b="1" dirty="0" smtClean="0"/>
              <a:t>Personální činnost</a:t>
            </a:r>
          </a:p>
          <a:p>
            <a:pPr marL="914400" lvl="1" indent="-514350">
              <a:buFont typeface="+mj-lt"/>
              <a:buAutoNum type="arabicPeriod"/>
            </a:pPr>
            <a:r>
              <a:rPr lang="cs-CZ" b="1" dirty="0" smtClean="0"/>
              <a:t>Hlavní činnost (výroba, obchod nebo poskytování služeb)</a:t>
            </a:r>
          </a:p>
          <a:p>
            <a:pPr marL="914400" lvl="1" indent="-514350">
              <a:buFont typeface="+mj-lt"/>
              <a:buAutoNum type="arabicPeriod"/>
            </a:pPr>
            <a:r>
              <a:rPr lang="cs-CZ" b="1" dirty="0" smtClean="0"/>
              <a:t>Prodej a marketing</a:t>
            </a:r>
          </a:p>
          <a:p>
            <a:pPr marL="914400" lvl="1" indent="-514350">
              <a:buFont typeface="+mj-lt"/>
              <a:buAutoNum type="arabicPeriod"/>
            </a:pPr>
            <a:r>
              <a:rPr lang="cs-CZ" b="1" dirty="0" smtClean="0"/>
              <a:t>Finanční činnost</a:t>
            </a:r>
          </a:p>
          <a:p>
            <a:pPr marL="914400" lvl="1" indent="-514350">
              <a:buFont typeface="+mj-lt"/>
              <a:buAutoNum type="arabicPeriod"/>
            </a:pPr>
            <a:r>
              <a:rPr lang="cs-CZ" b="1" dirty="0" smtClean="0"/>
              <a:t>Řízení (management)</a:t>
            </a:r>
          </a:p>
          <a:p>
            <a:pPr marL="914400" lvl="1" indent="-514350">
              <a:buFont typeface="+mj-lt"/>
              <a:buAutoNum type="arabicPeriod"/>
            </a:pPr>
            <a:r>
              <a:rPr lang="cs-CZ" b="1" dirty="0" smtClean="0"/>
              <a:t>Zajišťování informací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"/>
                            </p:stCondLst>
                            <p:childTnLst>
                              <p:par>
                                <p:cTn id="4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5400" b="1" dirty="0" smtClean="0"/>
              <a:t>1. ZÁSOBOVÁNI (LOGISTIKA)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Hlavním úkolem je zajistit, aby podnik měl z čeho vyrábět, aby nakoupené </a:t>
            </a:r>
            <a:r>
              <a:rPr lang="cs-CZ" b="1" i="1" dirty="0" smtClean="0"/>
              <a:t>zásoby</a:t>
            </a:r>
            <a:r>
              <a:rPr lang="cs-CZ" b="1" dirty="0" smtClean="0"/>
              <a:t> byly správně skladovány a aby v nich nebylo vázáno příliš mnoho finančních prostředků</a:t>
            </a:r>
          </a:p>
          <a:p>
            <a:pPr>
              <a:buNone/>
            </a:pPr>
            <a:r>
              <a:rPr lang="cs-CZ" b="1" dirty="0" smtClean="0"/>
              <a:t>(neboli zajistit správné množství zásob ve správném složení na správném místě a ve správný čas)</a:t>
            </a:r>
            <a:endParaRPr lang="cs-CZ" b="1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2. INVESTIČNÍ ČINNOST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Znamená v podniku použití finančních prostředků na nákup </a:t>
            </a:r>
            <a:r>
              <a:rPr lang="cs-CZ" b="1" i="1" dirty="0" smtClean="0"/>
              <a:t>dlouhodobého majetku</a:t>
            </a:r>
            <a:r>
              <a:rPr lang="cs-CZ" b="1" dirty="0" smtClean="0"/>
              <a:t>, volbu nejvhodnějšího </a:t>
            </a:r>
            <a:r>
              <a:rPr lang="cs-CZ" b="1" i="1" dirty="0" smtClean="0"/>
              <a:t>způsobu</a:t>
            </a:r>
            <a:r>
              <a:rPr lang="cs-CZ" b="1" dirty="0" smtClean="0"/>
              <a:t> financování majetku a případné </a:t>
            </a:r>
            <a:r>
              <a:rPr lang="cs-CZ" b="1" i="1" dirty="0" smtClean="0"/>
              <a:t>investování</a:t>
            </a:r>
            <a:r>
              <a:rPr lang="cs-CZ" b="1" dirty="0" smtClean="0"/>
              <a:t> volných peněžních prostředků tam, kde se zhodnocují (cenné papíry, nemovitosti, zlato, sbírkové předměty apod.)</a:t>
            </a:r>
            <a:endParaRPr lang="cs-CZ" b="1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3. PERSONÁLNÍ ČINNOST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Představuje v podniku </a:t>
            </a:r>
            <a:r>
              <a:rPr lang="cs-CZ" b="1" i="1" dirty="0" smtClean="0"/>
              <a:t>práci s lidmi</a:t>
            </a:r>
          </a:p>
          <a:p>
            <a:r>
              <a:rPr lang="cs-CZ" b="1" dirty="0" smtClean="0"/>
              <a:t>Zahrnuje plánování počtu pracovníků, získávání, evidenci, odměňování, péči o zaměstnance a případné propouštění</a:t>
            </a:r>
            <a:endParaRPr lang="cs-CZ" b="1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4. HLAVNÍ ČINNOST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Závisí na předmětu podnikání a jedná se o:</a:t>
            </a:r>
          </a:p>
          <a:p>
            <a:pPr lvl="1">
              <a:buFont typeface="Wingdings" pitchFamily="2" charset="2"/>
              <a:buChar char="ü"/>
            </a:pPr>
            <a:r>
              <a:rPr lang="cs-CZ" b="1" i="1" dirty="0" smtClean="0"/>
              <a:t>výrobu</a:t>
            </a:r>
          </a:p>
          <a:p>
            <a:pPr lvl="1">
              <a:buFont typeface="Wingdings" pitchFamily="2" charset="2"/>
              <a:buChar char="ü"/>
            </a:pPr>
            <a:r>
              <a:rPr lang="cs-CZ" b="1" i="1" dirty="0" smtClean="0"/>
              <a:t>obchod</a:t>
            </a:r>
          </a:p>
          <a:p>
            <a:pPr lvl="1">
              <a:buFont typeface="Wingdings" pitchFamily="2" charset="2"/>
              <a:buChar char="ü"/>
            </a:pPr>
            <a:r>
              <a:rPr lang="cs-CZ" b="1" dirty="0" smtClean="0"/>
              <a:t> nebo </a:t>
            </a:r>
            <a:r>
              <a:rPr lang="cs-CZ" b="1" i="1" dirty="0" smtClean="0"/>
              <a:t>poskytování služeb</a:t>
            </a:r>
            <a:endParaRPr lang="cs-CZ" b="1" i="1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5. PRODEJ A MARKETING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Hlavním úkolem je zajistit, aby byl výrobek podniku ve správný čas na správném místě a za správnou cenu</a:t>
            </a:r>
          </a:p>
          <a:p>
            <a:r>
              <a:rPr lang="cs-CZ" b="1" dirty="0" smtClean="0"/>
              <a:t>Zahrnuje optimální volbu jednotlivých částí marketingového mixu („4P“):</a:t>
            </a:r>
          </a:p>
          <a:p>
            <a:pPr lvl="1">
              <a:buFont typeface="Wingdings" pitchFamily="2" charset="2"/>
              <a:buChar char="ü"/>
            </a:pPr>
            <a:r>
              <a:rPr lang="cs-CZ" b="1" dirty="0" smtClean="0"/>
              <a:t> Výrobek (</a:t>
            </a:r>
            <a:r>
              <a:rPr lang="cs-CZ" b="1" i="1" dirty="0" err="1" smtClean="0"/>
              <a:t>Product</a:t>
            </a:r>
            <a:r>
              <a:rPr lang="cs-CZ" b="1" dirty="0" smtClean="0"/>
              <a:t>)</a:t>
            </a:r>
          </a:p>
          <a:p>
            <a:pPr lvl="1">
              <a:buFont typeface="Wingdings" pitchFamily="2" charset="2"/>
              <a:buChar char="ü"/>
            </a:pPr>
            <a:r>
              <a:rPr lang="cs-CZ" b="1" dirty="0" smtClean="0"/>
              <a:t>Cena (</a:t>
            </a:r>
            <a:r>
              <a:rPr lang="cs-CZ" b="1" i="1" dirty="0" err="1" smtClean="0"/>
              <a:t>Price</a:t>
            </a:r>
            <a:r>
              <a:rPr lang="cs-CZ" b="1" dirty="0" smtClean="0"/>
              <a:t>)</a:t>
            </a:r>
          </a:p>
          <a:p>
            <a:pPr lvl="1">
              <a:buFont typeface="Wingdings" pitchFamily="2" charset="2"/>
              <a:buChar char="ü"/>
            </a:pPr>
            <a:r>
              <a:rPr lang="cs-CZ" b="1" dirty="0" smtClean="0"/>
              <a:t>Distribuce (</a:t>
            </a:r>
            <a:r>
              <a:rPr lang="cs-CZ" b="1" i="1" dirty="0" err="1" smtClean="0"/>
              <a:t>Place</a:t>
            </a:r>
            <a:r>
              <a:rPr lang="cs-CZ" b="1" dirty="0" smtClean="0"/>
              <a:t>)</a:t>
            </a:r>
          </a:p>
          <a:p>
            <a:pPr lvl="1">
              <a:buFont typeface="Wingdings" pitchFamily="2" charset="2"/>
              <a:buChar char="ü"/>
            </a:pPr>
            <a:r>
              <a:rPr lang="cs-CZ" b="1" dirty="0" smtClean="0"/>
              <a:t>Propagace (</a:t>
            </a:r>
            <a:r>
              <a:rPr lang="cs-CZ" b="1" i="1" dirty="0" err="1" smtClean="0"/>
              <a:t>Promotion</a:t>
            </a:r>
            <a:r>
              <a:rPr lang="cs-CZ" b="1" dirty="0" smtClean="0"/>
              <a:t>)</a:t>
            </a:r>
            <a:endParaRPr lang="cs-CZ" b="1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6. FINANČNÍ ČINNOST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Představuje v podniku činnosti jako je:</a:t>
            </a:r>
          </a:p>
          <a:p>
            <a:pPr lvl="1">
              <a:buFont typeface="Wingdings" pitchFamily="2" charset="2"/>
              <a:buChar char="ü"/>
            </a:pPr>
            <a:r>
              <a:rPr lang="cs-CZ" b="1" dirty="0" smtClean="0"/>
              <a:t>volba optimální kapitálové </a:t>
            </a:r>
            <a:r>
              <a:rPr lang="cs-CZ" b="1" i="1" dirty="0" smtClean="0"/>
              <a:t>struktury,</a:t>
            </a:r>
          </a:p>
          <a:p>
            <a:pPr lvl="1">
              <a:buFont typeface="Wingdings" pitchFamily="2" charset="2"/>
              <a:buChar char="ü"/>
            </a:pPr>
            <a:r>
              <a:rPr lang="cs-CZ" b="1" dirty="0" smtClean="0"/>
              <a:t>kontrolu finančního </a:t>
            </a:r>
            <a:r>
              <a:rPr lang="cs-CZ" b="1" i="1" dirty="0" smtClean="0"/>
              <a:t>hospodaření</a:t>
            </a:r>
            <a:r>
              <a:rPr lang="cs-CZ" b="1" dirty="0" smtClean="0"/>
              <a:t> firmy, </a:t>
            </a:r>
          </a:p>
          <a:p>
            <a:pPr lvl="1">
              <a:buFont typeface="Wingdings" pitchFamily="2" charset="2"/>
              <a:buChar char="ü"/>
            </a:pPr>
            <a:r>
              <a:rPr lang="cs-CZ" b="1" dirty="0" smtClean="0"/>
              <a:t>finanční </a:t>
            </a:r>
            <a:r>
              <a:rPr lang="cs-CZ" b="1" i="1" dirty="0" smtClean="0"/>
              <a:t>rozbory</a:t>
            </a:r>
            <a:r>
              <a:rPr lang="cs-CZ" b="1" dirty="0" smtClean="0"/>
              <a:t>, </a:t>
            </a:r>
          </a:p>
          <a:p>
            <a:pPr lvl="1">
              <a:buFont typeface="Wingdings" pitchFamily="2" charset="2"/>
              <a:buChar char="ü"/>
            </a:pPr>
            <a:r>
              <a:rPr lang="cs-CZ" b="1" dirty="0" smtClean="0"/>
              <a:t>komunikace s </a:t>
            </a:r>
            <a:r>
              <a:rPr lang="cs-CZ" b="1" i="1" dirty="0" smtClean="0"/>
              <a:t>bankami</a:t>
            </a:r>
            <a:r>
              <a:rPr lang="cs-CZ" b="1" dirty="0" smtClean="0"/>
              <a:t>,</a:t>
            </a:r>
          </a:p>
          <a:p>
            <a:pPr lvl="1">
              <a:buFont typeface="Wingdings" pitchFamily="2" charset="2"/>
              <a:buChar char="ü"/>
            </a:pPr>
            <a:r>
              <a:rPr lang="cs-CZ" b="1" dirty="0" smtClean="0"/>
              <a:t> volba optimálních nástrojů pro zajištění </a:t>
            </a:r>
            <a:r>
              <a:rPr lang="cs-CZ" b="1" i="1" dirty="0" smtClean="0"/>
              <a:t>platebního styku</a:t>
            </a:r>
            <a:r>
              <a:rPr lang="cs-CZ" b="1" dirty="0" smtClean="0"/>
              <a:t> podniku apod.</a:t>
            </a:r>
            <a:endParaRPr lang="cs-CZ" b="1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5400" dirty="0" smtClean="0"/>
              <a:t>7. ŘÍZENÍ A MANAGEMENT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Představuje činnosti zabezpečované vedoucími pracovníky podniku – </a:t>
            </a:r>
            <a:r>
              <a:rPr lang="cs-CZ" b="1" i="1" dirty="0" smtClean="0"/>
              <a:t>manažery</a:t>
            </a:r>
            <a:r>
              <a:rPr lang="cs-CZ" b="1" dirty="0" smtClean="0"/>
              <a:t> ze všech 3 úrovní:</a:t>
            </a:r>
          </a:p>
          <a:p>
            <a:pPr marL="971550" lvl="1" indent="-514350">
              <a:buFont typeface="+mj-lt"/>
              <a:buAutoNum type="arabicPeriod"/>
            </a:pPr>
            <a:r>
              <a:rPr lang="cs-CZ" b="1" i="1" dirty="0" smtClean="0"/>
              <a:t>TOP</a:t>
            </a:r>
            <a:r>
              <a:rPr lang="cs-CZ" b="1" dirty="0" smtClean="0"/>
              <a:t> management</a:t>
            </a:r>
          </a:p>
          <a:p>
            <a:pPr marL="971550" lvl="1" indent="-514350">
              <a:buFont typeface="+mj-lt"/>
              <a:buAutoNum type="arabicPeriod"/>
            </a:pPr>
            <a:r>
              <a:rPr lang="cs-CZ" b="1" i="1" dirty="0" smtClean="0"/>
              <a:t>Provozní</a:t>
            </a:r>
            <a:r>
              <a:rPr lang="cs-CZ" b="1" dirty="0" smtClean="0"/>
              <a:t> management</a:t>
            </a:r>
          </a:p>
          <a:p>
            <a:pPr marL="971550" lvl="1" indent="-514350">
              <a:buFont typeface="+mj-lt"/>
              <a:buAutoNum type="arabicPeriod"/>
            </a:pPr>
            <a:r>
              <a:rPr lang="cs-CZ" b="1" i="1" dirty="0" smtClean="0"/>
              <a:t>Operační</a:t>
            </a:r>
            <a:r>
              <a:rPr lang="cs-CZ" b="1" dirty="0" smtClean="0"/>
              <a:t> management</a:t>
            </a:r>
            <a:endParaRPr lang="cs-CZ" b="1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/>
              <a:t>8. ZAJIŠŤOVÁNÍ INFORMACÍ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Informace jsou nezbytné pro kvalitní řízení podniku</a:t>
            </a:r>
          </a:p>
          <a:p>
            <a:r>
              <a:rPr lang="cs-CZ" b="1" dirty="0" smtClean="0"/>
              <a:t>Zdroje informací jsou dvojí </a:t>
            </a:r>
            <a:r>
              <a:rPr lang="cs-CZ" b="1" i="1" dirty="0" smtClean="0"/>
              <a:t>– interní </a:t>
            </a:r>
            <a:r>
              <a:rPr lang="cs-CZ" b="1" dirty="0" smtClean="0"/>
              <a:t>(získané zevnitř firmy) a </a:t>
            </a:r>
            <a:r>
              <a:rPr lang="cs-CZ" b="1" i="1" dirty="0" smtClean="0"/>
              <a:t>externí</a:t>
            </a:r>
            <a:r>
              <a:rPr lang="cs-CZ" b="1" dirty="0" smtClean="0"/>
              <a:t> (získané z okolí podniku)</a:t>
            </a:r>
            <a:endParaRPr lang="cs-CZ" b="1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5400" b="1" dirty="0" smtClean="0"/>
              <a:t>Otázky na závěr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Jaké úrovně manažerů podniku rozeznáváme?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Vyjmenujte jednotlivé součásti marketingového mixu podniku.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Co může být hlavní činností podniku?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Jaký další termín se používá pro zásobování podniku?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Proč je pro podnik důležité mít dostatek informací?</a:t>
            </a:r>
          </a:p>
          <a:p>
            <a:pPr marL="514350" indent="-514350">
              <a:buFont typeface="+mj-lt"/>
              <a:buAutoNum type="arabicPeriod"/>
            </a:pPr>
            <a:endParaRPr lang="cs-CZ" b="1" dirty="0" smtClean="0"/>
          </a:p>
          <a:p>
            <a:pPr marL="514350" indent="-514350">
              <a:buFont typeface="+mj-lt"/>
              <a:buAutoNum type="arabicPeriod"/>
            </a:pPr>
            <a:endParaRPr lang="cs-CZ" b="1" dirty="0" smtClean="0"/>
          </a:p>
          <a:p>
            <a:pPr marL="514350" indent="-514350">
              <a:buFont typeface="+mj-lt"/>
              <a:buAutoNum type="arabicPeriod"/>
            </a:pPr>
            <a:endParaRPr lang="cs-CZ" b="1" dirty="0" smtClean="0"/>
          </a:p>
          <a:p>
            <a:pPr algn="ctr">
              <a:buNone/>
            </a:pPr>
            <a:endParaRPr lang="cs-CZ" b="1" dirty="0" smtClean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POUŽITÉ 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KOČÍ J., ŠAMŠOVÁ L.: Základy ekonomiky pro střední a vyšší hotelové školy.</a:t>
            </a:r>
            <a:r>
              <a:rPr lang="cs-CZ" i="1" dirty="0" smtClean="0"/>
              <a:t> </a:t>
            </a:r>
            <a:r>
              <a:rPr lang="cs-CZ" dirty="0" smtClean="0"/>
              <a:t>Praha, Fortuna, 2009. 144 stran.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Obrázek dostupný na: </a:t>
            </a:r>
            <a:r>
              <a:rPr lang="cs-CZ" dirty="0" smtClean="0">
                <a:hlinkClick r:id="rId2"/>
              </a:rPr>
              <a:t>http://cs.wikipedia.org/wiki/Soubor:Stud%C3%A9nka_tov%C3%A1rna_na_v%C3%BDrobu_%C5%BEel_vag%C3%B3n%C5%AF_1910.gif</a:t>
            </a:r>
            <a:r>
              <a:rPr lang="cs-CZ" dirty="0" smtClean="0"/>
              <a:t> (cit. 19.2.2013)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děkuji vám za pozornost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tx1"/>
                </a:solidFill>
                <a:sym typeface="Wingdings" pitchFamily="2" charset="2"/>
              </a:rPr>
              <a:t>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642</Words>
  <Application>Microsoft Office PowerPoint</Application>
  <PresentationFormat>Předvádění na obrazovce (4:3)</PresentationFormat>
  <Paragraphs>98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Motiv sady Office</vt:lpstr>
      <vt:lpstr>Motiv systému Office</vt:lpstr>
      <vt:lpstr>Snímek 1</vt:lpstr>
      <vt:lpstr>Snímek 2</vt:lpstr>
      <vt:lpstr>PODNIKOVÉ ČINNOSTI</vt:lpstr>
      <vt:lpstr>PODNIK</vt:lpstr>
      <vt:lpstr>PODNIKOVÉ ČINNOSTI</vt:lpstr>
      <vt:lpstr>PODNIKOVÉ ČINNOSTI</vt:lpstr>
      <vt:lpstr>1. ZÁSOBOVÁNI (LOGISTIKA)</vt:lpstr>
      <vt:lpstr>2. INVESTIČNÍ ČINNOST</vt:lpstr>
      <vt:lpstr>3. PERSONÁLNÍ ČINNOST</vt:lpstr>
      <vt:lpstr>4. HLAVNÍ ČINNOST</vt:lpstr>
      <vt:lpstr>5. PRODEJ A MARKETING</vt:lpstr>
      <vt:lpstr>6. FINANČNÍ ČINNOST</vt:lpstr>
      <vt:lpstr>7. ŘÍZENÍ A MANAGEMENT</vt:lpstr>
      <vt:lpstr>8. ZAJIŠŤOVÁNÍ INFORMACÍ</vt:lpstr>
      <vt:lpstr>Otázky na závěr</vt:lpstr>
      <vt:lpstr>POUŽITÉ ZDROJE</vt:lpstr>
      <vt:lpstr>děkuji vám za pozornost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PODNIKOVÉ ČINNOSTI</dc:title>
  <dc:creator>Štěpánka</dc:creator>
  <cp:lastModifiedBy>Štěpánka</cp:lastModifiedBy>
  <cp:revision>12</cp:revision>
  <dcterms:created xsi:type="dcterms:W3CDTF">2013-02-19T17:30:42Z</dcterms:created>
  <dcterms:modified xsi:type="dcterms:W3CDTF">2013-06-04T18:57:35Z</dcterms:modified>
</cp:coreProperties>
</file>