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diagrams/colors1.xml" ContentType="application/vnd.openxmlformats-officedocument.drawingml.diagramColors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Override PartName="/ppt/diagrams/quickStyle1.xml" ContentType="application/vnd.openxmlformats-officedocument.drawingml.diagramStyle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2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18"/>
  </p:notesMasterIdLst>
  <p:sldIdLst>
    <p:sldId id="269" r:id="rId3"/>
    <p:sldId id="270" r:id="rId4"/>
    <p:sldId id="256" r:id="rId5"/>
    <p:sldId id="257" r:id="rId6"/>
    <p:sldId id="258" r:id="rId7"/>
    <p:sldId id="259" r:id="rId8"/>
    <p:sldId id="260" r:id="rId9"/>
    <p:sldId id="261" r:id="rId10"/>
    <p:sldId id="265" r:id="rId11"/>
    <p:sldId id="264" r:id="rId12"/>
    <p:sldId id="262" r:id="rId13"/>
    <p:sldId id="263" r:id="rId14"/>
    <p:sldId id="267" r:id="rId15"/>
    <p:sldId id="266" r:id="rId16"/>
    <p:sldId id="268" r:id="rId1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99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50" d="100"/>
          <a:sy n="50" d="100"/>
        </p:scale>
        <p:origin x="-710" y="-67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21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4">
  <dgm:title val=""/>
  <dgm:desc val=""/>
  <dgm:catLst>
    <dgm:cat type="accent1" pri="11400"/>
  </dgm:catLst>
  <dgm:styleLbl name="node0">
    <dgm:fillClrLst meth="cycle">
      <a:schemeClr val="accent1">
        <a:shade val="6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cycle">
      <a:schemeClr val="accent1">
        <a:shade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cycle">
      <a:schemeClr val="accent1">
        <a:shade val="50000"/>
      </a:schemeClr>
      <a:schemeClr val="accent1">
        <a:tint val="55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/>
    <dgm:txEffectClrLst/>
  </dgm:styleLbl>
  <dgm:styleLbl name="lnNode1">
    <dgm:fillClrLst meth="cycle">
      <a:schemeClr val="accent1">
        <a:shade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cycle">
      <a:schemeClr val="accent1">
        <a:shade val="80000"/>
        <a:alpha val="50000"/>
      </a:schemeClr>
      <a:schemeClr val="accent1">
        <a:tint val="5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fg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bg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sibTrans1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tint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55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55000"/>
      </a:schemeClr>
    </dgm:fillClrLst>
    <dgm:linClrLst meth="repeat">
      <a:schemeClr val="accent1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55000"/>
      </a:schemeClr>
    </dgm:fillClrLst>
    <dgm:linClrLst meth="repeat">
      <a:schemeClr val="accent1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5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55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2F7FD957-8010-4974-B918-2CF2B354B18A}" type="doc">
      <dgm:prSet loTypeId="urn:microsoft.com/office/officeart/2005/8/layout/orgChart1" loCatId="hierarchy" qsTypeId="urn:microsoft.com/office/officeart/2005/8/quickstyle/3d2" qsCatId="3D" csTypeId="urn:microsoft.com/office/officeart/2005/8/colors/accent1_4" csCatId="accent1" phldr="1"/>
      <dgm:spPr/>
      <dgm:t>
        <a:bodyPr/>
        <a:lstStyle/>
        <a:p>
          <a:endParaRPr lang="cs-CZ"/>
        </a:p>
      </dgm:t>
    </dgm:pt>
    <dgm:pt modelId="{3A613365-DBE2-44CB-B5AD-ED54A2BD4F89}">
      <dgm:prSet phldrT="[Text]"/>
      <dgm:spPr/>
      <dgm:t>
        <a:bodyPr/>
        <a:lstStyle/>
        <a:p>
          <a:r>
            <a:rPr lang="cs-CZ" dirty="0" smtClean="0"/>
            <a:t>DLOUHODOBÝ MAJETEK</a:t>
          </a:r>
          <a:endParaRPr lang="cs-CZ" dirty="0"/>
        </a:p>
      </dgm:t>
    </dgm:pt>
    <dgm:pt modelId="{3A405D0E-CE78-4C42-B14C-EE492D7F88FE}" type="parTrans" cxnId="{EA0D6D04-19DD-49FC-A02A-2BFB4148448D}">
      <dgm:prSet/>
      <dgm:spPr/>
      <dgm:t>
        <a:bodyPr/>
        <a:lstStyle/>
        <a:p>
          <a:endParaRPr lang="cs-CZ"/>
        </a:p>
      </dgm:t>
    </dgm:pt>
    <dgm:pt modelId="{6858A1A0-8D1E-4D8C-9DA3-559883675806}" type="sibTrans" cxnId="{EA0D6D04-19DD-49FC-A02A-2BFB4148448D}">
      <dgm:prSet/>
      <dgm:spPr/>
      <dgm:t>
        <a:bodyPr/>
        <a:lstStyle/>
        <a:p>
          <a:endParaRPr lang="cs-CZ"/>
        </a:p>
      </dgm:t>
    </dgm:pt>
    <dgm:pt modelId="{F99E967C-EA6A-47A0-B174-7BB46401C42A}">
      <dgm:prSet phldrT="[Text]"/>
      <dgm:spPr/>
      <dgm:t>
        <a:bodyPr/>
        <a:lstStyle/>
        <a:p>
          <a:r>
            <a:rPr lang="cs-CZ" dirty="0" smtClean="0"/>
            <a:t>DLOUHODOBÝ </a:t>
          </a:r>
          <a:r>
            <a:rPr lang="cs-CZ" b="1" dirty="0" smtClean="0"/>
            <a:t>HMOTNÝ</a:t>
          </a:r>
          <a:r>
            <a:rPr lang="cs-CZ" dirty="0" smtClean="0"/>
            <a:t> MAJETEK</a:t>
          </a:r>
          <a:endParaRPr lang="cs-CZ" dirty="0"/>
        </a:p>
      </dgm:t>
    </dgm:pt>
    <dgm:pt modelId="{7C1B287C-A40F-4F15-8C55-46E1154BA9D8}" type="parTrans" cxnId="{998CD6F1-707B-4EAF-AFFE-226E25BE8296}">
      <dgm:prSet/>
      <dgm:spPr>
        <a:ln>
          <a:solidFill>
            <a:schemeClr val="tx2"/>
          </a:solidFill>
        </a:ln>
      </dgm:spPr>
      <dgm:t>
        <a:bodyPr/>
        <a:lstStyle/>
        <a:p>
          <a:endParaRPr lang="cs-CZ"/>
        </a:p>
      </dgm:t>
    </dgm:pt>
    <dgm:pt modelId="{C4BE4D11-A001-42CD-BC31-F5C2DD86A80F}" type="sibTrans" cxnId="{998CD6F1-707B-4EAF-AFFE-226E25BE8296}">
      <dgm:prSet/>
      <dgm:spPr/>
      <dgm:t>
        <a:bodyPr/>
        <a:lstStyle/>
        <a:p>
          <a:endParaRPr lang="cs-CZ"/>
        </a:p>
      </dgm:t>
    </dgm:pt>
    <dgm:pt modelId="{0FAEA961-3D0C-4646-8537-8B15486E5011}">
      <dgm:prSet phldrT="[Text]"/>
      <dgm:spPr/>
      <dgm:t>
        <a:bodyPr/>
        <a:lstStyle/>
        <a:p>
          <a:r>
            <a:rPr lang="cs-CZ" dirty="0" smtClean="0"/>
            <a:t>DLOUHODOBÝ </a:t>
          </a:r>
          <a:r>
            <a:rPr lang="cs-CZ" b="1" dirty="0" smtClean="0"/>
            <a:t>NEHMOTNÝ </a:t>
          </a:r>
          <a:r>
            <a:rPr lang="cs-CZ" dirty="0" smtClean="0"/>
            <a:t>MAJETEK</a:t>
          </a:r>
          <a:endParaRPr lang="cs-CZ" dirty="0"/>
        </a:p>
      </dgm:t>
    </dgm:pt>
    <dgm:pt modelId="{EFEE7C57-040E-4BA9-90EE-5E7A84E9034E}" type="parTrans" cxnId="{FD7FC219-4DEB-4FC8-BDCF-F155B2AC6549}">
      <dgm:prSet/>
      <dgm:spPr>
        <a:ln>
          <a:solidFill>
            <a:schemeClr val="tx2"/>
          </a:solidFill>
        </a:ln>
      </dgm:spPr>
      <dgm:t>
        <a:bodyPr/>
        <a:lstStyle/>
        <a:p>
          <a:endParaRPr lang="cs-CZ"/>
        </a:p>
      </dgm:t>
    </dgm:pt>
    <dgm:pt modelId="{477E1DA2-5B6B-4B3D-B67F-2837D234E365}" type="sibTrans" cxnId="{FD7FC219-4DEB-4FC8-BDCF-F155B2AC6549}">
      <dgm:prSet/>
      <dgm:spPr/>
      <dgm:t>
        <a:bodyPr/>
        <a:lstStyle/>
        <a:p>
          <a:endParaRPr lang="cs-CZ"/>
        </a:p>
      </dgm:t>
    </dgm:pt>
    <dgm:pt modelId="{EAEDECE4-B2DF-470D-8FCF-8073280C9BD1}">
      <dgm:prSet phldrT="[Text]"/>
      <dgm:spPr/>
      <dgm:t>
        <a:bodyPr/>
        <a:lstStyle/>
        <a:p>
          <a:r>
            <a:rPr lang="cs-CZ" dirty="0" smtClean="0"/>
            <a:t>DLOUHODOBÝ </a:t>
          </a:r>
          <a:r>
            <a:rPr lang="cs-CZ" b="1" dirty="0" smtClean="0"/>
            <a:t>FINANČNÍ </a:t>
          </a:r>
          <a:r>
            <a:rPr lang="cs-CZ" dirty="0" smtClean="0"/>
            <a:t>MAJETEK</a:t>
          </a:r>
          <a:endParaRPr lang="cs-CZ" dirty="0"/>
        </a:p>
      </dgm:t>
    </dgm:pt>
    <dgm:pt modelId="{9A50F199-8D56-4D32-AFBF-5E7027EB265E}" type="parTrans" cxnId="{F8D36E34-1D95-42D4-9F0D-63B76FDEB4F0}">
      <dgm:prSet/>
      <dgm:spPr>
        <a:ln>
          <a:solidFill>
            <a:schemeClr val="tx2"/>
          </a:solidFill>
        </a:ln>
      </dgm:spPr>
      <dgm:t>
        <a:bodyPr/>
        <a:lstStyle/>
        <a:p>
          <a:endParaRPr lang="cs-CZ"/>
        </a:p>
      </dgm:t>
    </dgm:pt>
    <dgm:pt modelId="{AAB2D244-B1BA-46E5-A55C-5B19067D7A3D}" type="sibTrans" cxnId="{F8D36E34-1D95-42D4-9F0D-63B76FDEB4F0}">
      <dgm:prSet/>
      <dgm:spPr/>
      <dgm:t>
        <a:bodyPr/>
        <a:lstStyle/>
        <a:p>
          <a:endParaRPr lang="cs-CZ"/>
        </a:p>
      </dgm:t>
    </dgm:pt>
    <dgm:pt modelId="{3CBE99BF-61E3-4B19-9B52-E8240EABA7AF}" type="pres">
      <dgm:prSet presAssocID="{2F7FD957-8010-4974-B918-2CF2B354B18A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cs-CZ"/>
        </a:p>
      </dgm:t>
    </dgm:pt>
    <dgm:pt modelId="{7323A534-03B2-430E-8ED9-7B4ADC952937}" type="pres">
      <dgm:prSet presAssocID="{3A613365-DBE2-44CB-B5AD-ED54A2BD4F89}" presName="hierRoot1" presStyleCnt="0">
        <dgm:presLayoutVars>
          <dgm:hierBranch val="init"/>
        </dgm:presLayoutVars>
      </dgm:prSet>
      <dgm:spPr/>
    </dgm:pt>
    <dgm:pt modelId="{67BC1F1E-5D51-4E07-AF44-7567827BD1D4}" type="pres">
      <dgm:prSet presAssocID="{3A613365-DBE2-44CB-B5AD-ED54A2BD4F89}" presName="rootComposite1" presStyleCnt="0"/>
      <dgm:spPr/>
    </dgm:pt>
    <dgm:pt modelId="{239DE712-9757-4264-ABEB-6321AD7F9CF1}" type="pres">
      <dgm:prSet presAssocID="{3A613365-DBE2-44CB-B5AD-ED54A2BD4F89}" presName="rootText1" presStyleLbl="node0" presStyleIdx="0" presStyleCnt="1">
        <dgm:presLayoutVars>
          <dgm:chPref val="3"/>
        </dgm:presLayoutVars>
      </dgm:prSet>
      <dgm:spPr/>
      <dgm:t>
        <a:bodyPr/>
        <a:lstStyle/>
        <a:p>
          <a:endParaRPr lang="cs-CZ"/>
        </a:p>
      </dgm:t>
    </dgm:pt>
    <dgm:pt modelId="{1005FDCE-D7A7-4DA5-865C-C3CC178051EA}" type="pres">
      <dgm:prSet presAssocID="{3A613365-DBE2-44CB-B5AD-ED54A2BD4F89}" presName="rootConnector1" presStyleLbl="node1" presStyleIdx="0" presStyleCnt="0"/>
      <dgm:spPr/>
      <dgm:t>
        <a:bodyPr/>
        <a:lstStyle/>
        <a:p>
          <a:endParaRPr lang="cs-CZ"/>
        </a:p>
      </dgm:t>
    </dgm:pt>
    <dgm:pt modelId="{0D400EFA-3849-4B31-A1E0-CA762483E05A}" type="pres">
      <dgm:prSet presAssocID="{3A613365-DBE2-44CB-B5AD-ED54A2BD4F89}" presName="hierChild2" presStyleCnt="0"/>
      <dgm:spPr/>
    </dgm:pt>
    <dgm:pt modelId="{D48AF309-AA53-47A6-85E3-6A4F37B59ECC}" type="pres">
      <dgm:prSet presAssocID="{7C1B287C-A40F-4F15-8C55-46E1154BA9D8}" presName="Name37" presStyleLbl="parChTrans1D2" presStyleIdx="0" presStyleCnt="3"/>
      <dgm:spPr/>
      <dgm:t>
        <a:bodyPr/>
        <a:lstStyle/>
        <a:p>
          <a:endParaRPr lang="cs-CZ"/>
        </a:p>
      </dgm:t>
    </dgm:pt>
    <dgm:pt modelId="{0F967CC9-FE55-4507-95B5-2870F0E9BF1F}" type="pres">
      <dgm:prSet presAssocID="{F99E967C-EA6A-47A0-B174-7BB46401C42A}" presName="hierRoot2" presStyleCnt="0">
        <dgm:presLayoutVars>
          <dgm:hierBranch val="init"/>
        </dgm:presLayoutVars>
      </dgm:prSet>
      <dgm:spPr/>
    </dgm:pt>
    <dgm:pt modelId="{57480A0B-9DC4-45A9-A8E4-2508C82F70EE}" type="pres">
      <dgm:prSet presAssocID="{F99E967C-EA6A-47A0-B174-7BB46401C42A}" presName="rootComposite" presStyleCnt="0"/>
      <dgm:spPr/>
    </dgm:pt>
    <dgm:pt modelId="{D9EBF388-C614-498E-A7DE-48989E52FBC7}" type="pres">
      <dgm:prSet presAssocID="{F99E967C-EA6A-47A0-B174-7BB46401C42A}" presName="rootText" presStyleLbl="node2" presStyleIdx="0" presStyleCnt="3">
        <dgm:presLayoutVars>
          <dgm:chPref val="3"/>
        </dgm:presLayoutVars>
      </dgm:prSet>
      <dgm:spPr/>
      <dgm:t>
        <a:bodyPr/>
        <a:lstStyle/>
        <a:p>
          <a:endParaRPr lang="cs-CZ"/>
        </a:p>
      </dgm:t>
    </dgm:pt>
    <dgm:pt modelId="{860BAE53-8AA1-43AF-BFAE-AAC1EF1D9809}" type="pres">
      <dgm:prSet presAssocID="{F99E967C-EA6A-47A0-B174-7BB46401C42A}" presName="rootConnector" presStyleLbl="node2" presStyleIdx="0" presStyleCnt="3"/>
      <dgm:spPr/>
      <dgm:t>
        <a:bodyPr/>
        <a:lstStyle/>
        <a:p>
          <a:endParaRPr lang="cs-CZ"/>
        </a:p>
      </dgm:t>
    </dgm:pt>
    <dgm:pt modelId="{A4C88D74-7F18-4A19-AF62-D5AA129359A9}" type="pres">
      <dgm:prSet presAssocID="{F99E967C-EA6A-47A0-B174-7BB46401C42A}" presName="hierChild4" presStyleCnt="0"/>
      <dgm:spPr/>
    </dgm:pt>
    <dgm:pt modelId="{8EEE114C-8413-43D0-96DC-3421FC71D5FD}" type="pres">
      <dgm:prSet presAssocID="{F99E967C-EA6A-47A0-B174-7BB46401C42A}" presName="hierChild5" presStyleCnt="0"/>
      <dgm:spPr/>
    </dgm:pt>
    <dgm:pt modelId="{48E76043-0723-4DD8-9C78-735F3C0280F6}" type="pres">
      <dgm:prSet presAssocID="{EFEE7C57-040E-4BA9-90EE-5E7A84E9034E}" presName="Name37" presStyleLbl="parChTrans1D2" presStyleIdx="1" presStyleCnt="3"/>
      <dgm:spPr/>
      <dgm:t>
        <a:bodyPr/>
        <a:lstStyle/>
        <a:p>
          <a:endParaRPr lang="cs-CZ"/>
        </a:p>
      </dgm:t>
    </dgm:pt>
    <dgm:pt modelId="{AB6253A7-AF56-40AC-A8C8-8C083E86382C}" type="pres">
      <dgm:prSet presAssocID="{0FAEA961-3D0C-4646-8537-8B15486E5011}" presName="hierRoot2" presStyleCnt="0">
        <dgm:presLayoutVars>
          <dgm:hierBranch val="init"/>
        </dgm:presLayoutVars>
      </dgm:prSet>
      <dgm:spPr/>
    </dgm:pt>
    <dgm:pt modelId="{1C4E6D53-7C28-4154-B174-2BB25AD623EC}" type="pres">
      <dgm:prSet presAssocID="{0FAEA961-3D0C-4646-8537-8B15486E5011}" presName="rootComposite" presStyleCnt="0"/>
      <dgm:spPr/>
    </dgm:pt>
    <dgm:pt modelId="{DC332971-4437-4186-AC17-DF578E654196}" type="pres">
      <dgm:prSet presAssocID="{0FAEA961-3D0C-4646-8537-8B15486E5011}" presName="rootText" presStyleLbl="node2" presStyleIdx="1" presStyleCnt="3">
        <dgm:presLayoutVars>
          <dgm:chPref val="3"/>
        </dgm:presLayoutVars>
      </dgm:prSet>
      <dgm:spPr/>
      <dgm:t>
        <a:bodyPr/>
        <a:lstStyle/>
        <a:p>
          <a:endParaRPr lang="cs-CZ"/>
        </a:p>
      </dgm:t>
    </dgm:pt>
    <dgm:pt modelId="{F554BFD0-EBC3-4BD7-AECE-F38783866D3D}" type="pres">
      <dgm:prSet presAssocID="{0FAEA961-3D0C-4646-8537-8B15486E5011}" presName="rootConnector" presStyleLbl="node2" presStyleIdx="1" presStyleCnt="3"/>
      <dgm:spPr/>
      <dgm:t>
        <a:bodyPr/>
        <a:lstStyle/>
        <a:p>
          <a:endParaRPr lang="cs-CZ"/>
        </a:p>
      </dgm:t>
    </dgm:pt>
    <dgm:pt modelId="{363B7702-8336-47E9-BD6A-8724025A9BB2}" type="pres">
      <dgm:prSet presAssocID="{0FAEA961-3D0C-4646-8537-8B15486E5011}" presName="hierChild4" presStyleCnt="0"/>
      <dgm:spPr/>
    </dgm:pt>
    <dgm:pt modelId="{717316A0-16D6-4B3C-8220-EF3C6C9FEBC7}" type="pres">
      <dgm:prSet presAssocID="{0FAEA961-3D0C-4646-8537-8B15486E5011}" presName="hierChild5" presStyleCnt="0"/>
      <dgm:spPr/>
    </dgm:pt>
    <dgm:pt modelId="{62B47583-C79C-41D6-B0AB-FB7D0FEAE6A1}" type="pres">
      <dgm:prSet presAssocID="{9A50F199-8D56-4D32-AFBF-5E7027EB265E}" presName="Name37" presStyleLbl="parChTrans1D2" presStyleIdx="2" presStyleCnt="3"/>
      <dgm:spPr/>
      <dgm:t>
        <a:bodyPr/>
        <a:lstStyle/>
        <a:p>
          <a:endParaRPr lang="cs-CZ"/>
        </a:p>
      </dgm:t>
    </dgm:pt>
    <dgm:pt modelId="{A2493011-F715-4014-9FA8-1C7489596363}" type="pres">
      <dgm:prSet presAssocID="{EAEDECE4-B2DF-470D-8FCF-8073280C9BD1}" presName="hierRoot2" presStyleCnt="0">
        <dgm:presLayoutVars>
          <dgm:hierBranch val="init"/>
        </dgm:presLayoutVars>
      </dgm:prSet>
      <dgm:spPr/>
    </dgm:pt>
    <dgm:pt modelId="{A74334A7-08EB-472A-B2B0-E144AE850EA7}" type="pres">
      <dgm:prSet presAssocID="{EAEDECE4-B2DF-470D-8FCF-8073280C9BD1}" presName="rootComposite" presStyleCnt="0"/>
      <dgm:spPr/>
    </dgm:pt>
    <dgm:pt modelId="{2564B718-8F3D-4588-8B3E-5B99A185A929}" type="pres">
      <dgm:prSet presAssocID="{EAEDECE4-B2DF-470D-8FCF-8073280C9BD1}" presName="rootText" presStyleLbl="node2" presStyleIdx="2" presStyleCnt="3">
        <dgm:presLayoutVars>
          <dgm:chPref val="3"/>
        </dgm:presLayoutVars>
      </dgm:prSet>
      <dgm:spPr/>
      <dgm:t>
        <a:bodyPr/>
        <a:lstStyle/>
        <a:p>
          <a:endParaRPr lang="cs-CZ"/>
        </a:p>
      </dgm:t>
    </dgm:pt>
    <dgm:pt modelId="{979FA0E6-AF93-4C63-84B6-8C1AE59DD5BA}" type="pres">
      <dgm:prSet presAssocID="{EAEDECE4-B2DF-470D-8FCF-8073280C9BD1}" presName="rootConnector" presStyleLbl="node2" presStyleIdx="2" presStyleCnt="3"/>
      <dgm:spPr/>
      <dgm:t>
        <a:bodyPr/>
        <a:lstStyle/>
        <a:p>
          <a:endParaRPr lang="cs-CZ"/>
        </a:p>
      </dgm:t>
    </dgm:pt>
    <dgm:pt modelId="{31A9056E-F0FD-4FF3-B4EE-EE7A61E68627}" type="pres">
      <dgm:prSet presAssocID="{EAEDECE4-B2DF-470D-8FCF-8073280C9BD1}" presName="hierChild4" presStyleCnt="0"/>
      <dgm:spPr/>
    </dgm:pt>
    <dgm:pt modelId="{AEACADF3-D240-44D0-9A00-5B74B78598E0}" type="pres">
      <dgm:prSet presAssocID="{EAEDECE4-B2DF-470D-8FCF-8073280C9BD1}" presName="hierChild5" presStyleCnt="0"/>
      <dgm:spPr/>
    </dgm:pt>
    <dgm:pt modelId="{A14E6F1A-BC29-491A-A099-09D6D8059BD0}" type="pres">
      <dgm:prSet presAssocID="{3A613365-DBE2-44CB-B5AD-ED54A2BD4F89}" presName="hierChild3" presStyleCnt="0"/>
      <dgm:spPr/>
    </dgm:pt>
  </dgm:ptLst>
  <dgm:cxnLst>
    <dgm:cxn modelId="{561DE26B-46ED-427D-A2C7-F6BD41A4D07D}" type="presOf" srcId="{0FAEA961-3D0C-4646-8537-8B15486E5011}" destId="{DC332971-4437-4186-AC17-DF578E654196}" srcOrd="0" destOrd="0" presId="urn:microsoft.com/office/officeart/2005/8/layout/orgChart1"/>
    <dgm:cxn modelId="{D6219D9E-5E5C-44DE-B2BC-63C900E467E0}" type="presOf" srcId="{F99E967C-EA6A-47A0-B174-7BB46401C42A}" destId="{860BAE53-8AA1-43AF-BFAE-AAC1EF1D9809}" srcOrd="1" destOrd="0" presId="urn:microsoft.com/office/officeart/2005/8/layout/orgChart1"/>
    <dgm:cxn modelId="{998CD6F1-707B-4EAF-AFFE-226E25BE8296}" srcId="{3A613365-DBE2-44CB-B5AD-ED54A2BD4F89}" destId="{F99E967C-EA6A-47A0-B174-7BB46401C42A}" srcOrd="0" destOrd="0" parTransId="{7C1B287C-A40F-4F15-8C55-46E1154BA9D8}" sibTransId="{C4BE4D11-A001-42CD-BC31-F5C2DD86A80F}"/>
    <dgm:cxn modelId="{1AABE71D-1DEB-4CD0-B07C-92D66464A7FA}" type="presOf" srcId="{3A613365-DBE2-44CB-B5AD-ED54A2BD4F89}" destId="{239DE712-9757-4264-ABEB-6321AD7F9CF1}" srcOrd="0" destOrd="0" presId="urn:microsoft.com/office/officeart/2005/8/layout/orgChart1"/>
    <dgm:cxn modelId="{FD7FC219-4DEB-4FC8-BDCF-F155B2AC6549}" srcId="{3A613365-DBE2-44CB-B5AD-ED54A2BD4F89}" destId="{0FAEA961-3D0C-4646-8537-8B15486E5011}" srcOrd="1" destOrd="0" parTransId="{EFEE7C57-040E-4BA9-90EE-5E7A84E9034E}" sibTransId="{477E1DA2-5B6B-4B3D-B67F-2837D234E365}"/>
    <dgm:cxn modelId="{7689B24A-94D4-4E54-AC78-3127BEA67CC0}" type="presOf" srcId="{9A50F199-8D56-4D32-AFBF-5E7027EB265E}" destId="{62B47583-C79C-41D6-B0AB-FB7D0FEAE6A1}" srcOrd="0" destOrd="0" presId="urn:microsoft.com/office/officeart/2005/8/layout/orgChart1"/>
    <dgm:cxn modelId="{266F7C96-1A60-4D8B-8E20-234AED9B969D}" type="presOf" srcId="{0FAEA961-3D0C-4646-8537-8B15486E5011}" destId="{F554BFD0-EBC3-4BD7-AECE-F38783866D3D}" srcOrd="1" destOrd="0" presId="urn:microsoft.com/office/officeart/2005/8/layout/orgChart1"/>
    <dgm:cxn modelId="{F8D36E34-1D95-42D4-9F0D-63B76FDEB4F0}" srcId="{3A613365-DBE2-44CB-B5AD-ED54A2BD4F89}" destId="{EAEDECE4-B2DF-470D-8FCF-8073280C9BD1}" srcOrd="2" destOrd="0" parTransId="{9A50F199-8D56-4D32-AFBF-5E7027EB265E}" sibTransId="{AAB2D244-B1BA-46E5-A55C-5B19067D7A3D}"/>
    <dgm:cxn modelId="{02737A8F-D454-406D-85B9-2E8EA24408C7}" type="presOf" srcId="{EAEDECE4-B2DF-470D-8FCF-8073280C9BD1}" destId="{979FA0E6-AF93-4C63-84B6-8C1AE59DD5BA}" srcOrd="1" destOrd="0" presId="urn:microsoft.com/office/officeart/2005/8/layout/orgChart1"/>
    <dgm:cxn modelId="{A8175B22-14BB-4023-BF48-D6724E37A723}" type="presOf" srcId="{F99E967C-EA6A-47A0-B174-7BB46401C42A}" destId="{D9EBF388-C614-498E-A7DE-48989E52FBC7}" srcOrd="0" destOrd="0" presId="urn:microsoft.com/office/officeart/2005/8/layout/orgChart1"/>
    <dgm:cxn modelId="{EA0D6D04-19DD-49FC-A02A-2BFB4148448D}" srcId="{2F7FD957-8010-4974-B918-2CF2B354B18A}" destId="{3A613365-DBE2-44CB-B5AD-ED54A2BD4F89}" srcOrd="0" destOrd="0" parTransId="{3A405D0E-CE78-4C42-B14C-EE492D7F88FE}" sibTransId="{6858A1A0-8D1E-4D8C-9DA3-559883675806}"/>
    <dgm:cxn modelId="{33F9DCEF-E06A-44A9-B012-AB429E14B671}" type="presOf" srcId="{EAEDECE4-B2DF-470D-8FCF-8073280C9BD1}" destId="{2564B718-8F3D-4588-8B3E-5B99A185A929}" srcOrd="0" destOrd="0" presId="urn:microsoft.com/office/officeart/2005/8/layout/orgChart1"/>
    <dgm:cxn modelId="{87F8C52E-376C-4B2D-A8F7-77620B3F32A3}" type="presOf" srcId="{3A613365-DBE2-44CB-B5AD-ED54A2BD4F89}" destId="{1005FDCE-D7A7-4DA5-865C-C3CC178051EA}" srcOrd="1" destOrd="0" presId="urn:microsoft.com/office/officeart/2005/8/layout/orgChart1"/>
    <dgm:cxn modelId="{2912A32C-7A22-40B9-8694-1720F4997959}" type="presOf" srcId="{7C1B287C-A40F-4F15-8C55-46E1154BA9D8}" destId="{D48AF309-AA53-47A6-85E3-6A4F37B59ECC}" srcOrd="0" destOrd="0" presId="urn:microsoft.com/office/officeart/2005/8/layout/orgChart1"/>
    <dgm:cxn modelId="{9FF654B0-5FFE-4100-BBA1-236ACF7BC047}" type="presOf" srcId="{EFEE7C57-040E-4BA9-90EE-5E7A84E9034E}" destId="{48E76043-0723-4DD8-9C78-735F3C0280F6}" srcOrd="0" destOrd="0" presId="urn:microsoft.com/office/officeart/2005/8/layout/orgChart1"/>
    <dgm:cxn modelId="{BD7C8B48-65AC-437A-B9CC-63BBC65BFB55}" type="presOf" srcId="{2F7FD957-8010-4974-B918-2CF2B354B18A}" destId="{3CBE99BF-61E3-4B19-9B52-E8240EABA7AF}" srcOrd="0" destOrd="0" presId="urn:microsoft.com/office/officeart/2005/8/layout/orgChart1"/>
    <dgm:cxn modelId="{F5BD1040-E433-447F-9EDA-CC97F020AF69}" type="presParOf" srcId="{3CBE99BF-61E3-4B19-9B52-E8240EABA7AF}" destId="{7323A534-03B2-430E-8ED9-7B4ADC952937}" srcOrd="0" destOrd="0" presId="urn:microsoft.com/office/officeart/2005/8/layout/orgChart1"/>
    <dgm:cxn modelId="{9CDB776B-888F-4675-A4C2-C7846BE807D4}" type="presParOf" srcId="{7323A534-03B2-430E-8ED9-7B4ADC952937}" destId="{67BC1F1E-5D51-4E07-AF44-7567827BD1D4}" srcOrd="0" destOrd="0" presId="urn:microsoft.com/office/officeart/2005/8/layout/orgChart1"/>
    <dgm:cxn modelId="{D5BF0EB2-5B32-4ACB-8931-8E5463FE0417}" type="presParOf" srcId="{67BC1F1E-5D51-4E07-AF44-7567827BD1D4}" destId="{239DE712-9757-4264-ABEB-6321AD7F9CF1}" srcOrd="0" destOrd="0" presId="urn:microsoft.com/office/officeart/2005/8/layout/orgChart1"/>
    <dgm:cxn modelId="{033AE6DE-79B4-4769-BB29-563AC7471C86}" type="presParOf" srcId="{67BC1F1E-5D51-4E07-AF44-7567827BD1D4}" destId="{1005FDCE-D7A7-4DA5-865C-C3CC178051EA}" srcOrd="1" destOrd="0" presId="urn:microsoft.com/office/officeart/2005/8/layout/orgChart1"/>
    <dgm:cxn modelId="{B1BA5DDC-5030-49FD-908F-3AD57D1F21FB}" type="presParOf" srcId="{7323A534-03B2-430E-8ED9-7B4ADC952937}" destId="{0D400EFA-3849-4B31-A1E0-CA762483E05A}" srcOrd="1" destOrd="0" presId="urn:microsoft.com/office/officeart/2005/8/layout/orgChart1"/>
    <dgm:cxn modelId="{8532D944-C659-4270-8C74-C22FB202FC24}" type="presParOf" srcId="{0D400EFA-3849-4B31-A1E0-CA762483E05A}" destId="{D48AF309-AA53-47A6-85E3-6A4F37B59ECC}" srcOrd="0" destOrd="0" presId="urn:microsoft.com/office/officeart/2005/8/layout/orgChart1"/>
    <dgm:cxn modelId="{6B46DCED-E7EB-4BB0-8B35-664C318470EC}" type="presParOf" srcId="{0D400EFA-3849-4B31-A1E0-CA762483E05A}" destId="{0F967CC9-FE55-4507-95B5-2870F0E9BF1F}" srcOrd="1" destOrd="0" presId="urn:microsoft.com/office/officeart/2005/8/layout/orgChart1"/>
    <dgm:cxn modelId="{C986AAB6-9F21-4B25-8B52-EF1C03757005}" type="presParOf" srcId="{0F967CC9-FE55-4507-95B5-2870F0E9BF1F}" destId="{57480A0B-9DC4-45A9-A8E4-2508C82F70EE}" srcOrd="0" destOrd="0" presId="urn:microsoft.com/office/officeart/2005/8/layout/orgChart1"/>
    <dgm:cxn modelId="{C3F77ECC-7F7E-474B-ABC7-3D380A55ABB0}" type="presParOf" srcId="{57480A0B-9DC4-45A9-A8E4-2508C82F70EE}" destId="{D9EBF388-C614-498E-A7DE-48989E52FBC7}" srcOrd="0" destOrd="0" presId="urn:microsoft.com/office/officeart/2005/8/layout/orgChart1"/>
    <dgm:cxn modelId="{096A9135-FB56-4DF9-BFAC-1C5E659BC946}" type="presParOf" srcId="{57480A0B-9DC4-45A9-A8E4-2508C82F70EE}" destId="{860BAE53-8AA1-43AF-BFAE-AAC1EF1D9809}" srcOrd="1" destOrd="0" presId="urn:microsoft.com/office/officeart/2005/8/layout/orgChart1"/>
    <dgm:cxn modelId="{F678A142-1F95-4EB1-B525-E6C21AF07E09}" type="presParOf" srcId="{0F967CC9-FE55-4507-95B5-2870F0E9BF1F}" destId="{A4C88D74-7F18-4A19-AF62-D5AA129359A9}" srcOrd="1" destOrd="0" presId="urn:microsoft.com/office/officeart/2005/8/layout/orgChart1"/>
    <dgm:cxn modelId="{559E19A0-1E09-4C89-BAC5-016FEA83166B}" type="presParOf" srcId="{0F967CC9-FE55-4507-95B5-2870F0E9BF1F}" destId="{8EEE114C-8413-43D0-96DC-3421FC71D5FD}" srcOrd="2" destOrd="0" presId="urn:microsoft.com/office/officeart/2005/8/layout/orgChart1"/>
    <dgm:cxn modelId="{92FE2316-781D-44F9-BF6C-846CB4823A7D}" type="presParOf" srcId="{0D400EFA-3849-4B31-A1E0-CA762483E05A}" destId="{48E76043-0723-4DD8-9C78-735F3C0280F6}" srcOrd="2" destOrd="0" presId="urn:microsoft.com/office/officeart/2005/8/layout/orgChart1"/>
    <dgm:cxn modelId="{4BF03A41-7416-4BAA-9951-A828ED56C962}" type="presParOf" srcId="{0D400EFA-3849-4B31-A1E0-CA762483E05A}" destId="{AB6253A7-AF56-40AC-A8C8-8C083E86382C}" srcOrd="3" destOrd="0" presId="urn:microsoft.com/office/officeart/2005/8/layout/orgChart1"/>
    <dgm:cxn modelId="{4293192D-02A7-4BDE-B50F-8970B26DA4FB}" type="presParOf" srcId="{AB6253A7-AF56-40AC-A8C8-8C083E86382C}" destId="{1C4E6D53-7C28-4154-B174-2BB25AD623EC}" srcOrd="0" destOrd="0" presId="urn:microsoft.com/office/officeart/2005/8/layout/orgChart1"/>
    <dgm:cxn modelId="{16469AA1-978D-4EDD-9825-5A86781BDAED}" type="presParOf" srcId="{1C4E6D53-7C28-4154-B174-2BB25AD623EC}" destId="{DC332971-4437-4186-AC17-DF578E654196}" srcOrd="0" destOrd="0" presId="urn:microsoft.com/office/officeart/2005/8/layout/orgChart1"/>
    <dgm:cxn modelId="{9A83227E-F252-467D-AF64-A93DF9B2C0DB}" type="presParOf" srcId="{1C4E6D53-7C28-4154-B174-2BB25AD623EC}" destId="{F554BFD0-EBC3-4BD7-AECE-F38783866D3D}" srcOrd="1" destOrd="0" presId="urn:microsoft.com/office/officeart/2005/8/layout/orgChart1"/>
    <dgm:cxn modelId="{50E0551F-81AD-41BD-B1E9-F48F203B03C5}" type="presParOf" srcId="{AB6253A7-AF56-40AC-A8C8-8C083E86382C}" destId="{363B7702-8336-47E9-BD6A-8724025A9BB2}" srcOrd="1" destOrd="0" presId="urn:microsoft.com/office/officeart/2005/8/layout/orgChart1"/>
    <dgm:cxn modelId="{06EB2946-B94D-4C52-B817-03B544B2CECE}" type="presParOf" srcId="{AB6253A7-AF56-40AC-A8C8-8C083E86382C}" destId="{717316A0-16D6-4B3C-8220-EF3C6C9FEBC7}" srcOrd="2" destOrd="0" presId="urn:microsoft.com/office/officeart/2005/8/layout/orgChart1"/>
    <dgm:cxn modelId="{FBC67BAE-D80B-415E-A74E-B1FADC4C6E2F}" type="presParOf" srcId="{0D400EFA-3849-4B31-A1E0-CA762483E05A}" destId="{62B47583-C79C-41D6-B0AB-FB7D0FEAE6A1}" srcOrd="4" destOrd="0" presId="urn:microsoft.com/office/officeart/2005/8/layout/orgChart1"/>
    <dgm:cxn modelId="{053EEC86-AE3C-443B-9ECF-7C9EF1335986}" type="presParOf" srcId="{0D400EFA-3849-4B31-A1E0-CA762483E05A}" destId="{A2493011-F715-4014-9FA8-1C7489596363}" srcOrd="5" destOrd="0" presId="urn:microsoft.com/office/officeart/2005/8/layout/orgChart1"/>
    <dgm:cxn modelId="{F957B295-1CBD-4E0C-B37E-9AC16E48FF7F}" type="presParOf" srcId="{A2493011-F715-4014-9FA8-1C7489596363}" destId="{A74334A7-08EB-472A-B2B0-E144AE850EA7}" srcOrd="0" destOrd="0" presId="urn:microsoft.com/office/officeart/2005/8/layout/orgChart1"/>
    <dgm:cxn modelId="{C2D88C52-0053-4E56-8C12-9B662C4440CE}" type="presParOf" srcId="{A74334A7-08EB-472A-B2B0-E144AE850EA7}" destId="{2564B718-8F3D-4588-8B3E-5B99A185A929}" srcOrd="0" destOrd="0" presId="urn:microsoft.com/office/officeart/2005/8/layout/orgChart1"/>
    <dgm:cxn modelId="{C34F7DF1-36A3-4B9B-A8AD-5459D0AFC18F}" type="presParOf" srcId="{A74334A7-08EB-472A-B2B0-E144AE850EA7}" destId="{979FA0E6-AF93-4C63-84B6-8C1AE59DD5BA}" srcOrd="1" destOrd="0" presId="urn:microsoft.com/office/officeart/2005/8/layout/orgChart1"/>
    <dgm:cxn modelId="{414A373E-0EDC-4A43-90D2-5DB5193EA9A3}" type="presParOf" srcId="{A2493011-F715-4014-9FA8-1C7489596363}" destId="{31A9056E-F0FD-4FF3-B4EE-EE7A61E68627}" srcOrd="1" destOrd="0" presId="urn:microsoft.com/office/officeart/2005/8/layout/orgChart1"/>
    <dgm:cxn modelId="{0D6AC3BF-D8F9-4537-B082-37289F865A3E}" type="presParOf" srcId="{A2493011-F715-4014-9FA8-1C7489596363}" destId="{AEACADF3-D240-44D0-9A00-5B74B78598E0}" srcOrd="2" destOrd="0" presId="urn:microsoft.com/office/officeart/2005/8/layout/orgChart1"/>
    <dgm:cxn modelId="{2880CC13-FF49-4899-9EDC-213DCC6BA7FD}" type="presParOf" srcId="{7323A534-03B2-430E-8ED9-7B4ADC952937}" destId="{A14E6F1A-BC29-491A-A099-09D6D8059BD0}" srcOrd="2" destOrd="0" presId="urn:microsoft.com/office/officeart/2005/8/layout/orgChart1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62B47583-C79C-41D6-B0AB-FB7D0FEAE6A1}">
      <dsp:nvSpPr>
        <dsp:cNvPr id="0" name=""/>
        <dsp:cNvSpPr/>
      </dsp:nvSpPr>
      <dsp:spPr>
        <a:xfrm>
          <a:off x="3720244" y="2507898"/>
          <a:ext cx="2632099" cy="45681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28405"/>
              </a:lnTo>
              <a:lnTo>
                <a:pt x="2632099" y="228405"/>
              </a:lnTo>
              <a:lnTo>
                <a:pt x="2632099" y="456810"/>
              </a:lnTo>
            </a:path>
          </a:pathLst>
        </a:custGeom>
        <a:noFill/>
        <a:ln w="25400" cap="flat" cmpd="sng" algn="ctr">
          <a:solidFill>
            <a:schemeClr val="tx2"/>
          </a:solidFill>
          <a:prstDash val="solid"/>
        </a:ln>
        <a:effectLst/>
        <a:scene3d>
          <a:camera prst="orthographicFront"/>
          <a:lightRig rig="threePt" dir="t">
            <a:rot lat="0" lon="0" rev="7500000"/>
          </a:lightRig>
        </a:scene3d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8E76043-0723-4DD8-9C78-735F3C0280F6}">
      <dsp:nvSpPr>
        <dsp:cNvPr id="0" name=""/>
        <dsp:cNvSpPr/>
      </dsp:nvSpPr>
      <dsp:spPr>
        <a:xfrm>
          <a:off x="3674524" y="2507898"/>
          <a:ext cx="91440" cy="456810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456810"/>
              </a:lnTo>
            </a:path>
          </a:pathLst>
        </a:custGeom>
        <a:noFill/>
        <a:ln w="25400" cap="flat" cmpd="sng" algn="ctr">
          <a:solidFill>
            <a:schemeClr val="tx2"/>
          </a:solidFill>
          <a:prstDash val="solid"/>
        </a:ln>
        <a:effectLst/>
        <a:scene3d>
          <a:camera prst="orthographicFront"/>
          <a:lightRig rig="threePt" dir="t">
            <a:rot lat="0" lon="0" rev="7500000"/>
          </a:lightRig>
        </a:scene3d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48AF309-AA53-47A6-85E3-6A4F37B59ECC}">
      <dsp:nvSpPr>
        <dsp:cNvPr id="0" name=""/>
        <dsp:cNvSpPr/>
      </dsp:nvSpPr>
      <dsp:spPr>
        <a:xfrm>
          <a:off x="1088144" y="2507898"/>
          <a:ext cx="2632099" cy="456810"/>
        </a:xfrm>
        <a:custGeom>
          <a:avLst/>
          <a:gdLst/>
          <a:ahLst/>
          <a:cxnLst/>
          <a:rect l="0" t="0" r="0" b="0"/>
          <a:pathLst>
            <a:path>
              <a:moveTo>
                <a:pt x="2632099" y="0"/>
              </a:moveTo>
              <a:lnTo>
                <a:pt x="2632099" y="228405"/>
              </a:lnTo>
              <a:lnTo>
                <a:pt x="0" y="228405"/>
              </a:lnTo>
              <a:lnTo>
                <a:pt x="0" y="456810"/>
              </a:lnTo>
            </a:path>
          </a:pathLst>
        </a:custGeom>
        <a:noFill/>
        <a:ln w="25400" cap="flat" cmpd="sng" algn="ctr">
          <a:solidFill>
            <a:schemeClr val="tx2"/>
          </a:solidFill>
          <a:prstDash val="solid"/>
        </a:ln>
        <a:effectLst/>
        <a:scene3d>
          <a:camera prst="orthographicFront"/>
          <a:lightRig rig="threePt" dir="t">
            <a:rot lat="0" lon="0" rev="7500000"/>
          </a:lightRig>
        </a:scene3d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39DE712-9757-4264-ABEB-6321AD7F9CF1}">
      <dsp:nvSpPr>
        <dsp:cNvPr id="0" name=""/>
        <dsp:cNvSpPr/>
      </dsp:nvSpPr>
      <dsp:spPr>
        <a:xfrm>
          <a:off x="2632599" y="1420254"/>
          <a:ext cx="2175289" cy="1087644"/>
        </a:xfrm>
        <a:prstGeom prst="rect">
          <a:avLst/>
        </a:prstGeom>
        <a:gradFill rotWithShape="0">
          <a:gsLst>
            <a:gs pos="0">
              <a:schemeClr val="accent1">
                <a:shade val="60000"/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shade val="60000"/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shade val="60000"/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5875" tIns="15875" rIns="15875" bIns="15875" numCol="1" spcCol="1270" anchor="ctr" anchorCtr="0">
          <a:noAutofit/>
        </a:bodyPr>
        <a:lstStyle/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500" kern="1200" dirty="0" smtClean="0"/>
            <a:t>DLOUHODOBÝ MAJETEK</a:t>
          </a:r>
          <a:endParaRPr lang="cs-CZ" sz="2500" kern="1200" dirty="0"/>
        </a:p>
      </dsp:txBody>
      <dsp:txXfrm>
        <a:off x="2632599" y="1420254"/>
        <a:ext cx="2175289" cy="1087644"/>
      </dsp:txXfrm>
    </dsp:sp>
    <dsp:sp modelId="{D9EBF388-C614-498E-A7DE-48989E52FBC7}">
      <dsp:nvSpPr>
        <dsp:cNvPr id="0" name=""/>
        <dsp:cNvSpPr/>
      </dsp:nvSpPr>
      <dsp:spPr>
        <a:xfrm>
          <a:off x="499" y="2964709"/>
          <a:ext cx="2175289" cy="1087644"/>
        </a:xfrm>
        <a:prstGeom prst="rect">
          <a:avLst/>
        </a:prstGeom>
        <a:gradFill rotWithShape="0">
          <a:gsLst>
            <a:gs pos="0">
              <a:schemeClr val="accent1">
                <a:shade val="80000"/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shade val="80000"/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shade val="80000"/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5875" tIns="15875" rIns="15875" bIns="15875" numCol="1" spcCol="1270" anchor="ctr" anchorCtr="0">
          <a:noAutofit/>
        </a:bodyPr>
        <a:lstStyle/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500" kern="1200" dirty="0" smtClean="0"/>
            <a:t>DLOUHODOBÝ </a:t>
          </a:r>
          <a:r>
            <a:rPr lang="cs-CZ" sz="2500" b="1" kern="1200" dirty="0" smtClean="0"/>
            <a:t>HMOTNÝ</a:t>
          </a:r>
          <a:r>
            <a:rPr lang="cs-CZ" sz="2500" kern="1200" dirty="0" smtClean="0"/>
            <a:t> MAJETEK</a:t>
          </a:r>
          <a:endParaRPr lang="cs-CZ" sz="2500" kern="1200" dirty="0"/>
        </a:p>
      </dsp:txBody>
      <dsp:txXfrm>
        <a:off x="499" y="2964709"/>
        <a:ext cx="2175289" cy="1087644"/>
      </dsp:txXfrm>
    </dsp:sp>
    <dsp:sp modelId="{DC332971-4437-4186-AC17-DF578E654196}">
      <dsp:nvSpPr>
        <dsp:cNvPr id="0" name=""/>
        <dsp:cNvSpPr/>
      </dsp:nvSpPr>
      <dsp:spPr>
        <a:xfrm>
          <a:off x="2632599" y="2964709"/>
          <a:ext cx="2175289" cy="1087644"/>
        </a:xfrm>
        <a:prstGeom prst="rect">
          <a:avLst/>
        </a:prstGeom>
        <a:gradFill rotWithShape="0">
          <a:gsLst>
            <a:gs pos="0">
              <a:schemeClr val="accent1">
                <a:shade val="80000"/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shade val="80000"/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shade val="80000"/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5875" tIns="15875" rIns="15875" bIns="15875" numCol="1" spcCol="1270" anchor="ctr" anchorCtr="0">
          <a:noAutofit/>
        </a:bodyPr>
        <a:lstStyle/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500" kern="1200" dirty="0" smtClean="0"/>
            <a:t>DLOUHODOBÝ </a:t>
          </a:r>
          <a:r>
            <a:rPr lang="cs-CZ" sz="2500" b="1" kern="1200" dirty="0" smtClean="0"/>
            <a:t>NEHMOTNÝ </a:t>
          </a:r>
          <a:r>
            <a:rPr lang="cs-CZ" sz="2500" kern="1200" dirty="0" smtClean="0"/>
            <a:t>MAJETEK</a:t>
          </a:r>
          <a:endParaRPr lang="cs-CZ" sz="2500" kern="1200" dirty="0"/>
        </a:p>
      </dsp:txBody>
      <dsp:txXfrm>
        <a:off x="2632599" y="2964709"/>
        <a:ext cx="2175289" cy="1087644"/>
      </dsp:txXfrm>
    </dsp:sp>
    <dsp:sp modelId="{2564B718-8F3D-4588-8B3E-5B99A185A929}">
      <dsp:nvSpPr>
        <dsp:cNvPr id="0" name=""/>
        <dsp:cNvSpPr/>
      </dsp:nvSpPr>
      <dsp:spPr>
        <a:xfrm>
          <a:off x="5264699" y="2964709"/>
          <a:ext cx="2175289" cy="1087644"/>
        </a:xfrm>
        <a:prstGeom prst="rect">
          <a:avLst/>
        </a:prstGeom>
        <a:gradFill rotWithShape="0">
          <a:gsLst>
            <a:gs pos="0">
              <a:schemeClr val="accent1">
                <a:shade val="80000"/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shade val="80000"/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shade val="80000"/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5875" tIns="15875" rIns="15875" bIns="15875" numCol="1" spcCol="1270" anchor="ctr" anchorCtr="0">
          <a:noAutofit/>
        </a:bodyPr>
        <a:lstStyle/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500" kern="1200" dirty="0" smtClean="0"/>
            <a:t>DLOUHODOBÝ </a:t>
          </a:r>
          <a:r>
            <a:rPr lang="cs-CZ" sz="2500" b="1" kern="1200" dirty="0" smtClean="0"/>
            <a:t>FINANČNÍ </a:t>
          </a:r>
          <a:r>
            <a:rPr lang="cs-CZ" sz="2500" kern="1200" dirty="0" smtClean="0"/>
            <a:t>MAJETEK</a:t>
          </a:r>
          <a:endParaRPr lang="cs-CZ" sz="2500" kern="1200" dirty="0"/>
        </a:p>
      </dsp:txBody>
      <dsp:txXfrm>
        <a:off x="5264699" y="2964709"/>
        <a:ext cx="2175289" cy="108764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92DAB20-D9EB-4E3A-ABA8-C45F5400DD7C}" type="datetimeFigureOut">
              <a:rPr lang="cs-CZ" smtClean="0"/>
              <a:pPr/>
              <a:t>4.6.2013</a:t>
            </a:fld>
            <a:endParaRPr lang="cs-CZ" dirty="0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 dirty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E9FACC2-C663-4B4B-9F2D-35E5CE5C5F1F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032DC54-DDA7-4A20-8A1B-9237F47FEBC3}" type="slidenum">
              <a:rPr lang="cs-CZ" smtClean="0">
                <a:solidFill>
                  <a:prstClr val="black"/>
                </a:solidFill>
              </a:rPr>
              <a:pPr/>
              <a:t>1</a:t>
            </a:fld>
            <a:endParaRPr lang="cs-CZ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58914496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E9FACC2-C663-4B4B-9F2D-35E5CE5C5F1F}" type="slidenum">
              <a:rPr lang="cs-CZ" smtClean="0"/>
              <a:pPr/>
              <a:t>10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6DD675-4D78-4CDF-AC6F-EFE149F7F15C}" type="datetimeFigureOut">
              <a:rPr lang="cs-CZ" smtClean="0"/>
              <a:pPr/>
              <a:t>4.6.2013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1B0C1F-74F5-422D-A08B-8B489F14FAEF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  <p:transition>
    <p:cover dir="d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ln w="31750">
            <a:solidFill>
              <a:schemeClr val="tx1"/>
            </a:solidFill>
          </a:ln>
        </p:spPr>
        <p:txBody>
          <a:bodyPr/>
          <a:lstStyle>
            <a:lvl1pPr>
              <a:defRPr b="1" i="0" cap="all" baseline="0"/>
            </a:lvl1pPr>
          </a:lstStyle>
          <a:p>
            <a:r>
              <a:rPr lang="cs-CZ" dirty="0" smtClean="0"/>
              <a:t>Klepnutím lze upravit styl předlohy nadpisů.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6DD675-4D78-4CDF-AC6F-EFE149F7F15C}" type="datetimeFigureOut">
              <a:rPr lang="cs-CZ" smtClean="0"/>
              <a:pPr/>
              <a:t>4.6.2013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1B0C1F-74F5-422D-A08B-8B489F14FAEF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  <p:transition>
    <p:cover dir="d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6DD675-4D78-4CDF-AC6F-EFE149F7F15C}" type="datetimeFigureOut">
              <a:rPr lang="cs-CZ" smtClean="0"/>
              <a:pPr/>
              <a:t>4.6.2013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1B0C1F-74F5-422D-A08B-8B489F14FAEF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  <p:transition>
    <p:cover dir="d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6DD675-4D78-4CDF-AC6F-EFE149F7F15C}" type="datetimeFigureOut">
              <a:rPr lang="cs-CZ" smtClean="0"/>
              <a:pPr/>
              <a:t>4.6.2013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1B0C1F-74F5-422D-A08B-8B489F14FAEF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  <p:transition>
    <p:cover dir="d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6DD675-4D78-4CDF-AC6F-EFE149F7F15C}" type="datetimeFigureOut">
              <a:rPr lang="cs-CZ" smtClean="0"/>
              <a:pPr/>
              <a:t>4.6.2013</a:t>
            </a:fld>
            <a:endParaRPr lang="cs-CZ" dirty="0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1B0C1F-74F5-422D-A08B-8B489F14FAEF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  <p:transition>
    <p:cover dir="d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6DD675-4D78-4CDF-AC6F-EFE149F7F15C}" type="datetimeFigureOut">
              <a:rPr lang="cs-CZ" smtClean="0"/>
              <a:pPr/>
              <a:t>4.6.2013</a:t>
            </a:fld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1B0C1F-74F5-422D-A08B-8B489F14FAEF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  <p:transition>
    <p:cover dir="d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6DD675-4D78-4CDF-AC6F-EFE149F7F15C}" type="datetimeFigureOut">
              <a:rPr lang="cs-CZ" smtClean="0"/>
              <a:pPr/>
              <a:t>4.6.2013</a:t>
            </a:fld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1B0C1F-74F5-422D-A08B-8B489F14FAEF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  <p:transition>
    <p:cover dir="d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6DD675-4D78-4CDF-AC6F-EFE149F7F15C}" type="datetimeFigureOut">
              <a:rPr lang="cs-CZ" smtClean="0"/>
              <a:pPr/>
              <a:t>4.6.2013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1B0C1F-74F5-422D-A08B-8B489F14FAEF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  <p:transition>
    <p:cover dir="d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6DD675-4D78-4CDF-AC6F-EFE149F7F15C}" type="datetimeFigureOut">
              <a:rPr lang="cs-CZ" smtClean="0"/>
              <a:pPr/>
              <a:t>4.6.2013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1B0C1F-74F5-422D-A08B-8B489F14FAEF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  <p:transition>
    <p:cover dir="d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6DD675-4D78-4CDF-AC6F-EFE149F7F15C}" type="datetimeFigureOut">
              <a:rPr lang="cs-CZ" smtClean="0"/>
              <a:pPr/>
              <a:t>4.6.2013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1B0C1F-74F5-422D-A08B-8B489F14FAEF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  <p:transition>
    <p:cover dir="d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6DD675-4D78-4CDF-AC6F-EFE149F7F15C}" type="datetimeFigureOut">
              <a:rPr lang="cs-CZ" smtClean="0"/>
              <a:pPr/>
              <a:t>4.6.2013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1B0C1F-74F5-422D-A08B-8B489F14FAEF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  <p:transition>
    <p:cover dir="d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19BB93-345A-4E9C-A89B-38BBF77BCBBD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4.6.2013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E28582-1C5C-4D5B-9AEA-DD763F111097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96075835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19BB93-345A-4E9C-A89B-38BBF77BCBBD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4.6.2013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E28582-1C5C-4D5B-9AEA-DD763F111097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5269200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19BB93-345A-4E9C-A89B-38BBF77BCBBD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4.6.2013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E28582-1C5C-4D5B-9AEA-DD763F111097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409039357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19BB93-345A-4E9C-A89B-38BBF77BCBBD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4.6.2013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E28582-1C5C-4D5B-9AEA-DD763F111097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18813862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19BB93-345A-4E9C-A89B-38BBF77BCBBD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4.6.2013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E28582-1C5C-4D5B-9AEA-DD763F111097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62969984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19BB93-345A-4E9C-A89B-38BBF77BCBBD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4.6.2013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E28582-1C5C-4D5B-9AEA-DD763F111097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374948948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19BB93-345A-4E9C-A89B-38BBF77BCBBD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4.6.2013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E28582-1C5C-4D5B-9AEA-DD763F111097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920982385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19BB93-345A-4E9C-A89B-38BBF77BCBBD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4.6.2013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E28582-1C5C-4D5B-9AEA-DD763F111097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468216620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19BB93-345A-4E9C-A89B-38BBF77BCBBD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4.6.2013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E28582-1C5C-4D5B-9AEA-DD763F111097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004524600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19BB93-345A-4E9C-A89B-38BBF77BCBBD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4.6.2013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E28582-1C5C-4D5B-9AEA-DD763F111097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931728422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19BB93-345A-4E9C-A89B-38BBF77BCBBD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4.6.2013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E28582-1C5C-4D5B-9AEA-DD763F111097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26227955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699FF">
            <a:alpha val="80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6DD675-4D78-4CDF-AC6F-EFE149F7F15C}" type="datetimeFigureOut">
              <a:rPr lang="cs-CZ" smtClean="0"/>
              <a:pPr/>
              <a:t>4.6.2013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01B0C1F-74F5-422D-A08B-8B489F14FAEF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>
    <p:cover dir="d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019BB93-345A-4E9C-A89B-38BBF77BCBBD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4.6.2013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CE28582-1C5C-4D5B-9AEA-DD763F111097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7913959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://www.haida.cz/zpravy/dalsi-skoleni-evidence-majetku-o-ucetnich-odpisech-podle-cus-c-708-tentokrat-v-mu-trutnov/" TargetMode="Externa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mi21.vsb.cz/sites/mi21.vsb.cz/files/img/OPVK_hor_zakladni_logolink_CB_cz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36702"/>
            <a:ext cx="9144000" cy="1967307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827584" y="6356350"/>
            <a:ext cx="7632848" cy="365125"/>
          </a:xfrm>
        </p:spPr>
        <p:txBody>
          <a:bodyPr/>
          <a:lstStyle/>
          <a:p>
            <a:r>
              <a:rPr lang="cs-CZ" sz="1400" dirty="0" smtClean="0">
                <a:solidFill>
                  <a:prstClr val="black">
                    <a:tint val="75000"/>
                  </a:prstClr>
                </a:solidFill>
              </a:rPr>
              <a:t>Střední škola  a Vyšší odborná škola cestovního ruchu, Senovážné náměstí 12, České Budějovice 370  01</a:t>
            </a:r>
            <a:endParaRPr lang="cs-CZ" sz="1400" dirty="0">
              <a:solidFill>
                <a:prstClr val="black">
                  <a:tint val="75000"/>
                </a:prstClr>
              </a:solidFill>
            </a:endParaRPr>
          </a:p>
        </p:txBody>
      </p:sp>
      <p:graphicFrame>
        <p:nvGraphicFramePr>
          <p:cNvPr id="7" name="Tabulka 6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176106088"/>
              </p:ext>
            </p:extLst>
          </p:nvPr>
        </p:nvGraphicFramePr>
        <p:xfrm>
          <a:off x="1007604" y="2924944"/>
          <a:ext cx="7248961" cy="316382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028381"/>
                <a:gridCol w="5220580"/>
              </a:tblGrid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cap="small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Číslo projektu</a:t>
                      </a:r>
                      <a:endParaRPr lang="cs-CZ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cs-CZ" sz="1800" b="0" i="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CZ.1.07/1.5.00/34.0423</a:t>
                      </a:r>
                      <a:endParaRPr lang="cs-CZ" dirty="0"/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cap="small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Číslo materiálu</a:t>
                      </a:r>
                      <a:endParaRPr lang="cs-CZ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17</a:t>
                      </a:r>
                      <a:endParaRPr lang="cs-CZ" dirty="0"/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cap="small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název školy</a:t>
                      </a:r>
                      <a:endParaRPr lang="cs-CZ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cs-CZ" sz="18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Střední škola a Vyšší odborná škola cestovního ruchu, Senovážné náměstí 12, České Budějovice 370 01</a:t>
                      </a:r>
                      <a:endParaRPr lang="cs-CZ" dirty="0"/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cap="small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Autor</a:t>
                      </a:r>
                      <a:endParaRPr lang="cs-CZ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Ing. Bc. Štěpánka </a:t>
                      </a:r>
                      <a:r>
                        <a:rPr lang="cs-CZ" dirty="0" err="1" smtClean="0"/>
                        <a:t>Jáglová</a:t>
                      </a:r>
                      <a:endParaRPr lang="cs-CZ" dirty="0"/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cap="small" dirty="0" err="1">
                          <a:effectLst/>
                          <a:latin typeface="Calibri"/>
                          <a:ea typeface="Calibri"/>
                          <a:cs typeface="Times New Roman"/>
                        </a:rPr>
                        <a:t>Tématický</a:t>
                      </a:r>
                      <a:r>
                        <a:rPr lang="cs-CZ" sz="2400" cap="small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 celek</a:t>
                      </a:r>
                      <a:endParaRPr lang="cs-CZ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Podnikání</a:t>
                      </a:r>
                      <a:endParaRPr lang="cs-CZ" dirty="0"/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cap="small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Ročník</a:t>
                      </a:r>
                      <a:endParaRPr lang="cs-CZ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druhý</a:t>
                      </a:r>
                      <a:endParaRPr lang="cs-CZ" dirty="0"/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cap="small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Datum tvorby</a:t>
                      </a:r>
                      <a:endParaRPr lang="cs-CZ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19.2.2013</a:t>
                      </a:r>
                      <a:endParaRPr lang="cs-CZ" dirty="0"/>
                    </a:p>
                  </a:txBody>
                  <a:tcPr anchor="ctr"/>
                </a:tc>
              </a:tr>
            </a:tbl>
          </a:graphicData>
        </a:graphic>
      </p:graphicFrame>
    </p:spTree>
    <p:extLst>
      <p:ext uri="{BB962C8B-B14F-4D97-AF65-F5344CB8AC3E}">
        <p14:creationId xmlns="" xmlns:p14="http://schemas.microsoft.com/office/powerpoint/2010/main" val="42045315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404665"/>
            <a:ext cx="8229600" cy="6192688"/>
          </a:xfrm>
        </p:spPr>
        <p:txBody>
          <a:bodyPr>
            <a:normAutofit fontScale="77500" lnSpcReduction="20000"/>
          </a:bodyPr>
          <a:lstStyle/>
          <a:p>
            <a:r>
              <a:rPr lang="cs-CZ" b="1" dirty="0" smtClean="0"/>
              <a:t>Anotace: </a:t>
            </a:r>
          </a:p>
          <a:p>
            <a:pPr>
              <a:buNone/>
            </a:pPr>
            <a:r>
              <a:rPr lang="cs-CZ" i="1" dirty="0" smtClean="0"/>
              <a:t>Materiál je zaměřený na téma </a:t>
            </a:r>
            <a:r>
              <a:rPr lang="cs-CZ" i="1" dirty="0" smtClean="0"/>
              <a:t>„Dlouhodobý majetek podniku“, </a:t>
            </a:r>
            <a:r>
              <a:rPr lang="cs-CZ" i="1" dirty="0" smtClean="0"/>
              <a:t>usnadňuje orientaci v této problematice a slouží k vysvětlení základních pojmů z této oblasti.</a:t>
            </a:r>
            <a:endParaRPr lang="cs-CZ" i="1" dirty="0"/>
          </a:p>
          <a:p>
            <a:pPr marL="0" indent="0">
              <a:buNone/>
            </a:pPr>
            <a:endParaRPr lang="cs-CZ" dirty="0" smtClean="0"/>
          </a:p>
          <a:p>
            <a:r>
              <a:rPr lang="cs-CZ" b="1" dirty="0" smtClean="0"/>
              <a:t>Metodické pokyny:</a:t>
            </a:r>
          </a:p>
          <a:p>
            <a:pPr>
              <a:buNone/>
            </a:pPr>
            <a:r>
              <a:rPr lang="cs-CZ" i="1" dirty="0" smtClean="0"/>
              <a:t>Materiál slouží pro usnadnění výkladu dané problematiky, žákům současně jako podklad pro poznámky. Na snímku č. </a:t>
            </a:r>
            <a:r>
              <a:rPr lang="cs-CZ" i="1" dirty="0" smtClean="0"/>
              <a:t>13 </a:t>
            </a:r>
            <a:r>
              <a:rPr lang="cs-CZ" i="1" dirty="0" smtClean="0"/>
              <a:t>jsou uvedené otázky, které slouží pro fixaci probírané látky a současně jako zpětná vazba pro učitele.</a:t>
            </a:r>
          </a:p>
          <a:p>
            <a:pPr>
              <a:buNone/>
            </a:pPr>
            <a:r>
              <a:rPr lang="cs-CZ" i="1" dirty="0" smtClean="0"/>
              <a:t>Případné použité zkratky:</a:t>
            </a:r>
          </a:p>
          <a:p>
            <a:pPr>
              <a:buNone/>
            </a:pPr>
            <a:r>
              <a:rPr lang="cs-CZ" i="1" dirty="0" smtClean="0"/>
              <a:t>FO …. fyzická osoba</a:t>
            </a:r>
          </a:p>
          <a:p>
            <a:pPr>
              <a:buNone/>
            </a:pPr>
            <a:r>
              <a:rPr lang="cs-CZ" i="1" dirty="0" smtClean="0"/>
              <a:t>PO …. právnická osoba</a:t>
            </a:r>
          </a:p>
          <a:p>
            <a:pPr>
              <a:buNone/>
            </a:pPr>
            <a:r>
              <a:rPr lang="cs-CZ" i="1" dirty="0" smtClean="0"/>
              <a:t>OR …. obchodní rejstřík </a:t>
            </a:r>
            <a:endParaRPr lang="cs-CZ" i="1" dirty="0" smtClean="0"/>
          </a:p>
          <a:p>
            <a:pPr>
              <a:buNone/>
            </a:pPr>
            <a:r>
              <a:rPr lang="cs-CZ" i="1" dirty="0" smtClean="0"/>
              <a:t>VH …. </a:t>
            </a:r>
            <a:r>
              <a:rPr lang="cs-CZ" i="1" dirty="0" smtClean="0"/>
              <a:t>v</a:t>
            </a:r>
            <a:r>
              <a:rPr lang="cs-CZ" i="1" dirty="0" smtClean="0"/>
              <a:t>alná hromada</a:t>
            </a:r>
          </a:p>
          <a:p>
            <a:pPr>
              <a:buNone/>
            </a:pPr>
            <a:r>
              <a:rPr lang="cs-CZ" i="1" dirty="0" smtClean="0"/>
              <a:t>ZK …. </a:t>
            </a:r>
            <a:r>
              <a:rPr lang="cs-CZ" i="1" dirty="0" smtClean="0"/>
              <a:t>z</a:t>
            </a:r>
            <a:r>
              <a:rPr lang="cs-CZ" i="1" dirty="0" smtClean="0"/>
              <a:t>ákladní kapitál</a:t>
            </a:r>
            <a:endParaRPr lang="cs-CZ" i="1" dirty="0" smtClean="0"/>
          </a:p>
          <a:p>
            <a:pPr>
              <a:buNone/>
            </a:pPr>
            <a:endParaRPr lang="cs-CZ" dirty="0"/>
          </a:p>
        </p:txBody>
      </p:sp>
    </p:spTree>
    <p:extLst>
      <p:ext uri="{BB962C8B-B14F-4D97-AF65-F5344CB8AC3E}">
        <p14:creationId xmlns="" xmlns:p14="http://schemas.microsoft.com/office/powerpoint/2010/main" val="23724913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alphaModFix amt="80000"/>
            <a:lum/>
          </a:blip>
          <a:srcRect/>
          <a:stretch>
            <a:fillRect l="-17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cs-CZ" sz="6600" b="1" dirty="0" smtClean="0"/>
              <a:t>MAJETEK PODNIKU</a:t>
            </a:r>
            <a:endParaRPr lang="cs-CZ" sz="6600" b="1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/>
              <a:t> </a:t>
            </a:r>
            <a:endParaRPr lang="cs-CZ" dirty="0"/>
          </a:p>
        </p:txBody>
      </p:sp>
    </p:spTree>
  </p:cSld>
  <p:clrMapOvr>
    <a:masterClrMapping/>
  </p:clrMapOvr>
  <p:transition>
    <p:cover dir="d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MAJETEK PODNIKU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dirty="0" smtClean="0"/>
              <a:t>Jsou veškeré hospodářské prostředky, které podnik ke své činnosti používá</a:t>
            </a:r>
          </a:p>
          <a:p>
            <a:pPr>
              <a:buNone/>
            </a:pPr>
            <a:endParaRPr lang="cs-CZ" dirty="0" smtClean="0"/>
          </a:p>
          <a:p>
            <a:r>
              <a:rPr lang="cs-CZ" dirty="0" smtClean="0"/>
              <a:t>Lze ho rozdělit do </a:t>
            </a:r>
            <a:r>
              <a:rPr lang="cs-CZ" b="1" dirty="0" smtClean="0"/>
              <a:t>dvou skupin:</a:t>
            </a:r>
          </a:p>
          <a:p>
            <a:pPr marL="914400" lvl="1" indent="-514350">
              <a:buFont typeface="+mj-lt"/>
              <a:buAutoNum type="arabicPeriod"/>
            </a:pPr>
            <a:r>
              <a:rPr lang="cs-CZ" b="1" dirty="0" smtClean="0"/>
              <a:t>Dlouhodobý</a:t>
            </a:r>
            <a:r>
              <a:rPr lang="cs-CZ" dirty="0" smtClean="0"/>
              <a:t> majetek</a:t>
            </a:r>
          </a:p>
          <a:p>
            <a:pPr marL="914400" lvl="1" indent="-514350">
              <a:buFont typeface="+mj-lt"/>
              <a:buAutoNum type="arabicPeriod"/>
            </a:pPr>
            <a:r>
              <a:rPr lang="cs-CZ" b="1" dirty="0" smtClean="0"/>
              <a:t>Oběžný</a:t>
            </a:r>
            <a:r>
              <a:rPr lang="cs-CZ" dirty="0" smtClean="0"/>
              <a:t> majetek</a:t>
            </a:r>
            <a:endParaRPr lang="cs-CZ" dirty="0"/>
          </a:p>
        </p:txBody>
      </p:sp>
      <p:pic>
        <p:nvPicPr>
          <p:cNvPr id="4" name="Obrázek 3" descr="majetek.jpg"/>
          <p:cNvPicPr>
            <a:picLocks noChangeAspect="1"/>
          </p:cNvPicPr>
          <p:nvPr/>
        </p:nvPicPr>
        <p:blipFill>
          <a:blip r:embed="rId2" cstate="print">
            <a:duotone>
              <a:prstClr val="black"/>
              <a:schemeClr val="accent1">
                <a:tint val="45000"/>
                <a:satMod val="400000"/>
              </a:schemeClr>
            </a:duotone>
            <a:lum bright="12000"/>
          </a:blip>
          <a:stretch>
            <a:fillRect/>
          </a:stretch>
        </p:blipFill>
        <p:spPr>
          <a:xfrm>
            <a:off x="6228184" y="5046660"/>
            <a:ext cx="2915816" cy="1811340"/>
          </a:xfrm>
          <a:prstGeom prst="rect">
            <a:avLst/>
          </a:prstGeom>
        </p:spPr>
      </p:pic>
    </p:spTree>
  </p:cSld>
  <p:clrMapOvr>
    <a:masterClrMapping/>
  </p:clrMapOvr>
  <p:transition>
    <p:cover dir="d"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Dlouhodobý majetek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cs-CZ" b="1" dirty="0" smtClean="0"/>
              <a:t>Charakteristika:</a:t>
            </a:r>
          </a:p>
          <a:p>
            <a:pPr lvl="1">
              <a:buFont typeface="Arial" pitchFamily="34" charset="0"/>
              <a:buChar char="•"/>
            </a:pPr>
            <a:r>
              <a:rPr lang="cs-CZ" dirty="0" smtClean="0"/>
              <a:t>Slouží podniku dobu </a:t>
            </a:r>
            <a:r>
              <a:rPr lang="cs-CZ" b="1" dirty="0" smtClean="0"/>
              <a:t>delší než 1 rok</a:t>
            </a:r>
          </a:p>
          <a:p>
            <a:pPr lvl="1">
              <a:buFont typeface="Arial" pitchFamily="34" charset="0"/>
              <a:buChar char="•"/>
            </a:pPr>
            <a:r>
              <a:rPr lang="cs-CZ" dirty="0" smtClean="0"/>
              <a:t>Nemění svoji podobu, ale postupně se </a:t>
            </a:r>
            <a:r>
              <a:rPr lang="cs-CZ" b="1" dirty="0" smtClean="0"/>
              <a:t>opotřebovává</a:t>
            </a:r>
          </a:p>
          <a:p>
            <a:pPr lvl="1">
              <a:buFont typeface="Arial" pitchFamily="34" charset="0"/>
              <a:buChar char="•"/>
            </a:pPr>
            <a:r>
              <a:rPr lang="cs-CZ" dirty="0" smtClean="0"/>
              <a:t>Opotřebení vyjádřené v korunách = </a:t>
            </a:r>
            <a:r>
              <a:rPr lang="cs-CZ" b="1" dirty="0" smtClean="0"/>
              <a:t>odpisy</a:t>
            </a:r>
            <a:endParaRPr lang="cs-CZ" b="1" dirty="0"/>
          </a:p>
        </p:txBody>
      </p:sp>
      <p:pic>
        <p:nvPicPr>
          <p:cNvPr id="4" name="Obrázek 3" descr="majetek.jpg"/>
          <p:cNvPicPr>
            <a:picLocks noChangeAspect="1"/>
          </p:cNvPicPr>
          <p:nvPr/>
        </p:nvPicPr>
        <p:blipFill>
          <a:blip r:embed="rId2" cstate="print">
            <a:duotone>
              <a:prstClr val="black"/>
              <a:schemeClr val="accent1">
                <a:tint val="45000"/>
                <a:satMod val="400000"/>
              </a:schemeClr>
            </a:duotone>
            <a:lum bright="12000"/>
          </a:blip>
          <a:stretch>
            <a:fillRect/>
          </a:stretch>
        </p:blipFill>
        <p:spPr>
          <a:xfrm>
            <a:off x="6228184" y="5046660"/>
            <a:ext cx="2915816" cy="1811340"/>
          </a:xfrm>
          <a:prstGeom prst="rect">
            <a:avLst/>
          </a:prstGeom>
        </p:spPr>
      </p:pic>
    </p:spTree>
  </p:cSld>
  <p:clrMapOvr>
    <a:masterClrMapping/>
  </p:clrMapOvr>
  <p:transition>
    <p:cover dir="d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Členění dlouhodobého majetku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None/>
            </a:pPr>
            <a:r>
              <a:rPr lang="cs-CZ" dirty="0" smtClean="0"/>
              <a:t> </a:t>
            </a:r>
            <a:endParaRPr lang="cs-CZ" dirty="0"/>
          </a:p>
        </p:txBody>
      </p:sp>
      <p:pic>
        <p:nvPicPr>
          <p:cNvPr id="4" name="Obrázek 3" descr="majetek.jpg"/>
          <p:cNvPicPr>
            <a:picLocks noChangeAspect="1"/>
          </p:cNvPicPr>
          <p:nvPr/>
        </p:nvPicPr>
        <p:blipFill>
          <a:blip r:embed="rId2" cstate="print">
            <a:duotone>
              <a:prstClr val="black"/>
              <a:schemeClr val="accent1">
                <a:tint val="45000"/>
                <a:satMod val="400000"/>
              </a:schemeClr>
            </a:duotone>
            <a:lum bright="12000"/>
          </a:blip>
          <a:stretch>
            <a:fillRect/>
          </a:stretch>
        </p:blipFill>
        <p:spPr>
          <a:xfrm>
            <a:off x="6228184" y="5046660"/>
            <a:ext cx="2915816" cy="1811340"/>
          </a:xfrm>
          <a:prstGeom prst="rect">
            <a:avLst/>
          </a:prstGeom>
        </p:spPr>
      </p:pic>
      <p:graphicFrame>
        <p:nvGraphicFramePr>
          <p:cNvPr id="5" name="Diagram 4"/>
          <p:cNvGraphicFramePr/>
          <p:nvPr/>
        </p:nvGraphicFramePr>
        <p:xfrm>
          <a:off x="971600" y="908720"/>
          <a:ext cx="7440488" cy="547260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  <p:transition>
    <p:cover dir="d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 descr="majetek.jpg"/>
          <p:cNvPicPr>
            <a:picLocks noChangeAspect="1"/>
          </p:cNvPicPr>
          <p:nvPr/>
        </p:nvPicPr>
        <p:blipFill>
          <a:blip r:embed="rId2" cstate="print">
            <a:duotone>
              <a:prstClr val="black"/>
              <a:schemeClr val="accent1">
                <a:tint val="45000"/>
                <a:satMod val="400000"/>
              </a:schemeClr>
            </a:duotone>
            <a:lum bright="12000"/>
          </a:blip>
          <a:stretch>
            <a:fillRect/>
          </a:stretch>
        </p:blipFill>
        <p:spPr>
          <a:xfrm>
            <a:off x="6228184" y="5046660"/>
            <a:ext cx="2915816" cy="1811340"/>
          </a:xfrm>
          <a:prstGeom prst="rect">
            <a:avLst/>
          </a:prstGeom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DLOUHODOBÝ HMOTNÝ MAJETEK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Slouží podniku dobu delší než </a:t>
            </a:r>
            <a:r>
              <a:rPr lang="cs-CZ" b="1" dirty="0" smtClean="0"/>
              <a:t>1 rok</a:t>
            </a:r>
          </a:p>
          <a:p>
            <a:r>
              <a:rPr lang="cs-CZ" dirty="0" smtClean="0"/>
              <a:t>Má hmotnou </a:t>
            </a:r>
            <a:r>
              <a:rPr lang="cs-CZ" b="1" dirty="0" smtClean="0"/>
              <a:t>podstatu</a:t>
            </a:r>
            <a:r>
              <a:rPr lang="cs-CZ" dirty="0" smtClean="0"/>
              <a:t> (můžeme si na něj sáhnout)</a:t>
            </a:r>
          </a:p>
          <a:p>
            <a:r>
              <a:rPr lang="cs-CZ" dirty="0" smtClean="0"/>
              <a:t>Postupně se </a:t>
            </a:r>
            <a:r>
              <a:rPr lang="cs-CZ" b="1" dirty="0" smtClean="0"/>
              <a:t>opotřebovává</a:t>
            </a:r>
            <a:r>
              <a:rPr lang="cs-CZ" dirty="0" smtClean="0"/>
              <a:t> – fyzicky nebo morálně</a:t>
            </a:r>
          </a:p>
          <a:p>
            <a:r>
              <a:rPr lang="cs-CZ" dirty="0" smtClean="0"/>
              <a:t>Opotřebení vyjádřené v Kč = </a:t>
            </a:r>
            <a:r>
              <a:rPr lang="cs-CZ" b="1" dirty="0" smtClean="0"/>
              <a:t>odpisy</a:t>
            </a:r>
          </a:p>
          <a:p>
            <a:r>
              <a:rPr lang="cs-CZ" dirty="0" smtClean="0"/>
              <a:t>Zahrnuje majetek </a:t>
            </a:r>
            <a:r>
              <a:rPr lang="cs-CZ" b="1" dirty="0" smtClean="0"/>
              <a:t>movitý</a:t>
            </a:r>
            <a:r>
              <a:rPr lang="cs-CZ" dirty="0" smtClean="0"/>
              <a:t> a </a:t>
            </a:r>
            <a:r>
              <a:rPr lang="cs-CZ" b="1" dirty="0" smtClean="0"/>
              <a:t>nemovitý</a:t>
            </a:r>
          </a:p>
          <a:p>
            <a:endParaRPr lang="cs-CZ" dirty="0" smtClean="0"/>
          </a:p>
          <a:p>
            <a:endParaRPr lang="cs-CZ" dirty="0"/>
          </a:p>
        </p:txBody>
      </p:sp>
    </p:spTree>
  </p:cSld>
  <p:clrMapOvr>
    <a:masterClrMapping/>
  </p:clrMapOvr>
  <p:transition>
    <p:cover dir="d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 descr="majetek.jpg"/>
          <p:cNvPicPr>
            <a:picLocks noChangeAspect="1"/>
          </p:cNvPicPr>
          <p:nvPr/>
        </p:nvPicPr>
        <p:blipFill>
          <a:blip r:embed="rId2" cstate="print">
            <a:duotone>
              <a:prstClr val="black"/>
              <a:schemeClr val="accent1">
                <a:tint val="45000"/>
                <a:satMod val="400000"/>
              </a:schemeClr>
            </a:duotone>
            <a:lum bright="12000"/>
          </a:blip>
          <a:stretch>
            <a:fillRect/>
          </a:stretch>
        </p:blipFill>
        <p:spPr>
          <a:xfrm>
            <a:off x="6228184" y="5046660"/>
            <a:ext cx="2915816" cy="1811340"/>
          </a:xfrm>
          <a:prstGeom prst="rect">
            <a:avLst/>
          </a:prstGeom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DLOUHODOBÝ HMOTNÝ MAJETEK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1628800"/>
            <a:ext cx="8229600" cy="4525963"/>
          </a:xfrm>
        </p:spPr>
        <p:txBody>
          <a:bodyPr>
            <a:normAutofit fontScale="92500" lnSpcReduction="10000"/>
          </a:bodyPr>
          <a:lstStyle/>
          <a:p>
            <a:pPr>
              <a:buNone/>
            </a:pPr>
            <a:r>
              <a:rPr lang="cs-CZ" b="1" dirty="0" smtClean="0"/>
              <a:t>Nemovitosti </a:t>
            </a:r>
            <a:r>
              <a:rPr lang="cs-CZ" dirty="0" smtClean="0"/>
              <a:t>– pozemky, budovy anebo stavby pevně spojené s povrchem země </a:t>
            </a:r>
            <a:r>
              <a:rPr lang="cs-CZ" b="1" dirty="0" smtClean="0"/>
              <a:t>bez ohledu na cenu </a:t>
            </a:r>
            <a:r>
              <a:rPr lang="cs-CZ" i="1" dirty="0" smtClean="0"/>
              <a:t>(v podniku výrobní haly, administrativní budovy, garáže)</a:t>
            </a:r>
            <a:endParaRPr lang="cs-CZ" b="1" dirty="0" smtClean="0"/>
          </a:p>
          <a:p>
            <a:pPr>
              <a:buNone/>
            </a:pPr>
            <a:r>
              <a:rPr lang="cs-CZ" b="1" dirty="0" smtClean="0"/>
              <a:t>Movitosti</a:t>
            </a:r>
            <a:r>
              <a:rPr lang="cs-CZ" dirty="0" smtClean="0"/>
              <a:t> – vše, co není nemovitost, slouží podniku dobu </a:t>
            </a:r>
            <a:r>
              <a:rPr lang="cs-CZ" b="1" dirty="0" smtClean="0"/>
              <a:t>delší než 1 rok </a:t>
            </a:r>
            <a:r>
              <a:rPr lang="cs-CZ" dirty="0" smtClean="0"/>
              <a:t>a cena je větší než </a:t>
            </a:r>
            <a:r>
              <a:rPr lang="cs-CZ" b="1" dirty="0" smtClean="0"/>
              <a:t>40.000 Kč </a:t>
            </a:r>
            <a:r>
              <a:rPr lang="cs-CZ" i="1" dirty="0" smtClean="0"/>
              <a:t>(v podniku stroje, přístroje, automobily, zařízení) </a:t>
            </a:r>
          </a:p>
          <a:p>
            <a:pPr>
              <a:buNone/>
            </a:pPr>
            <a:r>
              <a:rPr lang="cs-CZ" b="1" dirty="0" smtClean="0"/>
              <a:t>Z dlouhodobého hmotného majetku  se neodepisují: </a:t>
            </a:r>
            <a:r>
              <a:rPr lang="cs-CZ" dirty="0" smtClean="0"/>
              <a:t>pozemky, umělecká díla, sbírkové předměty</a:t>
            </a:r>
          </a:p>
          <a:p>
            <a:pPr>
              <a:buNone/>
            </a:pPr>
            <a:endParaRPr lang="cs-CZ" i="1" dirty="0"/>
          </a:p>
        </p:txBody>
      </p:sp>
    </p:spTree>
  </p:cSld>
  <p:clrMapOvr>
    <a:masterClrMapping/>
  </p:clrMapOvr>
  <p:transition>
    <p:cover dir="d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 descr="majetek.jpg"/>
          <p:cNvPicPr>
            <a:picLocks noChangeAspect="1"/>
          </p:cNvPicPr>
          <p:nvPr/>
        </p:nvPicPr>
        <p:blipFill>
          <a:blip r:embed="rId2" cstate="print">
            <a:duotone>
              <a:prstClr val="black"/>
              <a:schemeClr val="accent1">
                <a:tint val="45000"/>
                <a:satMod val="400000"/>
              </a:schemeClr>
            </a:duotone>
            <a:lum bright="12000"/>
          </a:blip>
          <a:stretch>
            <a:fillRect/>
          </a:stretch>
        </p:blipFill>
        <p:spPr>
          <a:xfrm>
            <a:off x="6228184" y="5046660"/>
            <a:ext cx="2915816" cy="1811340"/>
          </a:xfrm>
          <a:prstGeom prst="rect">
            <a:avLst/>
          </a:prstGeom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DLOUHODOBÝ HMOTNÝ MAJETEK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1628800"/>
            <a:ext cx="8229600" cy="4525963"/>
          </a:xfrm>
        </p:spPr>
        <p:txBody>
          <a:bodyPr>
            <a:normAutofit lnSpcReduction="10000"/>
          </a:bodyPr>
          <a:lstStyle/>
          <a:p>
            <a:pPr>
              <a:buNone/>
            </a:pPr>
            <a:r>
              <a:rPr lang="cs-CZ" b="1" dirty="0" smtClean="0"/>
              <a:t>Nemovitosti </a:t>
            </a:r>
            <a:r>
              <a:rPr lang="cs-CZ" dirty="0" smtClean="0"/>
              <a:t>– pozemky, budovy anebo stavby pevně spojené s povrchem země </a:t>
            </a:r>
            <a:r>
              <a:rPr lang="cs-CZ" i="1" dirty="0" smtClean="0"/>
              <a:t>(výrobní haly, administrativní budovy, garáže)</a:t>
            </a:r>
          </a:p>
          <a:p>
            <a:pPr>
              <a:buNone/>
            </a:pPr>
            <a:r>
              <a:rPr lang="cs-CZ" b="1" dirty="0" smtClean="0"/>
              <a:t>Movitosti</a:t>
            </a:r>
            <a:r>
              <a:rPr lang="cs-CZ" dirty="0" smtClean="0"/>
              <a:t> – vše, co není nemovitost a současně slouží podniku dobu </a:t>
            </a:r>
            <a:r>
              <a:rPr lang="cs-CZ" b="1" dirty="0" smtClean="0"/>
              <a:t>delší než 1 rok </a:t>
            </a:r>
            <a:r>
              <a:rPr lang="cs-CZ" dirty="0" smtClean="0"/>
              <a:t>a současně cena je větší než </a:t>
            </a:r>
            <a:r>
              <a:rPr lang="cs-CZ" b="1" dirty="0" smtClean="0"/>
              <a:t>40.000 Kč </a:t>
            </a:r>
            <a:r>
              <a:rPr lang="cs-CZ" i="1" dirty="0" smtClean="0"/>
              <a:t>(stroje, přístroje, automobily, zařízení) </a:t>
            </a:r>
          </a:p>
          <a:p>
            <a:pPr>
              <a:buNone/>
            </a:pPr>
            <a:r>
              <a:rPr lang="cs-CZ" b="1" dirty="0" smtClean="0"/>
              <a:t>Neodepisují se: </a:t>
            </a:r>
            <a:r>
              <a:rPr lang="cs-CZ" dirty="0" smtClean="0"/>
              <a:t>pozemky, umělecká díla, sbírkové předměty</a:t>
            </a:r>
          </a:p>
          <a:p>
            <a:pPr>
              <a:buNone/>
            </a:pPr>
            <a:endParaRPr lang="cs-CZ" i="1" dirty="0"/>
          </a:p>
        </p:txBody>
      </p:sp>
    </p:spTree>
  </p:cSld>
  <p:clrMapOvr>
    <a:masterClrMapping/>
  </p:clrMapOvr>
  <p:transition>
    <p:cover dir="d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DLOUHODOBÝ NEHMOTNÝ MAJETEK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Má </a:t>
            </a:r>
            <a:r>
              <a:rPr lang="cs-CZ" b="1" dirty="0" smtClean="0"/>
              <a:t>nehmotnou</a:t>
            </a:r>
            <a:r>
              <a:rPr lang="cs-CZ" dirty="0" smtClean="0"/>
              <a:t> podstatu (</a:t>
            </a:r>
            <a:r>
              <a:rPr lang="cs-CZ" i="1" dirty="0" smtClean="0"/>
              <a:t>nemůžeme si na něj sáhnout)</a:t>
            </a:r>
          </a:p>
          <a:p>
            <a:r>
              <a:rPr lang="cs-CZ" dirty="0" smtClean="0"/>
              <a:t>Slouží podniku dobu delší než </a:t>
            </a:r>
            <a:r>
              <a:rPr lang="cs-CZ" b="1" dirty="0" smtClean="0"/>
              <a:t>1 rok</a:t>
            </a:r>
          </a:p>
          <a:p>
            <a:r>
              <a:rPr lang="cs-CZ" dirty="0" smtClean="0"/>
              <a:t>Cena je větší než </a:t>
            </a:r>
            <a:r>
              <a:rPr lang="cs-CZ" b="1" dirty="0" smtClean="0"/>
              <a:t>60.000 Kč</a:t>
            </a:r>
          </a:p>
          <a:p>
            <a:r>
              <a:rPr lang="cs-CZ" dirty="0" smtClean="0"/>
              <a:t>Postupně se </a:t>
            </a:r>
            <a:r>
              <a:rPr lang="cs-CZ" b="1" dirty="0" smtClean="0"/>
              <a:t>odepisuje</a:t>
            </a:r>
          </a:p>
          <a:p>
            <a:r>
              <a:rPr lang="cs-CZ" b="1" dirty="0" smtClean="0"/>
              <a:t>Konkrétně</a:t>
            </a:r>
            <a:r>
              <a:rPr lang="cs-CZ" dirty="0" smtClean="0"/>
              <a:t> se v podniku jedná například o:</a:t>
            </a:r>
          </a:p>
          <a:p>
            <a:pPr>
              <a:buNone/>
            </a:pPr>
            <a:r>
              <a:rPr lang="cs-CZ" dirty="0"/>
              <a:t>	</a:t>
            </a:r>
            <a:r>
              <a:rPr lang="cs-CZ" dirty="0" smtClean="0"/>
              <a:t>software, patenty, licence, ochranné známky, </a:t>
            </a:r>
            <a:r>
              <a:rPr lang="cs-CZ" dirty="0" err="1" smtClean="0"/>
              <a:t>know</a:t>
            </a:r>
            <a:r>
              <a:rPr lang="cs-CZ" dirty="0" smtClean="0"/>
              <a:t>-</a:t>
            </a:r>
            <a:r>
              <a:rPr lang="cs-CZ" dirty="0" err="1" smtClean="0"/>
              <a:t>how</a:t>
            </a:r>
            <a:r>
              <a:rPr lang="cs-CZ" dirty="0" smtClean="0"/>
              <a:t> …</a:t>
            </a:r>
          </a:p>
        </p:txBody>
      </p:sp>
    </p:spTree>
  </p:cSld>
  <p:clrMapOvr>
    <a:masterClrMapping/>
  </p:clrMapOvr>
  <p:transition>
    <p:cover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 descr="majetek.jpg"/>
          <p:cNvPicPr>
            <a:picLocks noChangeAspect="1"/>
          </p:cNvPicPr>
          <p:nvPr/>
        </p:nvPicPr>
        <p:blipFill>
          <a:blip r:embed="rId2" cstate="print">
            <a:duotone>
              <a:prstClr val="black"/>
              <a:schemeClr val="accent1">
                <a:tint val="45000"/>
                <a:satMod val="400000"/>
              </a:schemeClr>
            </a:duotone>
            <a:lum bright="12000"/>
          </a:blip>
          <a:stretch>
            <a:fillRect/>
          </a:stretch>
        </p:blipFill>
        <p:spPr>
          <a:xfrm>
            <a:off x="6228184" y="5046660"/>
            <a:ext cx="2915816" cy="1811340"/>
          </a:xfrm>
          <a:prstGeom prst="rect">
            <a:avLst/>
          </a:prstGeom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DLOUHODOBÝ finanční MAJETEK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cs-CZ" b="1" dirty="0" smtClean="0"/>
              <a:t>Jedná se o:</a:t>
            </a:r>
          </a:p>
          <a:p>
            <a:pPr lvl="1">
              <a:buFont typeface="Arial" pitchFamily="34" charset="0"/>
              <a:buChar char="•"/>
            </a:pPr>
            <a:r>
              <a:rPr lang="cs-CZ" dirty="0" smtClean="0"/>
              <a:t>Cenné papíry </a:t>
            </a:r>
            <a:r>
              <a:rPr lang="cs-CZ" b="1" dirty="0" smtClean="0"/>
              <a:t>majetkového</a:t>
            </a:r>
            <a:r>
              <a:rPr lang="cs-CZ" dirty="0" smtClean="0"/>
              <a:t> charakteru (akcie, podílové listy),</a:t>
            </a:r>
          </a:p>
          <a:p>
            <a:pPr lvl="1">
              <a:buFont typeface="Arial" pitchFamily="34" charset="0"/>
              <a:buChar char="•"/>
            </a:pPr>
            <a:r>
              <a:rPr lang="cs-CZ" dirty="0" smtClean="0"/>
              <a:t>Cenné papíry </a:t>
            </a:r>
            <a:r>
              <a:rPr lang="cs-CZ" b="1" dirty="0" smtClean="0"/>
              <a:t>úvěrového</a:t>
            </a:r>
            <a:r>
              <a:rPr lang="cs-CZ" dirty="0" smtClean="0"/>
              <a:t> charakteru (obligace, hypotéční zástavní listy),</a:t>
            </a:r>
          </a:p>
          <a:p>
            <a:pPr lvl="1">
              <a:buFont typeface="Arial" pitchFamily="34" charset="0"/>
              <a:buChar char="•"/>
            </a:pPr>
            <a:r>
              <a:rPr lang="cs-CZ" b="1" dirty="0" smtClean="0"/>
              <a:t>Poskytnuté dlouhodobé půjčky</a:t>
            </a:r>
            <a:r>
              <a:rPr lang="cs-CZ" dirty="0" smtClean="0"/>
              <a:t>,</a:t>
            </a:r>
          </a:p>
          <a:p>
            <a:r>
              <a:rPr lang="cs-CZ" dirty="0" smtClean="0"/>
              <a:t>Pokud je podnik plánuje vlastnit dobu delší než </a:t>
            </a:r>
            <a:r>
              <a:rPr lang="cs-CZ" b="1" dirty="0" smtClean="0"/>
              <a:t>1 rok, bez ohledu na jejich cenu</a:t>
            </a:r>
          </a:p>
          <a:p>
            <a:pPr>
              <a:buNone/>
            </a:pPr>
            <a:endParaRPr lang="cs-CZ" dirty="0"/>
          </a:p>
        </p:txBody>
      </p:sp>
    </p:spTree>
  </p:cSld>
  <p:clrMapOvr>
    <a:masterClrMapping/>
  </p:clrMapOvr>
  <p:transition>
    <p:cover dir="d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 descr="majetek.jpg"/>
          <p:cNvPicPr>
            <a:picLocks noChangeAspect="1"/>
          </p:cNvPicPr>
          <p:nvPr/>
        </p:nvPicPr>
        <p:blipFill>
          <a:blip r:embed="rId2" cstate="print">
            <a:duotone>
              <a:prstClr val="black"/>
              <a:schemeClr val="accent1">
                <a:tint val="45000"/>
                <a:satMod val="400000"/>
              </a:schemeClr>
            </a:duotone>
            <a:lum bright="12000"/>
          </a:blip>
          <a:stretch>
            <a:fillRect/>
          </a:stretch>
        </p:blipFill>
        <p:spPr>
          <a:xfrm>
            <a:off x="6228184" y="5046660"/>
            <a:ext cx="2915816" cy="1811340"/>
          </a:xfrm>
          <a:prstGeom prst="rect">
            <a:avLst/>
          </a:prstGeom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Drobný HMOTNÝ MAJETEK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>
              <a:buNone/>
            </a:pPr>
            <a:r>
              <a:rPr lang="cs-CZ" dirty="0" smtClean="0"/>
              <a:t>= majetek, který podniku vydrží dobu delší než 1 rok, ale </a:t>
            </a:r>
            <a:r>
              <a:rPr lang="cs-CZ" b="1" dirty="0" smtClean="0"/>
              <a:t>nesplňuje cenový limit </a:t>
            </a:r>
            <a:r>
              <a:rPr lang="cs-CZ" dirty="0" smtClean="0"/>
              <a:t>(cena je menší než 40.000 Kč)</a:t>
            </a:r>
          </a:p>
          <a:p>
            <a:r>
              <a:rPr lang="cs-CZ" dirty="0" smtClean="0"/>
              <a:t>Jde o velký soubor věcí v podniku </a:t>
            </a:r>
            <a:r>
              <a:rPr lang="cs-CZ" i="1" dirty="0" smtClean="0"/>
              <a:t>(nábytek, kancelářská technika, počítače, notebooky, telefony ….)</a:t>
            </a:r>
          </a:p>
          <a:p>
            <a:r>
              <a:rPr lang="cs-CZ" dirty="0" smtClean="0"/>
              <a:t>Neodepisuje se, ale zpravidla dochází k jeho jednorázové spotřebě </a:t>
            </a:r>
          </a:p>
          <a:p>
            <a:r>
              <a:rPr lang="cs-CZ" dirty="0" smtClean="0"/>
              <a:t>Podnik by mu měl věnovat dostatečnou péči a vést jeho evidenci</a:t>
            </a:r>
          </a:p>
        </p:txBody>
      </p:sp>
    </p:spTree>
  </p:cSld>
  <p:clrMapOvr>
    <a:masterClrMapping/>
  </p:clrMapOvr>
  <p:transition>
    <p:cover dir="d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 descr="majetek.jpg"/>
          <p:cNvPicPr>
            <a:picLocks noChangeAspect="1"/>
          </p:cNvPicPr>
          <p:nvPr/>
        </p:nvPicPr>
        <p:blipFill>
          <a:blip r:embed="rId2" cstate="print">
            <a:duotone>
              <a:prstClr val="black"/>
              <a:schemeClr val="accent1">
                <a:tint val="45000"/>
                <a:satMod val="400000"/>
              </a:schemeClr>
            </a:duotone>
            <a:lum bright="12000"/>
          </a:blip>
          <a:stretch>
            <a:fillRect/>
          </a:stretch>
        </p:blipFill>
        <p:spPr>
          <a:xfrm>
            <a:off x="6228184" y="5046660"/>
            <a:ext cx="2915816" cy="1811340"/>
          </a:xfrm>
          <a:prstGeom prst="rect">
            <a:avLst/>
          </a:prstGeom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Otázky na závěr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 marL="514350" indent="-514350">
              <a:buFont typeface="+mj-lt"/>
              <a:buAutoNum type="arabicPeriod"/>
            </a:pPr>
            <a:r>
              <a:rPr lang="cs-CZ" dirty="0" smtClean="0"/>
              <a:t>Co je </a:t>
            </a:r>
            <a:r>
              <a:rPr lang="cs-CZ" b="1" dirty="0" smtClean="0"/>
              <a:t>majetek podniku</a:t>
            </a:r>
            <a:r>
              <a:rPr lang="cs-CZ" dirty="0" smtClean="0"/>
              <a:t>?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Jaké vlastnosti má </a:t>
            </a:r>
            <a:r>
              <a:rPr lang="cs-CZ" b="1" dirty="0" smtClean="0"/>
              <a:t>dlouhodobý</a:t>
            </a:r>
            <a:r>
              <a:rPr lang="cs-CZ" dirty="0" smtClean="0"/>
              <a:t> majetek?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Co konkrétně patří do dlouhodobého </a:t>
            </a:r>
            <a:r>
              <a:rPr lang="cs-CZ" b="1" dirty="0" smtClean="0"/>
              <a:t>hmotného</a:t>
            </a:r>
            <a:r>
              <a:rPr lang="cs-CZ" dirty="0" smtClean="0"/>
              <a:t> majetku?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Jak poznáme dlouhodobý </a:t>
            </a:r>
            <a:r>
              <a:rPr lang="cs-CZ" b="1" dirty="0" smtClean="0"/>
              <a:t>nehmotný</a:t>
            </a:r>
            <a:r>
              <a:rPr lang="cs-CZ" dirty="0" smtClean="0"/>
              <a:t> majetek?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Odepisuje se dlouhodobý </a:t>
            </a:r>
            <a:r>
              <a:rPr lang="cs-CZ" b="1" dirty="0" smtClean="0"/>
              <a:t>finanční</a:t>
            </a:r>
            <a:r>
              <a:rPr lang="cs-CZ" dirty="0" smtClean="0"/>
              <a:t> majetek?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Proč by podnik měl věnovat </a:t>
            </a:r>
            <a:r>
              <a:rPr lang="cs-CZ" b="1" dirty="0" smtClean="0"/>
              <a:t>drobnému</a:t>
            </a:r>
            <a:r>
              <a:rPr lang="cs-CZ" dirty="0" smtClean="0"/>
              <a:t> hmotnému majetku dostatečnou péči?</a:t>
            </a:r>
            <a:endParaRPr lang="cs-CZ" dirty="0"/>
          </a:p>
        </p:txBody>
      </p:sp>
    </p:spTree>
  </p:cSld>
  <p:clrMapOvr>
    <a:masterClrMapping/>
  </p:clrMapOvr>
  <p:transition>
    <p:cover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 descr="majetek.jpg"/>
          <p:cNvPicPr>
            <a:picLocks noChangeAspect="1"/>
          </p:cNvPicPr>
          <p:nvPr/>
        </p:nvPicPr>
        <p:blipFill>
          <a:blip r:embed="rId2" cstate="print">
            <a:duotone>
              <a:prstClr val="black"/>
              <a:schemeClr val="accent1">
                <a:tint val="45000"/>
                <a:satMod val="400000"/>
              </a:schemeClr>
            </a:duotone>
            <a:lum bright="12000"/>
          </a:blip>
          <a:stretch>
            <a:fillRect/>
          </a:stretch>
        </p:blipFill>
        <p:spPr>
          <a:xfrm>
            <a:off x="6228184" y="5046660"/>
            <a:ext cx="2915816" cy="1811340"/>
          </a:xfrm>
          <a:prstGeom prst="rect">
            <a:avLst/>
          </a:prstGeom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Použité 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pPr marL="514350" indent="-514350">
              <a:buFont typeface="+mj-lt"/>
              <a:buAutoNum type="arabicPeriod"/>
            </a:pPr>
            <a:r>
              <a:rPr lang="cs-CZ" dirty="0" smtClean="0"/>
              <a:t>KOČÍ J., ŠAMŠOVÁ L.: Základy ekonomiky pro střední a vyšší hotelové školy.</a:t>
            </a:r>
            <a:r>
              <a:rPr lang="cs-CZ" i="1" dirty="0" smtClean="0"/>
              <a:t> </a:t>
            </a:r>
            <a:r>
              <a:rPr lang="cs-CZ" dirty="0" smtClean="0"/>
              <a:t>Praha, Fortuna, 2009. 144 stran.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Zákon č.</a:t>
            </a:r>
            <a:r>
              <a:rPr lang="pl-PL" dirty="0" smtClean="0"/>
              <a:t> </a:t>
            </a:r>
            <a:r>
              <a:rPr lang="pl-PL" dirty="0"/>
              <a:t>586/1992 Sb., o daních z </a:t>
            </a:r>
            <a:r>
              <a:rPr lang="pl-PL" dirty="0" smtClean="0"/>
              <a:t>příjmů (v platném znění)</a:t>
            </a:r>
          </a:p>
          <a:p>
            <a:pPr marL="514350" indent="-514350">
              <a:buFont typeface="+mj-lt"/>
              <a:buAutoNum type="arabicPeriod"/>
            </a:pPr>
            <a:r>
              <a:rPr lang="pl-PL" dirty="0" smtClean="0"/>
              <a:t>Zákon č. 563/1991 Sb., o účetnictví (v platném znění)</a:t>
            </a:r>
          </a:p>
          <a:p>
            <a:pPr marL="514350" indent="-514350">
              <a:buFont typeface="+mj-lt"/>
              <a:buAutoNum type="arabicPeriod"/>
            </a:pPr>
            <a:r>
              <a:rPr lang="pl-PL" dirty="0" smtClean="0"/>
              <a:t>Obrázek dostupný na: </a:t>
            </a:r>
            <a:r>
              <a:rPr lang="pl-PL" dirty="0" smtClean="0">
                <a:hlinkClick r:id="rId3"/>
              </a:rPr>
              <a:t>http://www.haida.cz/zpravy/dalsi-skoleni-evidence-majetku-o-ucetnich-odpisech-podle-cus-c-708-tentokrat-v-mu-trutnov/</a:t>
            </a:r>
            <a:r>
              <a:rPr lang="pl-PL" dirty="0" smtClean="0"/>
              <a:t> (cit. 19.2.2013)</a:t>
            </a:r>
            <a:endParaRPr lang="pl-PL" dirty="0"/>
          </a:p>
          <a:p>
            <a:pPr marL="514350" indent="-514350">
              <a:buFont typeface="+mj-lt"/>
              <a:buAutoNum type="arabicPeriod"/>
            </a:pPr>
            <a:endParaRPr lang="cs-CZ" dirty="0" smtClean="0"/>
          </a:p>
          <a:p>
            <a:pPr>
              <a:buNone/>
            </a:pPr>
            <a:endParaRPr lang="cs-CZ" dirty="0"/>
          </a:p>
        </p:txBody>
      </p:sp>
    </p:spTree>
  </p:cSld>
  <p:clrMapOvr>
    <a:masterClrMapping/>
  </p:clrMapOvr>
  <p:transition>
    <p:cover dir="d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alphaModFix amt="80000"/>
            <a:lum/>
          </a:blip>
          <a:srcRect/>
          <a:stretch>
            <a:fillRect l="-17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b="1" dirty="0" smtClean="0"/>
              <a:t>DĚKUJI VÁM ZA POZORNOST</a:t>
            </a:r>
            <a:endParaRPr lang="cs-CZ" b="1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tx1"/>
                </a:solidFill>
                <a:sym typeface="Wingdings" pitchFamily="2" charset="2"/>
              </a:rPr>
              <a:t></a:t>
            </a:r>
            <a:endParaRPr lang="cs-CZ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>
    <p:cover dir="d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68</TotalTime>
  <Words>669</Words>
  <Application>Microsoft Office PowerPoint</Application>
  <PresentationFormat>Předvádění na obrazovce (4:3)</PresentationFormat>
  <Paragraphs>93</Paragraphs>
  <Slides>15</Slides>
  <Notes>2</Notes>
  <HiddenSlides>0</HiddenSlides>
  <MMClips>0</MMClips>
  <ScaleCrop>false</ScaleCrop>
  <HeadingPairs>
    <vt:vector size="4" baseType="variant">
      <vt:variant>
        <vt:lpstr>Motiv</vt:lpstr>
      </vt:variant>
      <vt:variant>
        <vt:i4>2</vt:i4>
      </vt:variant>
      <vt:variant>
        <vt:lpstr>Nadpisy snímků</vt:lpstr>
      </vt:variant>
      <vt:variant>
        <vt:i4>15</vt:i4>
      </vt:variant>
    </vt:vector>
  </HeadingPairs>
  <TitlesOfParts>
    <vt:vector size="17" baseType="lpstr">
      <vt:lpstr>Motiv sady Office</vt:lpstr>
      <vt:lpstr>Motiv systému Office</vt:lpstr>
      <vt:lpstr>Snímek 1</vt:lpstr>
      <vt:lpstr>Snímek 2</vt:lpstr>
      <vt:lpstr>MAJETEK PODNIKU</vt:lpstr>
      <vt:lpstr>MAJETEK PODNIKU</vt:lpstr>
      <vt:lpstr>Dlouhodobý majetek</vt:lpstr>
      <vt:lpstr>Členění dlouhodobého majetku</vt:lpstr>
      <vt:lpstr>DLOUHODOBÝ HMOTNÝ MAJETEK</vt:lpstr>
      <vt:lpstr>DLOUHODOBÝ HMOTNÝ MAJETEK</vt:lpstr>
      <vt:lpstr>DLOUHODOBÝ HMOTNÝ MAJETEK</vt:lpstr>
      <vt:lpstr>DLOUHODOBÝ NEHMOTNÝ MAJETEK</vt:lpstr>
      <vt:lpstr>DLOUHODOBÝ finanční MAJETEK</vt:lpstr>
      <vt:lpstr>Drobný HMOTNÝ MAJETEK</vt:lpstr>
      <vt:lpstr>Otázky na závěr</vt:lpstr>
      <vt:lpstr>Použité zdroje</vt:lpstr>
      <vt:lpstr>DĚKUJI VÁM ZA POZORNOST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MAJETEK PODNIKU</dc:title>
  <dc:creator>Štěpánka</dc:creator>
  <cp:lastModifiedBy>Štěpánka</cp:lastModifiedBy>
  <cp:revision>12</cp:revision>
  <dcterms:created xsi:type="dcterms:W3CDTF">2013-02-19T16:24:57Z</dcterms:created>
  <dcterms:modified xsi:type="dcterms:W3CDTF">2013-06-04T18:59:03Z</dcterms:modified>
</cp:coreProperties>
</file>