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4660"/>
  </p:normalViewPr>
  <p:slideViewPr>
    <p:cSldViewPr>
      <p:cViewPr varScale="1">
        <p:scale>
          <a:sx n="50" d="100"/>
          <a:sy n="50" d="100"/>
        </p:scale>
        <p:origin x="-691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3A6DC7-B1EA-4776-86D8-E842D080B497}" type="doc">
      <dgm:prSet loTypeId="urn:microsoft.com/office/officeart/2005/8/layout/cycle5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5A80E267-445E-4545-B071-242103EE1FFB}">
      <dgm:prSet phldrT="[Text]"/>
      <dgm:spPr/>
      <dgm:t>
        <a:bodyPr/>
        <a:lstStyle/>
        <a:p>
          <a:r>
            <a:rPr lang="cs-CZ" dirty="0" smtClean="0"/>
            <a:t>peníze</a:t>
          </a:r>
          <a:endParaRPr lang="cs-CZ" dirty="0"/>
        </a:p>
      </dgm:t>
    </dgm:pt>
    <dgm:pt modelId="{4C22AA10-A087-4854-B78A-88205C39F4D1}" type="parTrans" cxnId="{DA0E6ABE-B9C7-477F-BFD7-66EBFAFF8311}">
      <dgm:prSet/>
      <dgm:spPr/>
      <dgm:t>
        <a:bodyPr/>
        <a:lstStyle/>
        <a:p>
          <a:endParaRPr lang="cs-CZ"/>
        </a:p>
      </dgm:t>
    </dgm:pt>
    <dgm:pt modelId="{7C4DD5C5-8805-40B4-942B-6A95A09E66FB}" type="sibTrans" cxnId="{DA0E6ABE-B9C7-477F-BFD7-66EBFAFF8311}">
      <dgm:prSet/>
      <dgm:spPr>
        <a:ln w="31750"/>
      </dgm:spPr>
      <dgm:t>
        <a:bodyPr/>
        <a:lstStyle/>
        <a:p>
          <a:endParaRPr lang="cs-CZ"/>
        </a:p>
      </dgm:t>
    </dgm:pt>
    <dgm:pt modelId="{4783DBFF-D6DD-4097-BAE2-B1DBB144F63B}">
      <dgm:prSet phldrT="[Text]"/>
      <dgm:spPr/>
      <dgm:t>
        <a:bodyPr/>
        <a:lstStyle/>
        <a:p>
          <a:r>
            <a:rPr lang="cs-CZ" dirty="0" smtClean="0"/>
            <a:t>materiál</a:t>
          </a:r>
          <a:endParaRPr lang="cs-CZ" dirty="0"/>
        </a:p>
      </dgm:t>
    </dgm:pt>
    <dgm:pt modelId="{89A0A855-3478-4EAC-9376-931783D9BF59}" type="parTrans" cxnId="{21D4A921-8C06-4B2D-8FB7-4977A9F6AF21}">
      <dgm:prSet/>
      <dgm:spPr/>
      <dgm:t>
        <a:bodyPr/>
        <a:lstStyle/>
        <a:p>
          <a:endParaRPr lang="cs-CZ"/>
        </a:p>
      </dgm:t>
    </dgm:pt>
    <dgm:pt modelId="{C7584AF4-499B-428E-82F0-573FD58CB192}" type="sibTrans" cxnId="{21D4A921-8C06-4B2D-8FB7-4977A9F6AF21}">
      <dgm:prSet/>
      <dgm:spPr>
        <a:ln w="31750"/>
      </dgm:spPr>
      <dgm:t>
        <a:bodyPr/>
        <a:lstStyle/>
        <a:p>
          <a:endParaRPr lang="cs-CZ"/>
        </a:p>
      </dgm:t>
    </dgm:pt>
    <dgm:pt modelId="{DB405EE8-AE4D-4C0C-94A0-25E5D5FAD89C}">
      <dgm:prSet phldrT="[Text]"/>
      <dgm:spPr/>
      <dgm:t>
        <a:bodyPr/>
        <a:lstStyle/>
        <a:p>
          <a:r>
            <a:rPr lang="cs-CZ" dirty="0" smtClean="0"/>
            <a:t>nedokončená výroba</a:t>
          </a:r>
          <a:endParaRPr lang="cs-CZ" dirty="0"/>
        </a:p>
      </dgm:t>
    </dgm:pt>
    <dgm:pt modelId="{4DF5A1D8-239F-4734-ACC1-30CAC0C4ECD0}" type="parTrans" cxnId="{A536D5AE-FDBB-4DDB-B9C4-0B5FB793A1C8}">
      <dgm:prSet/>
      <dgm:spPr/>
      <dgm:t>
        <a:bodyPr/>
        <a:lstStyle/>
        <a:p>
          <a:endParaRPr lang="cs-CZ"/>
        </a:p>
      </dgm:t>
    </dgm:pt>
    <dgm:pt modelId="{8D00B1FD-9E09-4CED-A009-585A88ABD72E}" type="sibTrans" cxnId="{A536D5AE-FDBB-4DDB-B9C4-0B5FB793A1C8}">
      <dgm:prSet/>
      <dgm:spPr>
        <a:ln w="31750"/>
      </dgm:spPr>
      <dgm:t>
        <a:bodyPr/>
        <a:lstStyle/>
        <a:p>
          <a:endParaRPr lang="cs-CZ"/>
        </a:p>
      </dgm:t>
    </dgm:pt>
    <dgm:pt modelId="{02D82933-3453-492A-A2E8-688E8DC77202}">
      <dgm:prSet phldrT="[Text]"/>
      <dgm:spPr/>
      <dgm:t>
        <a:bodyPr/>
        <a:lstStyle/>
        <a:p>
          <a:r>
            <a:rPr lang="cs-CZ" dirty="0" smtClean="0"/>
            <a:t>polotovary</a:t>
          </a:r>
          <a:endParaRPr lang="cs-CZ" dirty="0"/>
        </a:p>
      </dgm:t>
    </dgm:pt>
    <dgm:pt modelId="{B019558D-79C0-4CD7-B8EE-0A037E192F48}" type="parTrans" cxnId="{E5ED3423-4052-4D7F-AC59-35DC726FE166}">
      <dgm:prSet/>
      <dgm:spPr/>
      <dgm:t>
        <a:bodyPr/>
        <a:lstStyle/>
        <a:p>
          <a:endParaRPr lang="cs-CZ"/>
        </a:p>
      </dgm:t>
    </dgm:pt>
    <dgm:pt modelId="{5AB7D48A-52CD-4996-B6EA-57B01321AA01}" type="sibTrans" cxnId="{E5ED3423-4052-4D7F-AC59-35DC726FE166}">
      <dgm:prSet/>
      <dgm:spPr>
        <a:ln w="31750"/>
      </dgm:spPr>
      <dgm:t>
        <a:bodyPr/>
        <a:lstStyle/>
        <a:p>
          <a:endParaRPr lang="cs-CZ"/>
        </a:p>
      </dgm:t>
    </dgm:pt>
    <dgm:pt modelId="{97B034D8-90BE-4982-BABC-C4641CEFCC37}">
      <dgm:prSet phldrT="[Text]"/>
      <dgm:spPr/>
      <dgm:t>
        <a:bodyPr/>
        <a:lstStyle/>
        <a:p>
          <a:r>
            <a:rPr lang="cs-CZ" dirty="0" smtClean="0"/>
            <a:t>hotové výrobky</a:t>
          </a:r>
          <a:endParaRPr lang="cs-CZ" dirty="0"/>
        </a:p>
      </dgm:t>
    </dgm:pt>
    <dgm:pt modelId="{14DCE5F4-5DFB-4CAD-8C72-8893944ED883}" type="parTrans" cxnId="{D5345F50-C786-45EE-AA32-FA6111DA0124}">
      <dgm:prSet/>
      <dgm:spPr/>
      <dgm:t>
        <a:bodyPr/>
        <a:lstStyle/>
        <a:p>
          <a:endParaRPr lang="cs-CZ"/>
        </a:p>
      </dgm:t>
    </dgm:pt>
    <dgm:pt modelId="{212A5717-6B4E-44D9-B265-C4FC392A0E93}" type="sibTrans" cxnId="{D5345F50-C786-45EE-AA32-FA6111DA0124}">
      <dgm:prSet/>
      <dgm:spPr>
        <a:ln w="31750"/>
      </dgm:spPr>
      <dgm:t>
        <a:bodyPr/>
        <a:lstStyle/>
        <a:p>
          <a:endParaRPr lang="cs-CZ"/>
        </a:p>
      </dgm:t>
    </dgm:pt>
    <dgm:pt modelId="{F366D234-B5FD-418F-B445-8A775337366E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pohledávky</a:t>
          </a:r>
          <a:endParaRPr lang="cs-CZ" dirty="0"/>
        </a:p>
      </dgm:t>
    </dgm:pt>
    <dgm:pt modelId="{98D96323-F8FE-4551-BA4B-512F536A1A79}" type="parTrans" cxnId="{0B6422C0-D242-4D59-A376-3A44FC0615CC}">
      <dgm:prSet/>
      <dgm:spPr/>
      <dgm:t>
        <a:bodyPr/>
        <a:lstStyle/>
        <a:p>
          <a:endParaRPr lang="cs-CZ"/>
        </a:p>
      </dgm:t>
    </dgm:pt>
    <dgm:pt modelId="{45EB6349-2A1D-4F58-BAB2-3A5B4FAC4DBA}" type="sibTrans" cxnId="{0B6422C0-D242-4D59-A376-3A44FC0615CC}">
      <dgm:prSet/>
      <dgm:spPr>
        <a:ln w="31750"/>
      </dgm:spPr>
      <dgm:t>
        <a:bodyPr/>
        <a:lstStyle/>
        <a:p>
          <a:endParaRPr lang="cs-CZ"/>
        </a:p>
      </dgm:t>
    </dgm:pt>
    <dgm:pt modelId="{54FEA1B3-9E8F-44BC-B25C-4925B604D3C4}" type="pres">
      <dgm:prSet presAssocID="{513A6DC7-B1EA-4776-86D8-E842D080B49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ECC52D-F7D3-4877-BA93-EAEF96AF43B3}" type="pres">
      <dgm:prSet presAssocID="{5A80E267-445E-4545-B071-242103EE1FF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A7B996-CC3A-4F03-B93F-098E78E7EDFC}" type="pres">
      <dgm:prSet presAssocID="{5A80E267-445E-4545-B071-242103EE1FFB}" presName="spNode" presStyleCnt="0"/>
      <dgm:spPr/>
    </dgm:pt>
    <dgm:pt modelId="{D1697400-8660-40B6-AAFC-06B8EA1D40E7}" type="pres">
      <dgm:prSet presAssocID="{7C4DD5C5-8805-40B4-942B-6A95A09E66FB}" presName="sibTrans" presStyleLbl="sibTrans1D1" presStyleIdx="0" presStyleCnt="6"/>
      <dgm:spPr/>
      <dgm:t>
        <a:bodyPr/>
        <a:lstStyle/>
        <a:p>
          <a:endParaRPr lang="cs-CZ"/>
        </a:p>
      </dgm:t>
    </dgm:pt>
    <dgm:pt modelId="{11622DAB-2F02-468B-AE4F-C6D6FB6BBEED}" type="pres">
      <dgm:prSet presAssocID="{4783DBFF-D6DD-4097-BAE2-B1DBB144F63B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43F49E-B7D3-4D60-9A29-CFA03F3B53F2}" type="pres">
      <dgm:prSet presAssocID="{4783DBFF-D6DD-4097-BAE2-B1DBB144F63B}" presName="spNode" presStyleCnt="0"/>
      <dgm:spPr/>
    </dgm:pt>
    <dgm:pt modelId="{8797044B-931C-4B52-A5A0-3D785F907ECE}" type="pres">
      <dgm:prSet presAssocID="{C7584AF4-499B-428E-82F0-573FD58CB192}" presName="sibTrans" presStyleLbl="sibTrans1D1" presStyleIdx="1" presStyleCnt="6"/>
      <dgm:spPr/>
      <dgm:t>
        <a:bodyPr/>
        <a:lstStyle/>
        <a:p>
          <a:endParaRPr lang="cs-CZ"/>
        </a:p>
      </dgm:t>
    </dgm:pt>
    <dgm:pt modelId="{AD021992-1900-4D26-AD1F-3B3089A6655D}" type="pres">
      <dgm:prSet presAssocID="{DB405EE8-AE4D-4C0C-94A0-25E5D5FAD89C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F96FCF-3D76-4049-891A-617291329749}" type="pres">
      <dgm:prSet presAssocID="{DB405EE8-AE4D-4C0C-94A0-25E5D5FAD89C}" presName="spNode" presStyleCnt="0"/>
      <dgm:spPr/>
    </dgm:pt>
    <dgm:pt modelId="{76703D40-A350-4C86-A594-013B4A008BE4}" type="pres">
      <dgm:prSet presAssocID="{8D00B1FD-9E09-4CED-A009-585A88ABD72E}" presName="sibTrans" presStyleLbl="sibTrans1D1" presStyleIdx="2" presStyleCnt="6"/>
      <dgm:spPr/>
      <dgm:t>
        <a:bodyPr/>
        <a:lstStyle/>
        <a:p>
          <a:endParaRPr lang="cs-CZ"/>
        </a:p>
      </dgm:t>
    </dgm:pt>
    <dgm:pt modelId="{AF6526A7-76C8-440D-918F-C71A50BCDE95}" type="pres">
      <dgm:prSet presAssocID="{02D82933-3453-492A-A2E8-688E8DC7720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05F789-F33F-4A13-90EF-2FAC835CDB9B}" type="pres">
      <dgm:prSet presAssocID="{02D82933-3453-492A-A2E8-688E8DC77202}" presName="spNode" presStyleCnt="0"/>
      <dgm:spPr/>
    </dgm:pt>
    <dgm:pt modelId="{CE02EC33-2E9E-46D6-9FDA-DA2BD798B052}" type="pres">
      <dgm:prSet presAssocID="{5AB7D48A-52CD-4996-B6EA-57B01321AA01}" presName="sibTrans" presStyleLbl="sibTrans1D1" presStyleIdx="3" presStyleCnt="6"/>
      <dgm:spPr/>
      <dgm:t>
        <a:bodyPr/>
        <a:lstStyle/>
        <a:p>
          <a:endParaRPr lang="cs-CZ"/>
        </a:p>
      </dgm:t>
    </dgm:pt>
    <dgm:pt modelId="{4D035A1B-627F-4FB6-91F3-A3F5513A7AE1}" type="pres">
      <dgm:prSet presAssocID="{97B034D8-90BE-4982-BABC-C4641CEFCC3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A382BE-9BBF-4742-8121-BEBEEEB6427F}" type="pres">
      <dgm:prSet presAssocID="{97B034D8-90BE-4982-BABC-C4641CEFCC37}" presName="spNode" presStyleCnt="0"/>
      <dgm:spPr/>
    </dgm:pt>
    <dgm:pt modelId="{0B38156C-CB6C-48F3-963C-E770CA154673}" type="pres">
      <dgm:prSet presAssocID="{212A5717-6B4E-44D9-B265-C4FC392A0E93}" presName="sibTrans" presStyleLbl="sibTrans1D1" presStyleIdx="4" presStyleCnt="6"/>
      <dgm:spPr/>
      <dgm:t>
        <a:bodyPr/>
        <a:lstStyle/>
        <a:p>
          <a:endParaRPr lang="cs-CZ"/>
        </a:p>
      </dgm:t>
    </dgm:pt>
    <dgm:pt modelId="{9135941F-D52F-4C7D-A330-79004593574A}" type="pres">
      <dgm:prSet presAssocID="{F366D234-B5FD-418F-B445-8A775337366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352EC3-5683-4CC0-BCCB-47908D4B178C}" type="pres">
      <dgm:prSet presAssocID="{F366D234-B5FD-418F-B445-8A775337366E}" presName="spNode" presStyleCnt="0"/>
      <dgm:spPr/>
    </dgm:pt>
    <dgm:pt modelId="{FC042DD7-5497-491C-A2C4-B0632048525A}" type="pres">
      <dgm:prSet presAssocID="{45EB6349-2A1D-4F58-BAB2-3A5B4FAC4DBA}" presName="sibTrans" presStyleLbl="sibTrans1D1" presStyleIdx="5" presStyleCnt="6"/>
      <dgm:spPr/>
      <dgm:t>
        <a:bodyPr/>
        <a:lstStyle/>
        <a:p>
          <a:endParaRPr lang="cs-CZ"/>
        </a:p>
      </dgm:t>
    </dgm:pt>
  </dgm:ptLst>
  <dgm:cxnLst>
    <dgm:cxn modelId="{66CCC595-6148-48D8-AF5B-F266BA0FD038}" type="presOf" srcId="{513A6DC7-B1EA-4776-86D8-E842D080B497}" destId="{54FEA1B3-9E8F-44BC-B25C-4925B604D3C4}" srcOrd="0" destOrd="0" presId="urn:microsoft.com/office/officeart/2005/8/layout/cycle5"/>
    <dgm:cxn modelId="{D5345F50-C786-45EE-AA32-FA6111DA0124}" srcId="{513A6DC7-B1EA-4776-86D8-E842D080B497}" destId="{97B034D8-90BE-4982-BABC-C4641CEFCC37}" srcOrd="4" destOrd="0" parTransId="{14DCE5F4-5DFB-4CAD-8C72-8893944ED883}" sibTransId="{212A5717-6B4E-44D9-B265-C4FC392A0E93}"/>
    <dgm:cxn modelId="{978F27F0-7A5A-4741-A856-85667F59FDD4}" type="presOf" srcId="{8D00B1FD-9E09-4CED-A009-585A88ABD72E}" destId="{76703D40-A350-4C86-A594-013B4A008BE4}" srcOrd="0" destOrd="0" presId="urn:microsoft.com/office/officeart/2005/8/layout/cycle5"/>
    <dgm:cxn modelId="{0B6422C0-D242-4D59-A376-3A44FC0615CC}" srcId="{513A6DC7-B1EA-4776-86D8-E842D080B497}" destId="{F366D234-B5FD-418F-B445-8A775337366E}" srcOrd="5" destOrd="0" parTransId="{98D96323-F8FE-4551-BA4B-512F536A1A79}" sibTransId="{45EB6349-2A1D-4F58-BAB2-3A5B4FAC4DBA}"/>
    <dgm:cxn modelId="{E04FC317-091D-4CEE-A319-F0F7747975B7}" type="presOf" srcId="{4783DBFF-D6DD-4097-BAE2-B1DBB144F63B}" destId="{11622DAB-2F02-468B-AE4F-C6D6FB6BBEED}" srcOrd="0" destOrd="0" presId="urn:microsoft.com/office/officeart/2005/8/layout/cycle5"/>
    <dgm:cxn modelId="{A536D5AE-FDBB-4DDB-B9C4-0B5FB793A1C8}" srcId="{513A6DC7-B1EA-4776-86D8-E842D080B497}" destId="{DB405EE8-AE4D-4C0C-94A0-25E5D5FAD89C}" srcOrd="2" destOrd="0" parTransId="{4DF5A1D8-239F-4734-ACC1-30CAC0C4ECD0}" sibTransId="{8D00B1FD-9E09-4CED-A009-585A88ABD72E}"/>
    <dgm:cxn modelId="{535BC66D-5556-4A4A-AA39-245DD168074A}" type="presOf" srcId="{5AB7D48A-52CD-4996-B6EA-57B01321AA01}" destId="{CE02EC33-2E9E-46D6-9FDA-DA2BD798B052}" srcOrd="0" destOrd="0" presId="urn:microsoft.com/office/officeart/2005/8/layout/cycle5"/>
    <dgm:cxn modelId="{4E7D7FD1-4D4E-408D-9AD4-984091BD6E20}" type="presOf" srcId="{C7584AF4-499B-428E-82F0-573FD58CB192}" destId="{8797044B-931C-4B52-A5A0-3D785F907ECE}" srcOrd="0" destOrd="0" presId="urn:microsoft.com/office/officeart/2005/8/layout/cycle5"/>
    <dgm:cxn modelId="{FF888EE3-0536-4298-A7E4-842A5DBE0BEC}" type="presOf" srcId="{02D82933-3453-492A-A2E8-688E8DC77202}" destId="{AF6526A7-76C8-440D-918F-C71A50BCDE95}" srcOrd="0" destOrd="0" presId="urn:microsoft.com/office/officeart/2005/8/layout/cycle5"/>
    <dgm:cxn modelId="{9E3CEF30-515A-404D-9DA7-DFFB11CE262F}" type="presOf" srcId="{F366D234-B5FD-418F-B445-8A775337366E}" destId="{9135941F-D52F-4C7D-A330-79004593574A}" srcOrd="0" destOrd="0" presId="urn:microsoft.com/office/officeart/2005/8/layout/cycle5"/>
    <dgm:cxn modelId="{85CAD5A7-A05C-4F8A-B718-BA363E5289CD}" type="presOf" srcId="{97B034D8-90BE-4982-BABC-C4641CEFCC37}" destId="{4D035A1B-627F-4FB6-91F3-A3F5513A7AE1}" srcOrd="0" destOrd="0" presId="urn:microsoft.com/office/officeart/2005/8/layout/cycle5"/>
    <dgm:cxn modelId="{9AC67A9F-FCA8-45E1-97DD-6757BD621A09}" type="presOf" srcId="{212A5717-6B4E-44D9-B265-C4FC392A0E93}" destId="{0B38156C-CB6C-48F3-963C-E770CA154673}" srcOrd="0" destOrd="0" presId="urn:microsoft.com/office/officeart/2005/8/layout/cycle5"/>
    <dgm:cxn modelId="{7C33DAC1-92E9-42B1-B13E-2E4CE89F7CBD}" type="presOf" srcId="{7C4DD5C5-8805-40B4-942B-6A95A09E66FB}" destId="{D1697400-8660-40B6-AAFC-06B8EA1D40E7}" srcOrd="0" destOrd="0" presId="urn:microsoft.com/office/officeart/2005/8/layout/cycle5"/>
    <dgm:cxn modelId="{2B58EAAC-E53A-4514-99B0-F5BE0985BC28}" type="presOf" srcId="{45EB6349-2A1D-4F58-BAB2-3A5B4FAC4DBA}" destId="{FC042DD7-5497-491C-A2C4-B0632048525A}" srcOrd="0" destOrd="0" presId="urn:microsoft.com/office/officeart/2005/8/layout/cycle5"/>
    <dgm:cxn modelId="{DA0E6ABE-B9C7-477F-BFD7-66EBFAFF8311}" srcId="{513A6DC7-B1EA-4776-86D8-E842D080B497}" destId="{5A80E267-445E-4545-B071-242103EE1FFB}" srcOrd="0" destOrd="0" parTransId="{4C22AA10-A087-4854-B78A-88205C39F4D1}" sibTransId="{7C4DD5C5-8805-40B4-942B-6A95A09E66FB}"/>
    <dgm:cxn modelId="{F478832A-4C95-42CC-98B7-22AFDCEDC2EC}" type="presOf" srcId="{5A80E267-445E-4545-B071-242103EE1FFB}" destId="{A4ECC52D-F7D3-4877-BA93-EAEF96AF43B3}" srcOrd="0" destOrd="0" presId="urn:microsoft.com/office/officeart/2005/8/layout/cycle5"/>
    <dgm:cxn modelId="{E7D3677A-66B4-42A1-BE71-723087CE2C4D}" type="presOf" srcId="{DB405EE8-AE4D-4C0C-94A0-25E5D5FAD89C}" destId="{AD021992-1900-4D26-AD1F-3B3089A6655D}" srcOrd="0" destOrd="0" presId="urn:microsoft.com/office/officeart/2005/8/layout/cycle5"/>
    <dgm:cxn modelId="{E5ED3423-4052-4D7F-AC59-35DC726FE166}" srcId="{513A6DC7-B1EA-4776-86D8-E842D080B497}" destId="{02D82933-3453-492A-A2E8-688E8DC77202}" srcOrd="3" destOrd="0" parTransId="{B019558D-79C0-4CD7-B8EE-0A037E192F48}" sibTransId="{5AB7D48A-52CD-4996-B6EA-57B01321AA01}"/>
    <dgm:cxn modelId="{21D4A921-8C06-4B2D-8FB7-4977A9F6AF21}" srcId="{513A6DC7-B1EA-4776-86D8-E842D080B497}" destId="{4783DBFF-D6DD-4097-BAE2-B1DBB144F63B}" srcOrd="1" destOrd="0" parTransId="{89A0A855-3478-4EAC-9376-931783D9BF59}" sibTransId="{C7584AF4-499B-428E-82F0-573FD58CB192}"/>
    <dgm:cxn modelId="{EEA3459F-1FF4-49A3-BC19-836334C2D1D0}" type="presParOf" srcId="{54FEA1B3-9E8F-44BC-B25C-4925B604D3C4}" destId="{A4ECC52D-F7D3-4877-BA93-EAEF96AF43B3}" srcOrd="0" destOrd="0" presId="urn:microsoft.com/office/officeart/2005/8/layout/cycle5"/>
    <dgm:cxn modelId="{EA617162-F40C-4D83-AD94-848A2E78CC44}" type="presParOf" srcId="{54FEA1B3-9E8F-44BC-B25C-4925B604D3C4}" destId="{9EA7B996-CC3A-4F03-B93F-098E78E7EDFC}" srcOrd="1" destOrd="0" presId="urn:microsoft.com/office/officeart/2005/8/layout/cycle5"/>
    <dgm:cxn modelId="{64F8EE32-EAC6-40CE-9D4C-86B986E21718}" type="presParOf" srcId="{54FEA1B3-9E8F-44BC-B25C-4925B604D3C4}" destId="{D1697400-8660-40B6-AAFC-06B8EA1D40E7}" srcOrd="2" destOrd="0" presId="urn:microsoft.com/office/officeart/2005/8/layout/cycle5"/>
    <dgm:cxn modelId="{917ADBBE-BEEC-4006-9C46-9E011B694D70}" type="presParOf" srcId="{54FEA1B3-9E8F-44BC-B25C-4925B604D3C4}" destId="{11622DAB-2F02-468B-AE4F-C6D6FB6BBEED}" srcOrd="3" destOrd="0" presId="urn:microsoft.com/office/officeart/2005/8/layout/cycle5"/>
    <dgm:cxn modelId="{461E0663-DFC7-48A5-8DD5-A9931318B0B0}" type="presParOf" srcId="{54FEA1B3-9E8F-44BC-B25C-4925B604D3C4}" destId="{AB43F49E-B7D3-4D60-9A29-CFA03F3B53F2}" srcOrd="4" destOrd="0" presId="urn:microsoft.com/office/officeart/2005/8/layout/cycle5"/>
    <dgm:cxn modelId="{61C0A316-356C-4C9F-937D-B51BD39DD2FC}" type="presParOf" srcId="{54FEA1B3-9E8F-44BC-B25C-4925B604D3C4}" destId="{8797044B-931C-4B52-A5A0-3D785F907ECE}" srcOrd="5" destOrd="0" presId="urn:microsoft.com/office/officeart/2005/8/layout/cycle5"/>
    <dgm:cxn modelId="{935AD5FA-0745-453C-8B20-24C93D2FBEE1}" type="presParOf" srcId="{54FEA1B3-9E8F-44BC-B25C-4925B604D3C4}" destId="{AD021992-1900-4D26-AD1F-3B3089A6655D}" srcOrd="6" destOrd="0" presId="urn:microsoft.com/office/officeart/2005/8/layout/cycle5"/>
    <dgm:cxn modelId="{1551431E-5581-473D-8FF7-A1C16EC7CA61}" type="presParOf" srcId="{54FEA1B3-9E8F-44BC-B25C-4925B604D3C4}" destId="{06F96FCF-3D76-4049-891A-617291329749}" srcOrd="7" destOrd="0" presId="urn:microsoft.com/office/officeart/2005/8/layout/cycle5"/>
    <dgm:cxn modelId="{D9239016-2A0E-4757-9E37-E4EBBBC757CD}" type="presParOf" srcId="{54FEA1B3-9E8F-44BC-B25C-4925B604D3C4}" destId="{76703D40-A350-4C86-A594-013B4A008BE4}" srcOrd="8" destOrd="0" presId="urn:microsoft.com/office/officeart/2005/8/layout/cycle5"/>
    <dgm:cxn modelId="{9DA0B06E-ED63-43CE-9A68-0666DF9DF018}" type="presParOf" srcId="{54FEA1B3-9E8F-44BC-B25C-4925B604D3C4}" destId="{AF6526A7-76C8-440D-918F-C71A50BCDE95}" srcOrd="9" destOrd="0" presId="urn:microsoft.com/office/officeart/2005/8/layout/cycle5"/>
    <dgm:cxn modelId="{D5331043-539F-4F21-8230-0758CB520283}" type="presParOf" srcId="{54FEA1B3-9E8F-44BC-B25C-4925B604D3C4}" destId="{0905F789-F33F-4A13-90EF-2FAC835CDB9B}" srcOrd="10" destOrd="0" presId="urn:microsoft.com/office/officeart/2005/8/layout/cycle5"/>
    <dgm:cxn modelId="{3EED337E-B69D-4603-9D48-986F60A9578E}" type="presParOf" srcId="{54FEA1B3-9E8F-44BC-B25C-4925B604D3C4}" destId="{CE02EC33-2E9E-46D6-9FDA-DA2BD798B052}" srcOrd="11" destOrd="0" presId="urn:microsoft.com/office/officeart/2005/8/layout/cycle5"/>
    <dgm:cxn modelId="{25287F00-423F-45B3-9BD4-197FA951597F}" type="presParOf" srcId="{54FEA1B3-9E8F-44BC-B25C-4925B604D3C4}" destId="{4D035A1B-627F-4FB6-91F3-A3F5513A7AE1}" srcOrd="12" destOrd="0" presId="urn:microsoft.com/office/officeart/2005/8/layout/cycle5"/>
    <dgm:cxn modelId="{9C19E16A-023D-4036-AAD7-1AFEF58C1F7B}" type="presParOf" srcId="{54FEA1B3-9E8F-44BC-B25C-4925B604D3C4}" destId="{88A382BE-9BBF-4742-8121-BEBEEEB6427F}" srcOrd="13" destOrd="0" presId="urn:microsoft.com/office/officeart/2005/8/layout/cycle5"/>
    <dgm:cxn modelId="{B7C71D5A-FAF6-4902-AB9F-C5400F1BECC7}" type="presParOf" srcId="{54FEA1B3-9E8F-44BC-B25C-4925B604D3C4}" destId="{0B38156C-CB6C-48F3-963C-E770CA154673}" srcOrd="14" destOrd="0" presId="urn:microsoft.com/office/officeart/2005/8/layout/cycle5"/>
    <dgm:cxn modelId="{8C4831C0-2B37-4985-B920-76852A2197E0}" type="presParOf" srcId="{54FEA1B3-9E8F-44BC-B25C-4925B604D3C4}" destId="{9135941F-D52F-4C7D-A330-79004593574A}" srcOrd="15" destOrd="0" presId="urn:microsoft.com/office/officeart/2005/8/layout/cycle5"/>
    <dgm:cxn modelId="{664E34E1-255E-4566-B3F0-15B19EB42D42}" type="presParOf" srcId="{54FEA1B3-9E8F-44BC-B25C-4925B604D3C4}" destId="{2A352EC3-5683-4CC0-BCCB-47908D4B178C}" srcOrd="16" destOrd="0" presId="urn:microsoft.com/office/officeart/2005/8/layout/cycle5"/>
    <dgm:cxn modelId="{70803759-D90E-45BA-8CA4-92D1250A26CF}" type="presParOf" srcId="{54FEA1B3-9E8F-44BC-B25C-4925B604D3C4}" destId="{FC042DD7-5497-491C-A2C4-B0632048525A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4ECC52D-F7D3-4877-BA93-EAEF96AF43B3}">
      <dsp:nvSpPr>
        <dsp:cNvPr id="0" name=""/>
        <dsp:cNvSpPr/>
      </dsp:nvSpPr>
      <dsp:spPr>
        <a:xfrm>
          <a:off x="3506018" y="1793"/>
          <a:ext cx="1217562" cy="7914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peníze</a:t>
          </a:r>
          <a:endParaRPr lang="cs-CZ" sz="1400" kern="1200" dirty="0"/>
        </a:p>
      </dsp:txBody>
      <dsp:txXfrm>
        <a:off x="3506018" y="1793"/>
        <a:ext cx="1217562" cy="791415"/>
      </dsp:txXfrm>
    </dsp:sp>
    <dsp:sp modelId="{D1697400-8660-40B6-AAFC-06B8EA1D40E7}">
      <dsp:nvSpPr>
        <dsp:cNvPr id="0" name=""/>
        <dsp:cNvSpPr/>
      </dsp:nvSpPr>
      <dsp:spPr>
        <a:xfrm>
          <a:off x="2249319" y="397501"/>
          <a:ext cx="3730960" cy="3730960"/>
        </a:xfrm>
        <a:custGeom>
          <a:avLst/>
          <a:gdLst/>
          <a:ahLst/>
          <a:cxnLst/>
          <a:rect l="0" t="0" r="0" b="0"/>
          <a:pathLst>
            <a:path>
              <a:moveTo>
                <a:pt x="2627619" y="162787"/>
              </a:moveTo>
              <a:arcTo wR="1865480" hR="1865480" stAng="17646820" swAng="924701"/>
            </a:path>
          </a:pathLst>
        </a:custGeom>
        <a:noFill/>
        <a:ln w="3175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622DAB-2F02-468B-AE4F-C6D6FB6BBEED}">
      <dsp:nvSpPr>
        <dsp:cNvPr id="0" name=""/>
        <dsp:cNvSpPr/>
      </dsp:nvSpPr>
      <dsp:spPr>
        <a:xfrm>
          <a:off x="5121571" y="934533"/>
          <a:ext cx="1217562" cy="7914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materiál</a:t>
          </a:r>
          <a:endParaRPr lang="cs-CZ" sz="1400" kern="1200" dirty="0"/>
        </a:p>
      </dsp:txBody>
      <dsp:txXfrm>
        <a:off x="5121571" y="934533"/>
        <a:ext cx="1217562" cy="791415"/>
      </dsp:txXfrm>
    </dsp:sp>
    <dsp:sp modelId="{8797044B-931C-4B52-A5A0-3D785F907ECE}">
      <dsp:nvSpPr>
        <dsp:cNvPr id="0" name=""/>
        <dsp:cNvSpPr/>
      </dsp:nvSpPr>
      <dsp:spPr>
        <a:xfrm>
          <a:off x="2249319" y="397501"/>
          <a:ext cx="3730960" cy="3730960"/>
        </a:xfrm>
        <a:custGeom>
          <a:avLst/>
          <a:gdLst/>
          <a:ahLst/>
          <a:cxnLst/>
          <a:rect l="0" t="0" r="0" b="0"/>
          <a:pathLst>
            <a:path>
              <a:moveTo>
                <a:pt x="3701861" y="1537269"/>
              </a:moveTo>
              <a:arcTo wR="1865480" hR="1865480" stAng="20992001" swAng="1215997"/>
            </a:path>
          </a:pathLst>
        </a:custGeom>
        <a:noFill/>
        <a:ln w="3175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021992-1900-4D26-AD1F-3B3089A6655D}">
      <dsp:nvSpPr>
        <dsp:cNvPr id="0" name=""/>
        <dsp:cNvSpPr/>
      </dsp:nvSpPr>
      <dsp:spPr>
        <a:xfrm>
          <a:off x="5121571" y="2800013"/>
          <a:ext cx="1217562" cy="79141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nedokončená výroba</a:t>
          </a:r>
          <a:endParaRPr lang="cs-CZ" sz="1400" kern="1200" dirty="0"/>
        </a:p>
      </dsp:txBody>
      <dsp:txXfrm>
        <a:off x="5121571" y="2800013"/>
        <a:ext cx="1217562" cy="791415"/>
      </dsp:txXfrm>
    </dsp:sp>
    <dsp:sp modelId="{76703D40-A350-4C86-A594-013B4A008BE4}">
      <dsp:nvSpPr>
        <dsp:cNvPr id="0" name=""/>
        <dsp:cNvSpPr/>
      </dsp:nvSpPr>
      <dsp:spPr>
        <a:xfrm>
          <a:off x="2249319" y="397501"/>
          <a:ext cx="3730960" cy="3730960"/>
        </a:xfrm>
        <a:custGeom>
          <a:avLst/>
          <a:gdLst/>
          <a:ahLst/>
          <a:cxnLst/>
          <a:rect l="0" t="0" r="0" b="0"/>
          <a:pathLst>
            <a:path>
              <a:moveTo>
                <a:pt x="3052708" y="3304405"/>
              </a:moveTo>
              <a:arcTo wR="1865480" hR="1865480" stAng="3028478" swAng="924701"/>
            </a:path>
          </a:pathLst>
        </a:custGeom>
        <a:noFill/>
        <a:ln w="3175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6526A7-76C8-440D-918F-C71A50BCDE95}">
      <dsp:nvSpPr>
        <dsp:cNvPr id="0" name=""/>
        <dsp:cNvSpPr/>
      </dsp:nvSpPr>
      <dsp:spPr>
        <a:xfrm>
          <a:off x="3506018" y="3732753"/>
          <a:ext cx="1217562" cy="7914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polotovary</a:t>
          </a:r>
          <a:endParaRPr lang="cs-CZ" sz="1400" kern="1200" dirty="0"/>
        </a:p>
      </dsp:txBody>
      <dsp:txXfrm>
        <a:off x="3506018" y="3732753"/>
        <a:ext cx="1217562" cy="791415"/>
      </dsp:txXfrm>
    </dsp:sp>
    <dsp:sp modelId="{CE02EC33-2E9E-46D6-9FDA-DA2BD798B052}">
      <dsp:nvSpPr>
        <dsp:cNvPr id="0" name=""/>
        <dsp:cNvSpPr/>
      </dsp:nvSpPr>
      <dsp:spPr>
        <a:xfrm>
          <a:off x="2249319" y="397501"/>
          <a:ext cx="3730960" cy="3730960"/>
        </a:xfrm>
        <a:custGeom>
          <a:avLst/>
          <a:gdLst/>
          <a:ahLst/>
          <a:cxnLst/>
          <a:rect l="0" t="0" r="0" b="0"/>
          <a:pathLst>
            <a:path>
              <a:moveTo>
                <a:pt x="1103341" y="3568172"/>
              </a:moveTo>
              <a:arcTo wR="1865480" hR="1865480" stAng="6846820" swAng="924701"/>
            </a:path>
          </a:pathLst>
        </a:custGeom>
        <a:noFill/>
        <a:ln w="3175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035A1B-627F-4FB6-91F3-A3F5513A7AE1}">
      <dsp:nvSpPr>
        <dsp:cNvPr id="0" name=""/>
        <dsp:cNvSpPr/>
      </dsp:nvSpPr>
      <dsp:spPr>
        <a:xfrm>
          <a:off x="1890465" y="2800013"/>
          <a:ext cx="1217562" cy="79141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hotové výrobky</a:t>
          </a:r>
          <a:endParaRPr lang="cs-CZ" sz="1400" kern="1200" dirty="0"/>
        </a:p>
      </dsp:txBody>
      <dsp:txXfrm>
        <a:off x="1890465" y="2800013"/>
        <a:ext cx="1217562" cy="791415"/>
      </dsp:txXfrm>
    </dsp:sp>
    <dsp:sp modelId="{0B38156C-CB6C-48F3-963C-E770CA154673}">
      <dsp:nvSpPr>
        <dsp:cNvPr id="0" name=""/>
        <dsp:cNvSpPr/>
      </dsp:nvSpPr>
      <dsp:spPr>
        <a:xfrm>
          <a:off x="2249319" y="397501"/>
          <a:ext cx="3730960" cy="3730960"/>
        </a:xfrm>
        <a:custGeom>
          <a:avLst/>
          <a:gdLst/>
          <a:ahLst/>
          <a:cxnLst/>
          <a:rect l="0" t="0" r="0" b="0"/>
          <a:pathLst>
            <a:path>
              <a:moveTo>
                <a:pt x="29099" y="2193691"/>
              </a:moveTo>
              <a:arcTo wR="1865480" hR="1865480" stAng="10192001" swAng="1215997"/>
            </a:path>
          </a:pathLst>
        </a:custGeom>
        <a:noFill/>
        <a:ln w="3175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35941F-D52F-4C7D-A330-79004593574A}">
      <dsp:nvSpPr>
        <dsp:cNvPr id="0" name=""/>
        <dsp:cNvSpPr/>
      </dsp:nvSpPr>
      <dsp:spPr>
        <a:xfrm>
          <a:off x="1890465" y="934533"/>
          <a:ext cx="1217562" cy="791415"/>
        </a:xfrm>
        <a:prstGeom prst="roundRect">
          <a:avLst/>
        </a:prstGeom>
        <a:solidFill>
          <a:srgbClr val="FFC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pohledávky</a:t>
          </a:r>
          <a:endParaRPr lang="cs-CZ" sz="1400" kern="1200" dirty="0"/>
        </a:p>
      </dsp:txBody>
      <dsp:txXfrm>
        <a:off x="1890465" y="934533"/>
        <a:ext cx="1217562" cy="791415"/>
      </dsp:txXfrm>
    </dsp:sp>
    <dsp:sp modelId="{FC042DD7-5497-491C-A2C4-B0632048525A}">
      <dsp:nvSpPr>
        <dsp:cNvPr id="0" name=""/>
        <dsp:cNvSpPr/>
      </dsp:nvSpPr>
      <dsp:spPr>
        <a:xfrm>
          <a:off x="2249319" y="397501"/>
          <a:ext cx="3730960" cy="3730960"/>
        </a:xfrm>
        <a:custGeom>
          <a:avLst/>
          <a:gdLst/>
          <a:ahLst/>
          <a:cxnLst/>
          <a:rect l="0" t="0" r="0" b="0"/>
          <a:pathLst>
            <a:path>
              <a:moveTo>
                <a:pt x="678251" y="426555"/>
              </a:moveTo>
              <a:arcTo wR="1865480" hR="1865480" stAng="13828478" swAng="924701"/>
            </a:path>
          </a:pathLst>
        </a:custGeom>
        <a:noFill/>
        <a:ln w="3175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EEC328-DF11-46CB-AA79-31DDA9EE537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42B5D-05AE-4D60-AE8A-4363EFDC0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42B5D-05AE-4D60-AE8A-4363EFDC077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42B5D-05AE-4D60-AE8A-4363EFDC077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CA498-3CF9-4BDC-A7CF-1ED9CAA4358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6B503-9DBE-4D30-B427-C29E6E49A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drzbapodniku.cz/hlavni-menu/artykuly/artykul/article/popreni-nekterych-argumentu-proti-konsignaci-skladovych-zasob/" TargetMode="External"/><Relationship Id="rId2" Type="http://schemas.openxmlformats.org/officeDocument/2006/relationships/hyperlink" Target="http://www.svet-bydleni.cz/finance-a-legislativa/zastavni-smlouva-k-nemovitosti-co-o-ni-potrebujete-vedet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asepenize.cz/zdravotnictvi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27.2.2013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„Oběžný majetek podniku“,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10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</a:p>
          <a:p>
            <a:pPr>
              <a:buNone/>
            </a:pPr>
            <a:r>
              <a:rPr lang="cs-CZ" i="1" dirty="0" smtClean="0"/>
              <a:t>ZK …. </a:t>
            </a:r>
            <a:r>
              <a:rPr lang="cs-CZ" i="1" dirty="0" smtClean="0"/>
              <a:t>z</a:t>
            </a:r>
            <a:r>
              <a:rPr lang="cs-CZ" i="1" dirty="0" smtClean="0"/>
              <a:t>ákladní kapitál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0000"/>
            <a:lum/>
          </a:blip>
          <a:srcRect/>
          <a:stretch>
            <a:fillRect l="-37000" r="-3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cap="all" dirty="0" smtClean="0"/>
              <a:t>Oběžný majetek</a:t>
            </a:r>
            <a:endParaRPr lang="cs-CZ" sz="7200" b="1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Majetek </a:t>
            </a:r>
            <a:r>
              <a:rPr lang="cs-CZ" b="1" dirty="0" smtClean="0"/>
              <a:t>krátkodobé</a:t>
            </a:r>
            <a:r>
              <a:rPr lang="cs-CZ" dirty="0" smtClean="0"/>
              <a:t> povahy</a:t>
            </a:r>
          </a:p>
          <a:p>
            <a:r>
              <a:rPr lang="cs-CZ" dirty="0" smtClean="0"/>
              <a:t>Dochází k jeho </a:t>
            </a:r>
            <a:r>
              <a:rPr lang="cs-CZ" b="1" dirty="0" smtClean="0"/>
              <a:t>jednorázové</a:t>
            </a:r>
            <a:r>
              <a:rPr lang="cs-CZ" dirty="0" smtClean="0"/>
              <a:t> spotřebě</a:t>
            </a:r>
          </a:p>
          <a:p>
            <a:r>
              <a:rPr lang="cs-CZ" b="1" dirty="0" smtClean="0"/>
              <a:t>Mění svoji formu </a:t>
            </a:r>
            <a:r>
              <a:rPr lang="cs-CZ" dirty="0" smtClean="0"/>
              <a:t>(přechází z jedné do druhé)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Koloběh oběžného majetku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oběžného majetku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Zásoby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Krátkodobý finanční majetek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Pohledávky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5000"/>
            <a:lum/>
          </a:blip>
          <a:srcRect/>
          <a:stretch>
            <a:fillRect l="-1000" t="-3000" r="-1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Materiál</a:t>
            </a:r>
            <a:r>
              <a:rPr lang="cs-CZ" dirty="0" smtClean="0"/>
              <a:t> – slouží k výrobě výrobků (suroviny, pomocné látky, provozní látky, náhradní díly, obal)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Nedokončená výroba </a:t>
            </a:r>
            <a:r>
              <a:rPr lang="cs-CZ" dirty="0" smtClean="0"/>
              <a:t>– produkty, které prošly několika výrobními operacemi, ale ještě nejsou hotovým výrobkem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Polotovary</a:t>
            </a:r>
            <a:r>
              <a:rPr lang="cs-CZ" dirty="0" smtClean="0"/>
              <a:t> – na rozdíl od nedokončené výroby se dají samostatně zabalit a prodat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Hotové výrobky </a:t>
            </a:r>
            <a:r>
              <a:rPr lang="cs-CZ" dirty="0" smtClean="0"/>
              <a:t>– vyrobené z materiálu a lze je prodat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Zboží</a:t>
            </a:r>
            <a:r>
              <a:rPr lang="cs-CZ" dirty="0" smtClean="0"/>
              <a:t> – je koupené za účelem dalšího prodeje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5000"/>
            <a:lum/>
          </a:blip>
          <a:srcRect/>
          <a:stretch>
            <a:fillRect l="-32000" r="-3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Krátkodobý finanční majetek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Peníze v pokladně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Peníze na účtu v bance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Ceniny</a:t>
            </a:r>
            <a:r>
              <a:rPr lang="cs-CZ" dirty="0" smtClean="0"/>
              <a:t> (stravenky, známky, kolky apod.)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Krátkodobé cenné papíry </a:t>
            </a:r>
            <a:r>
              <a:rPr lang="cs-CZ" dirty="0" smtClean="0"/>
              <a:t>– podnik je plánuje během jednoho roku prodat nebo se blíží termín jejich splatnosti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86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pohledávky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= nárok na zaplacení určité peněžní částky, mohou být: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</a:rPr>
              <a:t>Za odběrateli </a:t>
            </a:r>
            <a:r>
              <a:rPr lang="cs-CZ" dirty="0" smtClean="0">
                <a:solidFill>
                  <a:schemeClr val="bg1"/>
                </a:solidFill>
              </a:rPr>
              <a:t>(například z prodeje výroků, zboží, služeb)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</a:rPr>
              <a:t>Za zaměstnanci a společníky</a:t>
            </a:r>
          </a:p>
          <a:p>
            <a:pPr lvl="1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</a:rPr>
              <a:t>Ostatní pohledávky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Popište, jak vypadá a co znázorňuje koloběh majetku.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liší zboží od výrobků?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konkrétně patří mezi materiál v hotelu?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krátkodobým a dlouhodobým finančním majetkem?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jakém okamžiku vzniká a zaniká pohledávka?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Zákon č. 563/1991 Sb., o účetnictví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Obrázky dostupné na:</a:t>
            </a:r>
          </a:p>
          <a:p>
            <a:pPr marL="514350" indent="-514350">
              <a:buNone/>
            </a:pPr>
            <a:r>
              <a:rPr lang="pl-PL" dirty="0" smtClean="0">
                <a:hlinkClick r:id="rId2"/>
              </a:rPr>
              <a:t>http://www.svet-bydleni.cz/finance-a-legislativa/zastavni-smlouva-k-nemovitosti-co-o-ni-potrebujete-vedet.aspx</a:t>
            </a:r>
            <a:r>
              <a:rPr lang="pl-PL" dirty="0" smtClean="0"/>
              <a:t>  (cit. 27.2.2013)</a:t>
            </a:r>
          </a:p>
          <a:p>
            <a:pPr marL="514350" indent="-514350">
              <a:buNone/>
            </a:pPr>
            <a:r>
              <a:rPr lang="pl-PL" dirty="0" smtClean="0">
                <a:hlinkClick r:id="rId3"/>
              </a:rPr>
              <a:t>http://udrzbapodniku.cz/hlavni-menu/artykuly/artykul/article/popreni-nekterych-argumentu-proti-konsignaci-skladovych-zasob/</a:t>
            </a:r>
            <a:r>
              <a:rPr lang="pl-PL" dirty="0" smtClean="0"/>
              <a:t> (cit. 27.2.2013)</a:t>
            </a:r>
          </a:p>
          <a:p>
            <a:pPr marL="514350" indent="-514350">
              <a:buNone/>
            </a:pPr>
            <a:r>
              <a:rPr lang="pl-PL" dirty="0" smtClean="0">
                <a:hlinkClick r:id="rId4"/>
              </a:rPr>
              <a:t>http://www.nasepenize.cz/zdravotnictvi</a:t>
            </a:r>
            <a:r>
              <a:rPr lang="pl-PL" dirty="0" smtClean="0"/>
              <a:t> (cit. 27.2.2013)</a:t>
            </a:r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446</Words>
  <Application>Microsoft Office PowerPoint</Application>
  <PresentationFormat>Předvádění na obrazovce (4:3)</PresentationFormat>
  <Paragraphs>79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Motiv systému Office</vt:lpstr>
      <vt:lpstr>Snímek 1</vt:lpstr>
      <vt:lpstr>Snímek 2</vt:lpstr>
      <vt:lpstr>Oběžný majetek</vt:lpstr>
      <vt:lpstr>charakteristika</vt:lpstr>
      <vt:lpstr>Koloběh oběžného majetku</vt:lpstr>
      <vt:lpstr>Členění oběžného majetku</vt:lpstr>
      <vt:lpstr>zásoby</vt:lpstr>
      <vt:lpstr>Krátkodobý finanční majetek</vt:lpstr>
      <vt:lpstr>pohledávky</vt:lpstr>
      <vt:lpstr>Otázky na závěr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Štěpánka</dc:creator>
  <cp:lastModifiedBy>Štěpánka</cp:lastModifiedBy>
  <cp:revision>8</cp:revision>
  <dcterms:created xsi:type="dcterms:W3CDTF">2013-02-27T19:15:49Z</dcterms:created>
  <dcterms:modified xsi:type="dcterms:W3CDTF">2013-06-04T19:00:43Z</dcterms:modified>
</cp:coreProperties>
</file>