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87" r:id="rId3"/>
    <p:sldId id="288" r:id="rId4"/>
    <p:sldId id="256" r:id="rId5"/>
    <p:sldId id="257" r:id="rId6"/>
    <p:sldId id="271" r:id="rId7"/>
    <p:sldId id="259" r:id="rId8"/>
    <p:sldId id="273" r:id="rId9"/>
    <p:sldId id="260" r:id="rId10"/>
    <p:sldId id="261" r:id="rId11"/>
    <p:sldId id="262" r:id="rId12"/>
    <p:sldId id="263" r:id="rId13"/>
    <p:sldId id="264" r:id="rId14"/>
    <p:sldId id="266" r:id="rId15"/>
    <p:sldId id="267" r:id="rId16"/>
    <p:sldId id="268" r:id="rId17"/>
    <p:sldId id="270" r:id="rId18"/>
    <p:sldId id="269" r:id="rId19"/>
    <p:sldId id="284" r:id="rId20"/>
    <p:sldId id="272" r:id="rId21"/>
    <p:sldId id="274" r:id="rId22"/>
    <p:sldId id="275" r:id="rId23"/>
    <p:sldId id="276" r:id="rId24"/>
    <p:sldId id="277" r:id="rId25"/>
    <p:sldId id="278" r:id="rId26"/>
    <p:sldId id="280" r:id="rId27"/>
    <p:sldId id="281" r:id="rId28"/>
    <p:sldId id="282" r:id="rId29"/>
    <p:sldId id="283" r:id="rId30"/>
    <p:sldId id="285" r:id="rId31"/>
    <p:sldId id="286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66FFFF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23" autoAdjust="0"/>
  </p:normalViewPr>
  <p:slideViewPr>
    <p:cSldViewPr>
      <p:cViewPr varScale="1">
        <p:scale>
          <a:sx n="50" d="100"/>
          <a:sy n="50" d="100"/>
        </p:scale>
        <p:origin x="-7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B7FA92-DE98-4E5B-816B-696E504AA1E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090EB-5DF1-45DD-B3C4-9575BBEE8F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090EB-5DF1-45DD-B3C4-9575BBEE8F2C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090EB-5DF1-45DD-B3C4-9575BBEE8F2C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090EB-5DF1-45DD-B3C4-9575BBEE8F2C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090EB-5DF1-45DD-B3C4-9575BBEE8F2C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090EB-5DF1-45DD-B3C4-9575BBEE8F2C}" type="slidenum">
              <a:rPr lang="cs-CZ" smtClean="0"/>
              <a:pPr/>
              <a:t>28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1750">
            <a:solidFill>
              <a:schemeClr val="tx1"/>
            </a:solidFill>
          </a:ln>
        </p:spPr>
        <p:txBody>
          <a:bodyPr/>
          <a:lstStyle>
            <a:lvl1pPr>
              <a:defRPr b="1" i="0" cap="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chemeClr val="tx1"/>
            </a:solidFill>
          </a:ln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64F89-BB39-475D-8EEF-E007200A7ECE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F60FE-EF63-40BB-836A-737E340DD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over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C24A0-E4B8-4773-ADE8-6605F215B30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71ED4-5E4B-4B35-AF7B-C517A280E43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bestpage.cz/gif/gif19.html" TargetMode="External"/><Relationship Id="rId2" Type="http://schemas.openxmlformats.org/officeDocument/2006/relationships/hyperlink" Target="http://www.citizenship-aei.org/2012/04/americans-failing-citizenship-test-again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Podnikání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5.3.2013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slouží k ověření znalostí žáků v problematice </a:t>
            </a:r>
            <a:r>
              <a:rPr lang="cs-CZ" i="1" dirty="0" smtClean="0"/>
              <a:t>„Majetek podniku a zdroje financování majetku“.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První polovina materiálu (snímky </a:t>
            </a:r>
            <a:r>
              <a:rPr lang="cs-CZ" i="1" dirty="0" smtClean="0"/>
              <a:t>5 </a:t>
            </a:r>
            <a:r>
              <a:rPr lang="cs-CZ" i="1" dirty="0" smtClean="0"/>
              <a:t>až </a:t>
            </a:r>
            <a:r>
              <a:rPr lang="cs-CZ" i="1" dirty="0" smtClean="0"/>
              <a:t>16) </a:t>
            </a:r>
            <a:r>
              <a:rPr lang="cs-CZ" i="1" dirty="0" smtClean="0"/>
              <a:t>obsahuje uzavřené otázky , ve kterých by žáci měli vybrat jednu správnou odpověď z nabízených variant. Druhá polovina (snímky </a:t>
            </a:r>
            <a:r>
              <a:rPr lang="cs-CZ" i="1" dirty="0" smtClean="0"/>
              <a:t>17 </a:t>
            </a:r>
            <a:r>
              <a:rPr lang="cs-CZ" i="1" dirty="0" smtClean="0"/>
              <a:t>až </a:t>
            </a:r>
            <a:r>
              <a:rPr lang="cs-CZ" i="1" dirty="0" smtClean="0"/>
              <a:t>28) </a:t>
            </a:r>
            <a:r>
              <a:rPr lang="cs-CZ" i="1" dirty="0" smtClean="0"/>
              <a:t>materiálu slouží pro vyhodnocení jednotlivých otázek, jsou zde zvýrazněny správné odpovědi. Test může sloužit jako zpětná vazba pochopení daného tématu pro učitele i žáky.</a:t>
            </a:r>
          </a:p>
          <a:p>
            <a:pPr>
              <a:buNone/>
            </a:pPr>
            <a:r>
              <a:rPr lang="cs-CZ" i="1" dirty="0" smtClean="0"/>
              <a:t>Případné použité zkratky:</a:t>
            </a:r>
          </a:p>
          <a:p>
            <a:pPr>
              <a:buNone/>
            </a:pPr>
            <a:r>
              <a:rPr lang="cs-CZ" i="1" dirty="0" smtClean="0"/>
              <a:t>PO …. právnická osoba</a:t>
            </a:r>
          </a:p>
          <a:p>
            <a:pPr>
              <a:buNone/>
            </a:pPr>
            <a:r>
              <a:rPr lang="cs-CZ" i="1" dirty="0" smtClean="0"/>
              <a:t>OR …. obchodní rejstřík </a:t>
            </a:r>
          </a:p>
          <a:p>
            <a:pPr>
              <a:buNone/>
            </a:pPr>
            <a:r>
              <a:rPr lang="cs-CZ" i="1" dirty="0" smtClean="0"/>
              <a:t>VH …. valná hromada</a:t>
            </a:r>
          </a:p>
          <a:p>
            <a:pPr>
              <a:buNone/>
            </a:pPr>
            <a:r>
              <a:rPr lang="cs-CZ" i="1" dirty="0" smtClean="0"/>
              <a:t>ZK …. základní kapitál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TEST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MAJETEK PODNIKU A ZDROJE FINANCOVÁNÍ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U každé z následujících položek vyberte správnou kategorii, do které daná položka patří. Správná je vždy jen jedna z možných variant </a:t>
            </a:r>
            <a:r>
              <a:rPr lang="cs-CZ" b="1" dirty="0" smtClean="0">
                <a:sym typeface="Wingdings" pitchFamily="2" charset="2"/>
              </a:rPr>
              <a:t></a:t>
            </a:r>
            <a:endParaRPr lang="cs-CZ" b="1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Skříně, které vyrobilo truhlářství na zakázku za 27.000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Software za 85.000 Kč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Rezervní fond vytvořený ve společnosti s ručením omezeným ve výši 400.000 Kč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Pozemky v hodnotě 3.000.000 Kč nakoupené na stavbu nové výrobní haly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Akcie nakoupené ze spekulativních důvodů (podnik je hodlá při vhodné tržní ceně ihned prodat)  v hodnotě 75.000 Kč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Nákladní automobil za 2.500.000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Zisk z podnikání ve výši 270.000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Fakturovaná částka, kterou podnikateli dluží odběratel za prodané zboží, ve výši 15.000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Nevyplacené mzdy zaměstnancům před výplatním termínem ve výši 230.000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DPH, kterou podnik dluží finančnímu úřadu v hodnotě 160.000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11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Cukr v hodnotě 80.000 Kč, který nakoupil </a:t>
            </a:r>
            <a:r>
              <a:rPr lang="cs-CZ" b="1" dirty="0" err="1" smtClean="0"/>
              <a:t>Kaufland</a:t>
            </a:r>
            <a:r>
              <a:rPr lang="cs-CZ" b="1" dirty="0" smtClean="0"/>
              <a:t>, aby ho dále prodal zákazníkům,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 12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Stravenky nakoupené pro zaměstnance za 15.000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19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5334000"/>
            <a:ext cx="762000" cy="152400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 řešení - Otázka č. 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Skříně, které vyrobilo truhlářství na zakázku za 27.000 Kč,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o</a:t>
            </a:r>
            <a:r>
              <a:rPr lang="cs-CZ" b="1" dirty="0" smtClean="0">
                <a:solidFill>
                  <a:srgbClr val="FF0000"/>
                </a:solidFill>
              </a:rPr>
              <a:t>běžný majetek (hotové výrobky)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 řešení - Otázka č. 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Software za 85.000 Kč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dlouhodobý majetek (nehmotný)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Rezervní fond vytvořený ve společnosti s ručením omezeným ve výši 400.000 Kč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v</a:t>
            </a:r>
            <a:r>
              <a:rPr lang="cs-CZ" b="1" dirty="0" smtClean="0">
                <a:solidFill>
                  <a:srgbClr val="FF0000"/>
                </a:solidFill>
              </a:rPr>
              <a:t>lastní zdroj financování (fondy ze zisku)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Pozemky v hodnotě 3.000.000 Kč nakoupené na stavbu nové výrobní haly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dlouhodobý majetek (hmotný)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Akcie nakoupené ze spekulativních důvodů (podnik je hodlá při vhodné tržní ceně ihned prodat)  v hodnotě 75.000 Kč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o</a:t>
            </a:r>
            <a:r>
              <a:rPr lang="cs-CZ" b="1" dirty="0" smtClean="0">
                <a:solidFill>
                  <a:srgbClr val="FF0000"/>
                </a:solidFill>
              </a:rPr>
              <a:t>běžný majetek (krátkodobý finanční </a:t>
            </a:r>
            <a:r>
              <a:rPr lang="cs-CZ" b="1" dirty="0">
                <a:solidFill>
                  <a:srgbClr val="FF0000"/>
                </a:solidFill>
              </a:rPr>
              <a:t>m</a:t>
            </a:r>
            <a:r>
              <a:rPr lang="cs-CZ" b="1" dirty="0" smtClean="0">
                <a:solidFill>
                  <a:srgbClr val="FF0000"/>
                </a:solidFill>
              </a:rPr>
              <a:t>ajetek)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6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Nákladní automobil za 2.500.000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 smtClean="0">
                <a:solidFill>
                  <a:srgbClr val="FF0000"/>
                </a:solidFill>
              </a:rPr>
              <a:t>dlouhodobý majetek (hmotný)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7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Zisk z podnikání ve výši 270.000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v</a:t>
            </a:r>
            <a:r>
              <a:rPr lang="cs-CZ" b="1" dirty="0" smtClean="0">
                <a:solidFill>
                  <a:srgbClr val="FF0000"/>
                </a:solidFill>
              </a:rPr>
              <a:t>lastní zdroj financování (hospodářský výsledek)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8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Fakturovaná částka, kterou podnikateli dluží odběratel za prodané zboží, ve výši 15.000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o</a:t>
            </a:r>
            <a:r>
              <a:rPr lang="cs-CZ" b="1" dirty="0" smtClean="0">
                <a:solidFill>
                  <a:srgbClr val="FF0000"/>
                </a:solidFill>
              </a:rPr>
              <a:t>běžný majetek (pohledávka)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9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Nevyplacené mzdy zaměstnancům před výplatním termínem ve výši 230.000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c</a:t>
            </a:r>
            <a:r>
              <a:rPr lang="cs-CZ" b="1" dirty="0" smtClean="0">
                <a:solidFill>
                  <a:srgbClr val="FF0000"/>
                </a:solidFill>
              </a:rPr>
              <a:t>izí zdroj financování (závazky vůči zaměstnancům)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10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DPH, kterou podnik dluží finančnímu úřadu v hodnotě 160.000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dirty="0" smtClean="0"/>
              <a:t>běžný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c</a:t>
            </a:r>
            <a:r>
              <a:rPr lang="cs-CZ" b="1" dirty="0" smtClean="0">
                <a:solidFill>
                  <a:srgbClr val="FF0000"/>
                </a:solidFill>
              </a:rPr>
              <a:t>izí zdroj financování (závazek vůči státu)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11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Cukr v hodnotě 80.000 Kč, který nakoupil </a:t>
            </a:r>
            <a:r>
              <a:rPr lang="cs-CZ" b="1" dirty="0" err="1" smtClean="0"/>
              <a:t>Kaufland</a:t>
            </a:r>
            <a:r>
              <a:rPr lang="cs-CZ" b="1" dirty="0" smtClean="0"/>
              <a:t>, aby ho dále prodal zákazníkům,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o</a:t>
            </a:r>
            <a:r>
              <a:rPr lang="cs-CZ" b="1" dirty="0" smtClean="0">
                <a:solidFill>
                  <a:srgbClr val="FF0000"/>
                </a:solidFill>
              </a:rPr>
              <a:t>běžný majetek (zboží)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 - Otázka č. 12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Stravenky nakoupené pro zaměstnance za 15.000 Kč  </a:t>
            </a:r>
            <a:r>
              <a:rPr lang="cs-CZ" dirty="0" smtClean="0"/>
              <a:t>patří mezi: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dlouhodobý majetek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b="1" dirty="0">
                <a:solidFill>
                  <a:srgbClr val="FF0000"/>
                </a:solidFill>
              </a:rPr>
              <a:t>o</a:t>
            </a:r>
            <a:r>
              <a:rPr lang="cs-CZ" b="1" dirty="0" smtClean="0">
                <a:solidFill>
                  <a:srgbClr val="FF0000"/>
                </a:solidFill>
              </a:rPr>
              <a:t>běžný majetek (ceniny)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v</a:t>
            </a:r>
            <a:r>
              <a:rPr lang="cs-CZ" dirty="0" smtClean="0"/>
              <a:t>lastní zdroj financování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/>
              <a:t>c</a:t>
            </a:r>
            <a:r>
              <a:rPr lang="cs-CZ" dirty="0" smtClean="0"/>
              <a:t>izí zdroj financování</a:t>
            </a:r>
            <a:endParaRPr lang="cs-CZ" dirty="0"/>
          </a:p>
        </p:txBody>
      </p:sp>
      <p:pic>
        <p:nvPicPr>
          <p:cNvPr id="4" name="Obrázek 3" descr="G34027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5301208"/>
            <a:ext cx="1501140" cy="135636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 smtClean="0"/>
              <a:t>Zákon č. 563/1991 Sb., o účetnictví (v platném znění)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 smtClean="0"/>
              <a:t>Obrázky dostupné na:</a:t>
            </a:r>
          </a:p>
          <a:p>
            <a:pPr marL="514350" indent="-514350"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citizenship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aei.org</a:t>
            </a:r>
            <a:r>
              <a:rPr lang="cs-CZ" dirty="0" smtClean="0">
                <a:hlinkClick r:id="rId2"/>
              </a:rPr>
              <a:t>/2012/04/</a:t>
            </a:r>
            <a:r>
              <a:rPr lang="cs-CZ" dirty="0" err="1" smtClean="0">
                <a:hlinkClick r:id="rId2"/>
              </a:rPr>
              <a:t>americans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failing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citizenship</a:t>
            </a:r>
            <a:r>
              <a:rPr lang="cs-CZ" dirty="0" smtClean="0">
                <a:hlinkClick r:id="rId2"/>
              </a:rPr>
              <a:t>-test-</a:t>
            </a:r>
            <a:r>
              <a:rPr lang="cs-CZ" dirty="0" err="1" smtClean="0">
                <a:hlinkClick r:id="rId2"/>
              </a:rPr>
              <a:t>again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3"/>
              </a:rPr>
              <a:t>http://bestpage.cz/gif/gif19.html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	(cit. 5.3.2013)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DĚKUJI VÁM ZA POZORNOST</a:t>
            </a:r>
            <a:endParaRPr lang="cs-CZ" b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985</Words>
  <Application>Microsoft Office PowerPoint</Application>
  <PresentationFormat>Předvádění na obrazovce (4:3)</PresentationFormat>
  <Paragraphs>188</Paragraphs>
  <Slides>30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30</vt:i4>
      </vt:variant>
    </vt:vector>
  </HeadingPairs>
  <TitlesOfParts>
    <vt:vector size="32" baseType="lpstr">
      <vt:lpstr>Motiv sady Office</vt:lpstr>
      <vt:lpstr>1_Motiv sady Office</vt:lpstr>
      <vt:lpstr>Snímek 1</vt:lpstr>
      <vt:lpstr>Snímek 2</vt:lpstr>
      <vt:lpstr>TEST</vt:lpstr>
      <vt:lpstr>zadání</vt:lpstr>
      <vt:lpstr>Otázka č. 1</vt:lpstr>
      <vt:lpstr>Otázka č. 2</vt:lpstr>
      <vt:lpstr>Otázka č. 3</vt:lpstr>
      <vt:lpstr>Otázka č. 4</vt:lpstr>
      <vt:lpstr>Otázka č. 5</vt:lpstr>
      <vt:lpstr>Otázka č. 6</vt:lpstr>
      <vt:lpstr>Otázka č. 7</vt:lpstr>
      <vt:lpstr>Otázka č. 8</vt:lpstr>
      <vt:lpstr>Otázka č. 9</vt:lpstr>
      <vt:lpstr>Otázka č. 10</vt:lpstr>
      <vt:lpstr>Otázka č. 11</vt:lpstr>
      <vt:lpstr>Otázka č. 12</vt:lpstr>
      <vt:lpstr> řešení - Otázka č. 1</vt:lpstr>
      <vt:lpstr> řešení - Otázka č. 2</vt:lpstr>
      <vt:lpstr>Řešení - Otázka č. 3</vt:lpstr>
      <vt:lpstr>Řešení - Otázka č. 4</vt:lpstr>
      <vt:lpstr>Řešení - Otázka č. 5</vt:lpstr>
      <vt:lpstr>Řešení - Otázka č. 6</vt:lpstr>
      <vt:lpstr>Řešení - Otázka č. 7</vt:lpstr>
      <vt:lpstr>Řešení - Otázka č. 8</vt:lpstr>
      <vt:lpstr>Řešení - Otázka č. 9</vt:lpstr>
      <vt:lpstr>Řešení - Otázka č. 10</vt:lpstr>
      <vt:lpstr>Řešení - Otázka č. 11</vt:lpstr>
      <vt:lpstr>Řešení - Otázka č. 12</vt:lpstr>
      <vt:lpstr>Použité zdroje</vt:lpstr>
      <vt:lpstr>DĚKUJI VÁM ZA POZORNOST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NA MAJETEK PODNIKU A ZDROJE FINANCOVÁNÍ</dc:title>
  <dc:creator>Štěpánka</dc:creator>
  <cp:lastModifiedBy>Štěpánka</cp:lastModifiedBy>
  <cp:revision>9</cp:revision>
  <dcterms:created xsi:type="dcterms:W3CDTF">2013-03-07T15:39:22Z</dcterms:created>
  <dcterms:modified xsi:type="dcterms:W3CDTF">2013-06-04T19:03:52Z</dcterms:modified>
</cp:coreProperties>
</file>