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2" r:id="rId6"/>
    <p:sldId id="266" r:id="rId7"/>
    <p:sldId id="267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572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AB7B791-D655-4988-A00A-DF6F21DB195A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0F35EAE-3582-416C-8DC7-80179219C1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08015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1BFE750-2889-489E-A37F-AB85859419D4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8A3D2A-8B2D-432E-B504-FD98E3928133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2DDACF-A485-41FD-9299-0233E7698C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32FB00-BF69-45D2-95B6-B0CB2FEA2E1F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18B2A7-B596-4477-97FE-6E6E4B4804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2D49B4-3420-425C-A8AD-4CC034748176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CF95C6-571A-4B97-AB9D-9ED1CC7DA8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471365-0E8B-4B8A-801E-8AFE6FCB1E90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C1A972-8F95-4B4E-86A3-F5B113D321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D9F748-AD9C-4CAE-92F0-F8EA4DDE7C52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86CF30-19EA-4A4D-A27A-7C87AFAACD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D18A3-2C3A-4BBE-AFC7-80B2ED14E933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71A662-FE38-4664-B0AD-DC1E391061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97521A-218A-4F4C-9B2F-0CDA3C7C8F50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773258-C963-492C-B1A0-44047C7407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2D901-C0F9-4BC5-BF41-0B55DE1EDB80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F8545D-7BFB-4ABB-9137-CD02CAB282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4D3407-D6E9-4CF9-9D7C-6444C1FE5B04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0D5BB5-8785-4933-8FDA-E1B6968772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09B830-1491-4A98-8CAE-8E0FD3C211B2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8F96C0-00EA-4519-86C3-AD0CB9FBDB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2A6006-2C2A-4D12-86CA-7292D28567CA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EC8B1D-D8FD-4043-A74D-D90680EA7D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150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EB41158-BDB0-4612-9298-79B5B4A11A4F}" type="datetimeFigureOut">
              <a:rPr lang="cs-CZ"/>
              <a:pPr>
                <a:defRPr/>
              </a:pPr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8BCCC07-309B-4A08-A9C3-1E40670521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julda.cz/2011/10/&#269;estne-%20prohl&#225;&#353;en&#237;-vzor-ke-stazeni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1168508"/>
              </p:ext>
            </p:extLst>
          </p:nvPr>
        </p:nvGraphicFramePr>
        <p:xfrm>
          <a:off x="1008063" y="2924175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5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Jana</a:t>
                      </a:r>
                      <a:r>
                        <a:rPr lang="cs-CZ" baseline="0" dirty="0" smtClean="0"/>
                        <a:t> Tolarová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Čestné</a:t>
                      </a:r>
                      <a:r>
                        <a:rPr lang="cs-CZ" baseline="0" dirty="0" smtClean="0"/>
                        <a:t> prohlášení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5. 2. 2013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2"/>
          <p:cNvSpPr>
            <a:spLocks noGrp="1"/>
          </p:cNvSpPr>
          <p:nvPr>
            <p:ph idx="1"/>
          </p:nvPr>
        </p:nvSpPr>
        <p:spPr>
          <a:xfrm>
            <a:off x="395288" y="404813"/>
            <a:ext cx="8229600" cy="6192837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endParaRPr lang="cs-CZ" sz="2400" b="1" dirty="0" smtClean="0"/>
          </a:p>
          <a:p>
            <a:pPr marL="0" indent="0" eaLnBrk="1" hangingPunct="1">
              <a:buFont typeface="Arial" charset="0"/>
              <a:buNone/>
            </a:pPr>
            <a:r>
              <a:rPr lang="cs-CZ" sz="2400" b="1" dirty="0" smtClean="0"/>
              <a:t>Anotace: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400" dirty="0" smtClean="0"/>
              <a:t>Tento materiál obsahuje význam a základní  charakteristiku a obsah čestného prohlášení.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400" dirty="0" smtClean="0"/>
              <a:t>Jsou zde uvedeny rovněž vzory různých modifikací čestného prohlášení.</a:t>
            </a:r>
          </a:p>
          <a:p>
            <a:pPr marL="0" indent="0" eaLnBrk="1" hangingPunct="1">
              <a:lnSpc>
                <a:spcPct val="110000"/>
              </a:lnSpc>
              <a:spcBef>
                <a:spcPct val="0"/>
              </a:spcBef>
              <a:buFont typeface="Arial" charset="0"/>
              <a:buNone/>
            </a:pPr>
            <a:endParaRPr lang="cs-CZ" sz="2400" dirty="0" smtClean="0"/>
          </a:p>
          <a:p>
            <a:pPr marL="0" indent="0" eaLnBrk="1" hangingPunct="1">
              <a:buFont typeface="Arial" charset="0"/>
              <a:buNone/>
            </a:pPr>
            <a:r>
              <a:rPr lang="cs-CZ" sz="2400" b="1" dirty="0" smtClean="0"/>
              <a:t>Metodické pokyny: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400" dirty="0" smtClean="0"/>
              <a:t>Materiál je určený především pro výuku předmětu Korespondence ve 3.ročníku oboru Gastronomie; prezentaci lze použít souborně při výkladu nebo souhrnném opakování tématu, jednotlivé obrázky při praktickém nácviku  psaní různých způsobů čestného prohlášení.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/>
              <a:t>Čestné prohlášení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Je dokument, kterým se  potvrzuje pravdivost uvedených údajů.</a:t>
            </a:r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Čestné prohlášení bývá často součástí smluv a jiných dokumentů, kde se uvádí osobní údaje zúčastněných osob</a:t>
            </a:r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Tvrzení ,které čestné prohlášení obsahuje, je v písemné formě nemohou tudíž později vzniknout žádné dohady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b="1" smtClean="0"/>
              <a:t>Obsah čestného prohlášení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Základní informace o osobě, která tvrzení prohlašuje</a:t>
            </a:r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V celém znění text vlastního prohlášení</a:t>
            </a:r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Datum a místo sepsání čestného prohlášení</a:t>
            </a:r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Vlastnoruční podpis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Vzor čestného prohlášení</a:t>
            </a:r>
          </a:p>
        </p:txBody>
      </p:sp>
      <p:graphicFrame>
        <p:nvGraphicFramePr>
          <p:cNvPr id="2061" name="Objec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72719201"/>
              </p:ext>
            </p:extLst>
          </p:nvPr>
        </p:nvGraphicFramePr>
        <p:xfrm>
          <a:off x="1979712" y="1196752"/>
          <a:ext cx="4664444" cy="549151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1" name="Document" r:id="rId3" imgW="5766396" imgH="6787753" progId="Word.Document.8">
                  <p:embed/>
                </p:oleObj>
              </mc:Choice>
              <mc:Fallback>
                <p:oleObj name="Document" r:id="rId3" imgW="5766396" imgH="6787753" progId="Word.Document.8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712" y="1196752"/>
                        <a:ext cx="4664444" cy="5491510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dirty="0" smtClean="0"/>
              <a:t>Vzor čestného prohlášení</a:t>
            </a:r>
          </a:p>
        </p:txBody>
      </p:sp>
      <p:sp>
        <p:nvSpPr>
          <p:cNvPr id="26626" name="Zástupný symbol pro obsah 3"/>
          <p:cNvSpPr>
            <a:spLocks noGrp="1"/>
          </p:cNvSpPr>
          <p:nvPr>
            <p:ph idx="1"/>
          </p:nvPr>
        </p:nvSpPr>
        <p:spPr>
          <a:xfrm>
            <a:off x="539552" y="1412776"/>
            <a:ext cx="8229600" cy="4525962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endParaRPr lang="cs-CZ" sz="2200" b="1" dirty="0" smtClean="0"/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r>
              <a:rPr lang="cs-CZ" sz="2200" b="1" dirty="0" smtClean="0"/>
              <a:t>Čestné prohlášení o výši příjmu v roce 2012 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endParaRPr lang="cs-CZ" sz="2200" b="1" dirty="0" smtClean="0"/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r>
              <a:rPr lang="cs-CZ" sz="1700" b="1" dirty="0" smtClean="0"/>
              <a:t>Jméno a příjmení:    </a:t>
            </a:r>
            <a:r>
              <a:rPr lang="cs-CZ" sz="1700" dirty="0" smtClean="0"/>
              <a:t>Anna Bohatá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r>
              <a:rPr lang="cs-CZ" sz="1700" b="1" dirty="0" smtClean="0"/>
              <a:t>Bydliště:                    </a:t>
            </a:r>
            <a:r>
              <a:rPr lang="cs-CZ" sz="1700" dirty="0" smtClean="0"/>
              <a:t>Daňová 52, 100 00  PRAHA 1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r>
              <a:rPr lang="cs-CZ" sz="1700" b="1" dirty="0" smtClean="0"/>
              <a:t>Rodné číslo:              </a:t>
            </a:r>
            <a:r>
              <a:rPr lang="cs-CZ" sz="1700" dirty="0" smtClean="0"/>
              <a:t>805520/1111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endParaRPr lang="cs-CZ" sz="1700" dirty="0" smtClean="0"/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r>
              <a:rPr lang="cs-CZ" sz="1700" dirty="0" smtClean="0"/>
              <a:t>Prohlašuji ,že v roce 2012 jsem neměla žádné zdanitelné příjmy. Jsem dlouhodobě 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r>
              <a:rPr lang="cs-CZ" sz="1700" dirty="0" smtClean="0"/>
              <a:t>nezaměstnaná.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r>
              <a:rPr lang="cs-CZ" sz="1700" dirty="0" smtClean="0"/>
              <a:t>Tyto údaje jsou pravdivé a úplné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r>
              <a:rPr lang="cs-CZ" sz="1700" dirty="0" smtClean="0"/>
              <a:t>Jsem si vědoma, že úmyslným uvedením nesprávného nebo neúplného údaje bych se dopustila přestupku.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endParaRPr lang="cs-CZ" sz="1700" dirty="0" smtClean="0"/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r>
              <a:rPr lang="cs-CZ" sz="1700" dirty="0" smtClean="0"/>
              <a:t>V Praze 14. 3. 2012  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r>
              <a:rPr lang="cs-CZ" sz="1700" dirty="0" smtClean="0"/>
              <a:t>                                           </a:t>
            </a:r>
            <a:r>
              <a:rPr lang="cs-CZ" sz="1700" dirty="0" smtClean="0">
                <a:latin typeface="Brush 455 AT" pitchFamily="2" charset="0"/>
              </a:rPr>
              <a:t>Anna Bohatá</a:t>
            </a:r>
            <a:r>
              <a:rPr lang="cs-CZ" sz="1700" dirty="0" smtClean="0">
                <a:latin typeface="Blackadder ITC"/>
              </a:rPr>
              <a:t>         (</a:t>
            </a:r>
            <a:r>
              <a:rPr lang="cs-CZ" sz="1700" dirty="0" smtClean="0"/>
              <a:t>vlastnoruční podpis)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/>
              <a:t>Vzor čestného prohlášení</a:t>
            </a:r>
          </a:p>
        </p:txBody>
      </p:sp>
      <p:sp>
        <p:nvSpPr>
          <p:cNvPr id="27650" name="Zástupný symbol pro obsah 3"/>
          <p:cNvSpPr>
            <a:spLocks noGrp="1"/>
          </p:cNvSpPr>
          <p:nvPr>
            <p:ph idx="1"/>
          </p:nvPr>
        </p:nvSpPr>
        <p:spPr>
          <a:xfrm>
            <a:off x="539552" y="1628800"/>
            <a:ext cx="8147050" cy="4929188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r>
              <a:rPr lang="cs-CZ" sz="2200" b="1" dirty="0" smtClean="0"/>
              <a:t>Čestné prohlášení o společné domácnosti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endParaRPr lang="cs-CZ" sz="2200" b="1" dirty="0" smtClean="0"/>
          </a:p>
          <a:p>
            <a:pPr marL="0" indent="0" eaLnBrk="1" hangingPunct="1">
              <a:lnSpc>
                <a:spcPct val="90000"/>
              </a:lnSpc>
              <a:spcBef>
                <a:spcPct val="0"/>
              </a:spcBef>
              <a:buFont typeface="Arial" charset="0"/>
              <a:buNone/>
            </a:pPr>
            <a:r>
              <a:rPr lang="cs-CZ" sz="1900" b="1" dirty="0" smtClean="0"/>
              <a:t>Jméno a příjmení:      </a:t>
            </a:r>
            <a:r>
              <a:rPr lang="cs-CZ" sz="1900" dirty="0" smtClean="0"/>
              <a:t>Anna Bohatá</a:t>
            </a:r>
          </a:p>
          <a:p>
            <a:pPr marL="0" indent="0" eaLnBrk="1" hangingPunct="1">
              <a:lnSpc>
                <a:spcPct val="90000"/>
              </a:lnSpc>
              <a:spcBef>
                <a:spcPct val="0"/>
              </a:spcBef>
              <a:buFont typeface="Arial" charset="0"/>
              <a:buNone/>
            </a:pPr>
            <a:r>
              <a:rPr lang="cs-CZ" sz="1900" b="1" dirty="0" smtClean="0"/>
              <a:t>Bydliště:                       </a:t>
            </a:r>
            <a:r>
              <a:rPr lang="cs-CZ" sz="1900" dirty="0" smtClean="0"/>
              <a:t>Daňová 52,100 00  PRAHA 1</a:t>
            </a:r>
          </a:p>
          <a:p>
            <a:pPr marL="0" indent="0" eaLnBrk="1" hangingPunct="1">
              <a:lnSpc>
                <a:spcPct val="90000"/>
              </a:lnSpc>
              <a:spcBef>
                <a:spcPct val="0"/>
              </a:spcBef>
              <a:buFont typeface="Arial" charset="0"/>
              <a:buNone/>
            </a:pPr>
            <a:r>
              <a:rPr lang="cs-CZ" sz="1900" b="1" dirty="0" smtClean="0"/>
              <a:t>Rodné číslo:                </a:t>
            </a:r>
            <a:r>
              <a:rPr lang="cs-CZ" sz="1900" dirty="0" smtClean="0"/>
              <a:t>805520/1111</a:t>
            </a:r>
          </a:p>
          <a:p>
            <a:pPr marL="0" indent="0" eaLnBrk="1" hangingPunct="1">
              <a:lnSpc>
                <a:spcPct val="90000"/>
              </a:lnSpc>
              <a:spcBef>
                <a:spcPct val="0"/>
              </a:spcBef>
              <a:buFont typeface="Arial" charset="0"/>
              <a:buNone/>
            </a:pPr>
            <a:r>
              <a:rPr lang="cs-CZ" sz="1900" b="1" dirty="0" smtClean="0"/>
              <a:t>Jméno a příjmení:      </a:t>
            </a:r>
            <a:r>
              <a:rPr lang="cs-CZ" sz="1900" dirty="0" smtClean="0"/>
              <a:t>Karel Bohatý </a:t>
            </a:r>
          </a:p>
          <a:p>
            <a:pPr marL="0" indent="0" eaLnBrk="1" hangingPunct="1">
              <a:lnSpc>
                <a:spcPct val="90000"/>
              </a:lnSpc>
              <a:spcBef>
                <a:spcPct val="0"/>
              </a:spcBef>
              <a:buFont typeface="Arial" charset="0"/>
              <a:buNone/>
            </a:pPr>
            <a:r>
              <a:rPr lang="cs-CZ" sz="1900" b="1" dirty="0" smtClean="0"/>
              <a:t>Bydliště:                       </a:t>
            </a:r>
            <a:r>
              <a:rPr lang="cs-CZ" sz="1900" dirty="0" smtClean="0"/>
              <a:t>Dlužní 11, 100 00  PRAHA 1</a:t>
            </a:r>
          </a:p>
          <a:p>
            <a:pPr marL="0" indent="0" eaLnBrk="1" hangingPunct="1">
              <a:lnSpc>
                <a:spcPct val="90000"/>
              </a:lnSpc>
              <a:spcBef>
                <a:spcPct val="0"/>
              </a:spcBef>
              <a:buFont typeface="Arial" charset="0"/>
              <a:buNone/>
            </a:pPr>
            <a:r>
              <a:rPr lang="cs-CZ" sz="1900" b="1" dirty="0" smtClean="0"/>
              <a:t>Rodné číslo:                </a:t>
            </a:r>
            <a:r>
              <a:rPr lang="cs-CZ" sz="1900" dirty="0" smtClean="0"/>
              <a:t>800520/1111</a:t>
            </a:r>
          </a:p>
          <a:p>
            <a:pPr marL="0" indent="0" eaLnBrk="1" hangingPunct="1">
              <a:lnSpc>
                <a:spcPct val="90000"/>
              </a:lnSpc>
              <a:spcBef>
                <a:spcPct val="0"/>
              </a:spcBef>
              <a:buFont typeface="Arial" charset="0"/>
              <a:buNone/>
            </a:pPr>
            <a:endParaRPr lang="cs-CZ" sz="1900" dirty="0" smtClean="0"/>
          </a:p>
          <a:p>
            <a:pPr marL="0" indent="0" eaLnBrk="1" hangingPunct="1">
              <a:lnSpc>
                <a:spcPct val="90000"/>
              </a:lnSpc>
              <a:spcBef>
                <a:spcPct val="0"/>
              </a:spcBef>
              <a:buFont typeface="Arial" charset="0"/>
              <a:buNone/>
            </a:pPr>
            <a:r>
              <a:rPr lang="cs-CZ" sz="1900" dirty="0" smtClean="0"/>
              <a:t>Prohlašujeme, že v roce 2012jsme žili ve společné domácnosti na adrese</a:t>
            </a:r>
          </a:p>
          <a:p>
            <a:pPr marL="0" indent="0" eaLnBrk="1" hangingPunct="1">
              <a:lnSpc>
                <a:spcPct val="90000"/>
              </a:lnSpc>
              <a:spcBef>
                <a:spcPct val="0"/>
              </a:spcBef>
              <a:buFont typeface="Arial" charset="0"/>
              <a:buNone/>
            </a:pPr>
            <a:r>
              <a:rPr lang="cs-CZ" sz="1900" dirty="0" smtClean="0"/>
              <a:t>Daňová 52, 100 00  PRAHA1.</a:t>
            </a:r>
          </a:p>
          <a:p>
            <a:pPr marL="0" indent="0" eaLnBrk="1" hangingPunct="1">
              <a:lnSpc>
                <a:spcPct val="90000"/>
              </a:lnSpc>
              <a:spcBef>
                <a:spcPct val="0"/>
              </a:spcBef>
              <a:buFont typeface="Arial" charset="0"/>
              <a:buNone/>
            </a:pPr>
            <a:r>
              <a:rPr lang="cs-CZ" sz="1900" dirty="0" smtClean="0"/>
              <a:t>Tyto údaje jsou pravdivé a úplné.</a:t>
            </a:r>
          </a:p>
          <a:p>
            <a:pPr marL="0" indent="0" eaLnBrk="1" hangingPunct="1">
              <a:lnSpc>
                <a:spcPct val="90000"/>
              </a:lnSpc>
              <a:spcBef>
                <a:spcPct val="0"/>
              </a:spcBef>
              <a:buFont typeface="Arial" charset="0"/>
              <a:buNone/>
            </a:pPr>
            <a:r>
              <a:rPr lang="cs-CZ" sz="1900" dirty="0" smtClean="0"/>
              <a:t>Jsme si vědomi, že  úmyslným uvedením nesprávného nebo neúmyslného údaje bychom se dopustili přestupku.</a:t>
            </a:r>
          </a:p>
          <a:p>
            <a:pPr marL="0" indent="0" eaLnBrk="1" hangingPunct="1">
              <a:lnSpc>
                <a:spcPct val="90000"/>
              </a:lnSpc>
              <a:spcBef>
                <a:spcPct val="0"/>
              </a:spcBef>
              <a:buFont typeface="Arial" charset="0"/>
              <a:buNone/>
            </a:pPr>
            <a:endParaRPr lang="cs-CZ" sz="1900" dirty="0" smtClean="0"/>
          </a:p>
          <a:p>
            <a:pPr marL="0" indent="0" eaLnBrk="1" hangingPunct="1">
              <a:lnSpc>
                <a:spcPct val="90000"/>
              </a:lnSpc>
              <a:spcBef>
                <a:spcPct val="0"/>
              </a:spcBef>
              <a:buFont typeface="Arial" charset="0"/>
              <a:buNone/>
            </a:pPr>
            <a:r>
              <a:rPr lang="cs-CZ" sz="1900" dirty="0" smtClean="0"/>
              <a:t>V Praze 14. 3. 2012</a:t>
            </a:r>
            <a:endParaRPr lang="cs-CZ" sz="1900" dirty="0" smtClean="0">
              <a:latin typeface="Blackadder ITC"/>
            </a:endParaRPr>
          </a:p>
          <a:p>
            <a:pPr marL="0" indent="0" eaLnBrk="1" hangingPunct="1">
              <a:lnSpc>
                <a:spcPct val="90000"/>
              </a:lnSpc>
              <a:spcBef>
                <a:spcPct val="0"/>
              </a:spcBef>
              <a:buFont typeface="Arial" charset="0"/>
              <a:buNone/>
            </a:pPr>
            <a:r>
              <a:rPr lang="cs-CZ" sz="1900" dirty="0" smtClean="0">
                <a:latin typeface="Blackadder ITC"/>
              </a:rPr>
              <a:t>                                                    </a:t>
            </a:r>
            <a:r>
              <a:rPr lang="cs-CZ" sz="1900" dirty="0" smtClean="0">
                <a:latin typeface="Brush 455 AT" pitchFamily="2" charset="0"/>
              </a:rPr>
              <a:t>Anna Bohatá           Karel Bohatý</a:t>
            </a:r>
          </a:p>
          <a:p>
            <a:pPr marL="0" indent="0" eaLnBrk="1" hangingPunct="1">
              <a:lnSpc>
                <a:spcPct val="90000"/>
              </a:lnSpc>
            </a:pPr>
            <a:endParaRPr lang="cs-CZ" sz="1900" b="1" dirty="0" smtClean="0">
              <a:latin typeface="Brush 455 AT" pitchFamily="2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Použité  </a:t>
            </a:r>
            <a:r>
              <a:rPr lang="cs-CZ" sz="3200" b="1" dirty="0" smtClean="0"/>
              <a:t>zdroje</a:t>
            </a: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z="2400" dirty="0" smtClean="0">
              <a:hlinkClick r:id="rId2"/>
            </a:endParaRPr>
          </a:p>
          <a:p>
            <a:pPr eaLnBrk="1" hangingPunct="1"/>
            <a:r>
              <a:rPr lang="cs-CZ" sz="2400" dirty="0" smtClean="0">
                <a:hlinkClick r:id="rId2"/>
              </a:rPr>
              <a:t>www.julda.cz/2011/10/cestne- </a:t>
            </a:r>
            <a:r>
              <a:rPr lang="cs-CZ" sz="2400" dirty="0" err="1" smtClean="0">
                <a:hlinkClick r:id="rId2"/>
              </a:rPr>
              <a:t>prohlasení</a:t>
            </a:r>
            <a:r>
              <a:rPr lang="cs-CZ" sz="2400" dirty="0" smtClean="0">
                <a:hlinkClick r:id="rId2"/>
              </a:rPr>
              <a:t>-vzor-ke-</a:t>
            </a:r>
            <a:r>
              <a:rPr lang="cs-CZ" sz="2400" dirty="0" err="1" smtClean="0">
                <a:hlinkClick r:id="rId2"/>
              </a:rPr>
              <a:t>stazeni</a:t>
            </a:r>
            <a:r>
              <a:rPr lang="cs-CZ" sz="2400" dirty="0" smtClean="0">
                <a:hlinkClick r:id="rId2"/>
              </a:rPr>
              <a:t>/</a:t>
            </a:r>
            <a:endParaRPr lang="cs-CZ" sz="2400" dirty="0" smtClean="0"/>
          </a:p>
          <a:p>
            <a:pPr marL="0" indent="0" eaLnBrk="1" hangingPunct="1">
              <a:buNone/>
            </a:pPr>
            <a:endParaRPr lang="cs-CZ" sz="2400" dirty="0" smtClean="0"/>
          </a:p>
          <a:p>
            <a:pPr eaLnBrk="1" hangingPunct="1"/>
            <a:r>
              <a:rPr lang="cs-CZ" sz="2400" dirty="0" smtClean="0"/>
              <a:t>Vlastní archiv autorky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218</TotalTime>
  <Words>384</Words>
  <Application>Microsoft Office PowerPoint</Application>
  <PresentationFormat>Předvádění na obrazovce (4:3)</PresentationFormat>
  <Paragraphs>77</Paragraphs>
  <Slides>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Document</vt:lpstr>
      <vt:lpstr>Prezentace aplikace PowerPoint</vt:lpstr>
      <vt:lpstr>Prezentace aplikace PowerPoint</vt:lpstr>
      <vt:lpstr>Čestné prohlášení</vt:lpstr>
      <vt:lpstr>Obsah čestného prohlášení</vt:lpstr>
      <vt:lpstr>Vzor čestného prohlášení</vt:lpstr>
      <vt:lpstr>Vzor čestného prohlášení</vt:lpstr>
      <vt:lpstr>Vzor čestného prohlášení</vt:lpstr>
      <vt:lpstr> Použité  zdroje</vt:lpstr>
    </vt:vector>
  </TitlesOfParts>
  <Company>SŠ a VOŠ cestovního ruchu, České Budějovice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Baštář Jan</dc:creator>
  <cp:lastModifiedBy>Josef</cp:lastModifiedBy>
  <cp:revision>41</cp:revision>
  <dcterms:created xsi:type="dcterms:W3CDTF">2012-10-19T06:36:28Z</dcterms:created>
  <dcterms:modified xsi:type="dcterms:W3CDTF">2013-06-11T20:22:22Z</dcterms:modified>
</cp:coreProperties>
</file>