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6" r:id="rId2"/>
    <p:sldId id="267" r:id="rId3"/>
    <p:sldId id="258" r:id="rId4"/>
    <p:sldId id="259" r:id="rId5"/>
    <p:sldId id="260" r:id="rId6"/>
    <p:sldId id="261" r:id="rId7"/>
    <p:sldId id="265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1" d="100"/>
          <a:sy n="51" d="100"/>
        </p:scale>
        <p:origin x="-1842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D33243-B50C-4AA7-89BE-B4D937BCF628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1A2B23-08DE-4389-8D08-24D57D1E70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95551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C04FAE-936B-4923-A836-BCE2B1A07A9B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BECAF7-4BE6-4BA1-9194-23BA22045B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FC6DF-280D-4E63-9F75-0202069EAD0B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A0014-ED84-46D4-BDB0-19E65086EA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9C3E03-91CD-49EE-936D-895241172C3B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F9AD64-875E-4927-BFD1-2E21787CB8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56746-40B6-40E2-A86A-341DAF3F1B87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32AC27-3F72-4425-984E-D52E5D99D6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00EC12-C2BD-4618-98A8-B1CCBEC1AA27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868207-54AF-47CE-8F2C-9519253489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71BD69-39A3-4B73-AC43-B4834162C01C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DED79-8745-4A9E-915F-8482D1D809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8D085C-21B7-4C25-A192-3D3197FED974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6B0A0D-E5BF-456A-AE3E-DDE340FD27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2D0805-3B24-4C80-8709-2123C3C6DE62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81E555-6951-4BE9-84E7-030D15A762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B6F95A-98E5-466F-844C-F97343A08F03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93457-4F01-4599-A221-CCD5BE8DFD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15B35B-90BE-4BF6-AE38-2FCE22F770E8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B3A814-8AD0-4262-87FD-C1CC4A8B00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308157-A51B-4CE2-AE56-BF007C6E72E5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098857-C14B-4C5A-A754-7DCE1F1A45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566D4C0-D37D-4665-A333-E048D79D46A0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070DC72-C41D-4CB1-80CA-06A274302C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3767522"/>
              </p:ext>
            </p:extLst>
          </p:nvPr>
        </p:nvGraphicFramePr>
        <p:xfrm>
          <a:off x="1007604" y="2924944"/>
          <a:ext cx="7248961" cy="31391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Jana Tolarová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Potvrzenka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10. 2. 2013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8595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b="1" dirty="0" smtClean="0"/>
              <a:t>Anotace:</a:t>
            </a:r>
          </a:p>
          <a:p>
            <a:r>
              <a:rPr lang="cs-CZ" sz="2400" dirty="0" smtClean="0"/>
              <a:t>Tento </a:t>
            </a:r>
            <a:r>
              <a:rPr lang="cs-CZ" sz="2400" dirty="0"/>
              <a:t>materiál obsahuje základní charakteristiku  </a:t>
            </a:r>
            <a:r>
              <a:rPr lang="cs-CZ" sz="2400" dirty="0" smtClean="0"/>
              <a:t>potvrzenky, její náležitosti a </a:t>
            </a:r>
            <a:r>
              <a:rPr lang="cs-CZ" sz="2400" dirty="0"/>
              <a:t>adekvátní ukázky jednotlivých variant </a:t>
            </a:r>
            <a:r>
              <a:rPr lang="cs-CZ" sz="2400" dirty="0" smtClean="0"/>
              <a:t>potvrzenky.</a:t>
            </a:r>
            <a:endParaRPr lang="cs-CZ" sz="2400" dirty="0"/>
          </a:p>
          <a:p>
            <a:endParaRPr lang="cs-CZ" dirty="0" smtClean="0"/>
          </a:p>
          <a:p>
            <a:r>
              <a:rPr lang="cs-CZ" b="1" dirty="0" smtClean="0"/>
              <a:t>Metodické pokyny:</a:t>
            </a:r>
            <a:endParaRPr lang="cs-CZ" dirty="0" smtClean="0"/>
          </a:p>
          <a:p>
            <a:pPr marL="0" indent="0">
              <a:buNone/>
            </a:pPr>
            <a:r>
              <a:rPr lang="cs-CZ" sz="2400" dirty="0" smtClean="0"/>
              <a:t>     Materiál </a:t>
            </a:r>
            <a:r>
              <a:rPr lang="cs-CZ" sz="2400" dirty="0"/>
              <a:t>je určený především pro výuku předmětu </a:t>
            </a:r>
            <a:r>
              <a:rPr lang="cs-CZ" sz="2400" dirty="0" smtClean="0"/>
              <a:t>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Korespondence </a:t>
            </a:r>
            <a:r>
              <a:rPr lang="cs-CZ" sz="2400" dirty="0"/>
              <a:t>ve 3.ročníku oboru Gastronomie-kuchař. Jako 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doplňující </a:t>
            </a:r>
            <a:r>
              <a:rPr lang="cs-CZ" sz="2400" dirty="0"/>
              <a:t>materiál je možné využití při výuce </a:t>
            </a:r>
            <a:r>
              <a:rPr lang="cs-CZ" sz="2400" dirty="0" smtClean="0"/>
              <a:t>ekonomiky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téhož studijního oboru.</a:t>
            </a:r>
          </a:p>
          <a:p>
            <a:pPr marL="0" indent="0">
              <a:buNone/>
            </a:pPr>
            <a:r>
              <a:rPr lang="cs-CZ" sz="2400" dirty="0" smtClean="0"/>
              <a:t>     Obrázky </a:t>
            </a:r>
            <a:r>
              <a:rPr lang="cs-CZ" sz="2400" dirty="0"/>
              <a:t>je možné použít jako celek </a:t>
            </a:r>
            <a:r>
              <a:rPr lang="cs-CZ" sz="2400" dirty="0" smtClean="0"/>
              <a:t>při výkladové  </a:t>
            </a:r>
            <a:r>
              <a:rPr lang="cs-CZ" sz="2400" dirty="0"/>
              <a:t>prezentaci </a:t>
            </a:r>
            <a:r>
              <a:rPr lang="cs-CZ" sz="2400" dirty="0" smtClean="0"/>
              <a:t>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tematického </a:t>
            </a:r>
            <a:r>
              <a:rPr lang="cs-CZ" sz="2400" dirty="0"/>
              <a:t>celku nebo jednotlivě </a:t>
            </a:r>
            <a:r>
              <a:rPr lang="cs-CZ" sz="2400" dirty="0" smtClean="0"/>
              <a:t>při procvičování psaní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potvrzenky.</a:t>
            </a:r>
            <a:endParaRPr lang="cs-CZ" sz="2400" dirty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380853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Potvrzenka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Patří mezi jednoduché právní listiny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Jiné názvy pro potvrzenku jsou kvitance nebo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stvrzenka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Potvrzenka je doklad ověřující převzetí peněžní částky nebo i věci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Musí být vlastnoručně  podepsaná příjemcem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Náležitosti potvrzenky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Potvrzení o přijetí částky číslicemi i slovy</a:t>
            </a:r>
          </a:p>
          <a:p>
            <a:r>
              <a:rPr lang="cs-CZ" smtClean="0"/>
              <a:t>Jméno a adresa plátce</a:t>
            </a:r>
          </a:p>
          <a:p>
            <a:r>
              <a:rPr lang="cs-CZ" smtClean="0"/>
              <a:t>Důvod placení</a:t>
            </a:r>
          </a:p>
          <a:p>
            <a:r>
              <a:rPr lang="cs-CZ" smtClean="0"/>
              <a:t>Místo a datum vystavení; měsíc je napsaný slovem</a:t>
            </a:r>
          </a:p>
          <a:p>
            <a:r>
              <a:rPr lang="cs-CZ" smtClean="0"/>
              <a:t>Jméno, adresa, číslo OP příjemce</a:t>
            </a:r>
          </a:p>
          <a:p>
            <a:r>
              <a:rPr lang="cs-CZ" smtClean="0"/>
              <a:t>Vlastnoruční podpis příjemce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/>
              <a:t>Vzor potvrzenky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341438"/>
            <a:ext cx="8218487" cy="4784725"/>
          </a:xfrm>
        </p:spPr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8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800" dirty="0" smtClean="0"/>
              <a:t> </a:t>
            </a:r>
            <a:endParaRPr lang="cs-CZ" sz="20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2000" b="1" dirty="0" smtClean="0"/>
              <a:t>                                                      Potvrzenka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20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2000" dirty="0" smtClean="0"/>
              <a:t>      Potvrzuji, že jsem dne 10. února 2013 přijal od svého spolupracovníka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2000" dirty="0" smtClean="0"/>
              <a:t>      pana Jana Nového, bytem Zahradní 12, 370 05  ČESKÉ BUDĚJOVICE</a:t>
            </a:r>
          </a:p>
          <a:p>
            <a:pPr marL="0" indent="0">
              <a:lnSpc>
                <a:spcPct val="80000"/>
              </a:lnSpc>
            </a:pPr>
            <a:endParaRPr lang="cs-CZ" sz="2000" b="1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2000" b="1" dirty="0" smtClean="0"/>
              <a:t>                            částku 80.000 Kč , slovy  </a:t>
            </a:r>
            <a:r>
              <a:rPr lang="cs-CZ" sz="2000" b="1" dirty="0" err="1" smtClean="0"/>
              <a:t>Osmdesáttisíc</a:t>
            </a:r>
            <a:r>
              <a:rPr lang="cs-CZ" sz="2000" b="1" dirty="0" smtClean="0"/>
              <a:t> korun českých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2000" dirty="0" smtClean="0"/>
              <a:t>       </a:t>
            </a:r>
          </a:p>
          <a:p>
            <a:pPr marL="0" indent="0">
              <a:lnSpc>
                <a:spcPct val="80000"/>
              </a:lnSpc>
              <a:spcBef>
                <a:spcPct val="0"/>
              </a:spcBef>
              <a:buFont typeface="Arial" charset="0"/>
              <a:buNone/>
            </a:pPr>
            <a:r>
              <a:rPr lang="cs-CZ" sz="2000" dirty="0" smtClean="0"/>
              <a:t>      na úplné vyrovnání své věřitelské pohledávky.</a:t>
            </a:r>
          </a:p>
          <a:p>
            <a:pPr marL="0" indent="0">
              <a:lnSpc>
                <a:spcPct val="80000"/>
              </a:lnSpc>
              <a:spcBef>
                <a:spcPct val="0"/>
              </a:spcBef>
              <a:buFont typeface="Arial" charset="0"/>
              <a:buNone/>
            </a:pPr>
            <a:r>
              <a:rPr lang="cs-CZ" sz="2000" dirty="0" smtClean="0"/>
              <a:t>      Přikládám ověřený vlastnoruční podpis.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2000" dirty="0" smtClean="0"/>
              <a:t>                                                                                                 </a:t>
            </a:r>
          </a:p>
          <a:p>
            <a:pPr marL="0" indent="0">
              <a:lnSpc>
                <a:spcPct val="80000"/>
              </a:lnSpc>
              <a:spcBef>
                <a:spcPct val="0"/>
              </a:spcBef>
              <a:buFont typeface="Arial" charset="0"/>
              <a:buNone/>
            </a:pPr>
            <a:r>
              <a:rPr lang="cs-CZ" sz="2000" dirty="0" smtClean="0"/>
              <a:t>      České Budějovice 11. února 2013                               </a:t>
            </a:r>
            <a:r>
              <a:rPr lang="cs-CZ" sz="2000" dirty="0" smtClean="0">
                <a:latin typeface="Brush Script MT" pitchFamily="66" charset="0"/>
              </a:rPr>
              <a:t>Pavel Průkazný</a:t>
            </a:r>
          </a:p>
          <a:p>
            <a:pPr marL="0" indent="0">
              <a:lnSpc>
                <a:spcPct val="80000"/>
              </a:lnSpc>
              <a:spcBef>
                <a:spcPct val="0"/>
              </a:spcBef>
              <a:buFont typeface="Arial" charset="0"/>
              <a:buNone/>
            </a:pPr>
            <a:r>
              <a:rPr lang="cs-CZ" sz="2000" dirty="0" smtClean="0"/>
              <a:t>                                                                                                   Pavel Průkazný </a:t>
            </a:r>
          </a:p>
          <a:p>
            <a:pPr marL="0" indent="0">
              <a:lnSpc>
                <a:spcPct val="80000"/>
              </a:lnSpc>
              <a:spcBef>
                <a:spcPct val="0"/>
              </a:spcBef>
              <a:buFont typeface="Arial" charset="0"/>
              <a:buNone/>
            </a:pPr>
            <a:r>
              <a:rPr lang="cs-CZ" sz="2000" dirty="0" smtClean="0"/>
              <a:t>                                                                                                   Průběžná 3 </a:t>
            </a:r>
          </a:p>
          <a:p>
            <a:pPr marL="0" indent="0">
              <a:lnSpc>
                <a:spcPct val="80000"/>
              </a:lnSpc>
              <a:spcBef>
                <a:spcPct val="0"/>
              </a:spcBef>
              <a:buFont typeface="Arial" charset="0"/>
              <a:buNone/>
            </a:pPr>
            <a:r>
              <a:rPr lang="cs-CZ" sz="2000" dirty="0" smtClean="0"/>
              <a:t>      </a:t>
            </a:r>
            <a:r>
              <a:rPr lang="cs-CZ" sz="2000" b="1" dirty="0" smtClean="0"/>
              <a:t>Ověřovací doložka notářství                                          </a:t>
            </a:r>
            <a:r>
              <a:rPr lang="cs-CZ" sz="2000" dirty="0" smtClean="0"/>
              <a:t>100 00  PRAHA 10                                                                       </a:t>
            </a:r>
          </a:p>
          <a:p>
            <a:pPr marL="0" indent="0">
              <a:lnSpc>
                <a:spcPct val="80000"/>
              </a:lnSpc>
              <a:spcBef>
                <a:spcPct val="0"/>
              </a:spcBef>
              <a:buFont typeface="Arial" charset="0"/>
              <a:buNone/>
            </a:pPr>
            <a:r>
              <a:rPr lang="cs-CZ" sz="2000" dirty="0" smtClean="0"/>
              <a:t>                                                                                                            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Vzor potvrzenky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412875"/>
            <a:ext cx="8229600" cy="4525963"/>
          </a:xfrm>
        </p:spPr>
        <p:txBody>
          <a:bodyPr>
            <a:normAutofit/>
          </a:bodyPr>
          <a:lstStyle/>
          <a:p>
            <a:pPr marL="0" indent="0">
              <a:lnSpc>
                <a:spcPct val="80000"/>
              </a:lnSpc>
              <a:spcBef>
                <a:spcPct val="0"/>
              </a:spcBef>
              <a:buFont typeface="Arial" charset="0"/>
              <a:buNone/>
            </a:pPr>
            <a:r>
              <a:rPr lang="cs-CZ" sz="2700" dirty="0" smtClean="0"/>
              <a:t>                       </a:t>
            </a:r>
          </a:p>
          <a:p>
            <a:pPr marL="0" indent="0">
              <a:lnSpc>
                <a:spcPct val="80000"/>
              </a:lnSpc>
              <a:spcBef>
                <a:spcPct val="0"/>
              </a:spcBef>
              <a:buFont typeface="Arial" charset="0"/>
              <a:buNone/>
            </a:pPr>
            <a:r>
              <a:rPr lang="cs-CZ" sz="2700" dirty="0" smtClean="0"/>
              <a:t>                                  </a:t>
            </a:r>
            <a:r>
              <a:rPr lang="cs-CZ" sz="2700" b="1" dirty="0" smtClean="0"/>
              <a:t>Potvrzenka</a:t>
            </a:r>
          </a:p>
          <a:p>
            <a:pPr marL="0" indent="0">
              <a:lnSpc>
                <a:spcPct val="80000"/>
              </a:lnSpc>
              <a:spcBef>
                <a:spcPct val="0"/>
              </a:spcBef>
            </a:pPr>
            <a:endParaRPr lang="cs-CZ" sz="2700" b="1" dirty="0" smtClean="0"/>
          </a:p>
          <a:p>
            <a:pPr marL="0" indent="0">
              <a:lnSpc>
                <a:spcPct val="80000"/>
              </a:lnSpc>
              <a:spcBef>
                <a:spcPct val="0"/>
              </a:spcBef>
              <a:buFont typeface="Arial" charset="0"/>
              <a:buNone/>
            </a:pPr>
            <a:r>
              <a:rPr lang="cs-CZ" sz="2000" dirty="0" smtClean="0"/>
              <a:t>Potvrzuji, že jsem dnešního dne přijala od paní Hany Dlužné bytem v  Praze, Krakovská 8,</a:t>
            </a:r>
          </a:p>
          <a:p>
            <a:pPr marL="0" indent="0">
              <a:lnSpc>
                <a:spcPct val="80000"/>
              </a:lnSpc>
              <a:spcBef>
                <a:spcPct val="0"/>
              </a:spcBef>
              <a:buFont typeface="Arial" charset="0"/>
              <a:buNone/>
            </a:pPr>
            <a:endParaRPr lang="cs-CZ" sz="2000" dirty="0" smtClean="0"/>
          </a:p>
          <a:p>
            <a:pPr marL="0" indent="0">
              <a:lnSpc>
                <a:spcPct val="80000"/>
              </a:lnSpc>
              <a:spcBef>
                <a:spcPct val="0"/>
              </a:spcBef>
              <a:buFont typeface="Arial" charset="0"/>
              <a:buNone/>
            </a:pPr>
            <a:r>
              <a:rPr lang="cs-CZ" sz="2000" b="1" dirty="0" smtClean="0"/>
              <a:t>                Kč  6.000, slovy </a:t>
            </a:r>
            <a:r>
              <a:rPr lang="cs-CZ" sz="2000" b="1" dirty="0" err="1" smtClean="0"/>
              <a:t>Šesttisíc</a:t>
            </a:r>
            <a:r>
              <a:rPr lang="cs-CZ" sz="2000" b="1" dirty="0" smtClean="0"/>
              <a:t> korun českých,</a:t>
            </a:r>
          </a:p>
          <a:p>
            <a:pPr marL="0" indent="0">
              <a:lnSpc>
                <a:spcPct val="80000"/>
              </a:lnSpc>
              <a:spcBef>
                <a:spcPct val="0"/>
              </a:spcBef>
              <a:buFont typeface="Arial" charset="0"/>
              <a:buNone/>
            </a:pPr>
            <a:endParaRPr lang="cs-CZ" sz="2000" dirty="0" smtClean="0"/>
          </a:p>
          <a:p>
            <a:pPr marL="0" indent="0">
              <a:lnSpc>
                <a:spcPct val="80000"/>
              </a:lnSpc>
              <a:spcBef>
                <a:spcPct val="0"/>
              </a:spcBef>
              <a:buFont typeface="Arial" charset="0"/>
              <a:buNone/>
            </a:pPr>
            <a:r>
              <a:rPr lang="cs-CZ" sz="2000" dirty="0" smtClean="0"/>
              <a:t>jako první splátku jejího dluhu z 1. ledna 2013.</a:t>
            </a:r>
          </a:p>
          <a:p>
            <a:pPr marL="0" indent="0">
              <a:lnSpc>
                <a:spcPct val="80000"/>
              </a:lnSpc>
              <a:spcBef>
                <a:spcPct val="0"/>
              </a:spcBef>
              <a:buFont typeface="Arial" charset="0"/>
              <a:buNone/>
            </a:pPr>
            <a:endParaRPr lang="cs-CZ" sz="2000" dirty="0" smtClean="0"/>
          </a:p>
          <a:p>
            <a:pPr marL="0" indent="0">
              <a:lnSpc>
                <a:spcPct val="80000"/>
              </a:lnSpc>
              <a:spcBef>
                <a:spcPct val="0"/>
              </a:spcBef>
              <a:buFont typeface="Arial" charset="0"/>
              <a:buNone/>
            </a:pPr>
            <a:r>
              <a:rPr lang="cs-CZ" sz="2000" dirty="0" smtClean="0"/>
              <a:t>České Budějovice 1. únor 2013</a:t>
            </a:r>
          </a:p>
          <a:p>
            <a:pPr marL="0" indent="0">
              <a:lnSpc>
                <a:spcPct val="80000"/>
              </a:lnSpc>
              <a:spcBef>
                <a:spcPct val="0"/>
              </a:spcBef>
              <a:buFont typeface="Arial" charset="0"/>
              <a:buNone/>
            </a:pPr>
            <a:endParaRPr lang="cs-CZ" sz="20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2000" dirty="0" smtClean="0">
                <a:latin typeface="Blackadder ITC" pitchFamily="82" charset="0"/>
              </a:rPr>
              <a:t>Alena Věřitelská</a:t>
            </a:r>
          </a:p>
          <a:p>
            <a:pPr marL="0" indent="0">
              <a:lnSpc>
                <a:spcPct val="80000"/>
              </a:lnSpc>
              <a:spcBef>
                <a:spcPct val="0"/>
              </a:spcBef>
              <a:buFont typeface="Arial" charset="0"/>
              <a:buNone/>
            </a:pPr>
            <a:r>
              <a:rPr lang="cs-CZ" sz="1800" dirty="0" smtClean="0"/>
              <a:t>Alena Věřitelská</a:t>
            </a:r>
          </a:p>
          <a:p>
            <a:pPr marL="0" indent="0">
              <a:lnSpc>
                <a:spcPct val="80000"/>
              </a:lnSpc>
              <a:spcBef>
                <a:spcPct val="0"/>
              </a:spcBef>
              <a:buFont typeface="Arial" charset="0"/>
              <a:buNone/>
            </a:pPr>
            <a:r>
              <a:rPr lang="cs-CZ" sz="1800" dirty="0" smtClean="0"/>
              <a:t>Kanovnická 4</a:t>
            </a:r>
          </a:p>
          <a:p>
            <a:pPr marL="0" indent="0">
              <a:lnSpc>
                <a:spcPct val="80000"/>
              </a:lnSpc>
              <a:spcBef>
                <a:spcPct val="0"/>
              </a:spcBef>
              <a:buFont typeface="Arial" charset="0"/>
              <a:buNone/>
            </a:pPr>
            <a:r>
              <a:rPr lang="cs-CZ" sz="1800" dirty="0" smtClean="0"/>
              <a:t>370 01  ČESKÉ BUDĚJOVICE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Použitá literatura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Kuldová, O., Fleischmannová , E.: Jak psát obchodní dopisy a jiné písemnosti, Fortuna 2007, ISBN978-80-7373-009-3,počet stran 199</a:t>
            </a:r>
          </a:p>
          <a:p>
            <a:endParaRPr lang="cs-CZ" sz="2400" dirty="0" smtClean="0"/>
          </a:p>
          <a:p>
            <a:r>
              <a:rPr lang="cs-CZ" sz="2400" dirty="0" smtClean="0"/>
              <a:t>Fleischmannová, E., Kuldová, O., Šedý, R.: Obchodní korespondence pro střední školy, Fortuna 2005, ISBN 80-7168-919-X, počet </a:t>
            </a:r>
            <a:r>
              <a:rPr lang="cs-CZ" sz="2400" smtClean="0"/>
              <a:t>stran 119</a:t>
            </a:r>
          </a:p>
          <a:p>
            <a:endParaRPr lang="cs-CZ" sz="2400" dirty="0" smtClean="0"/>
          </a:p>
          <a:p>
            <a:r>
              <a:rPr lang="cs-CZ" sz="2400" dirty="0" smtClean="0"/>
              <a:t>Vlastní archiv autorky</a:t>
            </a:r>
          </a:p>
          <a:p>
            <a:endParaRPr lang="cs-CZ" sz="24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391</Words>
  <Application>Microsoft Office PowerPoint</Application>
  <PresentationFormat>Předvádění na obrazovce (4:3)</PresentationFormat>
  <Paragraphs>80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Potvrzenka</vt:lpstr>
      <vt:lpstr>Náležitosti potvrzenky</vt:lpstr>
      <vt:lpstr>Vzor potvrzenky</vt:lpstr>
      <vt:lpstr>Vzor potvrzenky</vt:lpstr>
      <vt:lpstr>Použitá literatura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Potvrzenka</dc:title>
  <dc:creator>Josef</dc:creator>
  <cp:lastModifiedBy>Josef</cp:lastModifiedBy>
  <cp:revision>21</cp:revision>
  <dcterms:created xsi:type="dcterms:W3CDTF">2013-02-06T20:00:20Z</dcterms:created>
  <dcterms:modified xsi:type="dcterms:W3CDTF">2013-06-11T16:49:05Z</dcterms:modified>
</cp:coreProperties>
</file>