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9" d="100"/>
          <a:sy n="49" d="100"/>
        </p:scale>
        <p:origin x="-190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Microsoft_Word_Document1.doc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inesys.cz/screenshoty/smernice.gif" TargetMode="External"/><Relationship Id="rId2" Type="http://schemas.openxmlformats.org/officeDocument/2006/relationships/hyperlink" Target="http://www.google.cz/search?hl=cs&amp;site=imghp&amp;tbm=isch&amp;source=hp&amp;biw=1366&amp;bih=667&amp;q=sm%C4%9Brnice&amp;oq=sm%C4%9Br&amp;gs_l=img.1.4.0l10.4992.11002.0.14457.4.4.0.0.0.0.28.81.4.4.0...0.0.0..1ac.1.16.img.3QiBY8FCOkw#facrc=_&amp;imgrc=q-3SsZNtONfT5M%3A%3BU1_rrfQjhMnJGM%3Bhttp%253A%252F%252Ffiles.osh-lbc.webnode.cz%252Fsystem_preview_detail_200000142-b0b8db1b32%252FSm%25C4%259Brnice%252520-%252520d%25C4%259Bti.jpg%3Bhttp%253A%252F%252Fosh-lbc.webnode.cz%252Fproducts%252Fsmernice-pro-celorocni-cinnost-kolektivu-mladych-hasicu%252F%3B300%3B42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219849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</a:t>
                      </a:r>
                      <a:r>
                        <a:rPr lang="cs-CZ" baseline="0" dirty="0" smtClean="0"/>
                        <a:t> 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Směrnice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r>
                        <a:rPr lang="cs-CZ" baseline="0" dirty="0" smtClean="0"/>
                        <a:t>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5"/>
            <a:ext cx="8748464" cy="6453335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b="1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Směrnice patří </a:t>
            </a:r>
            <a:r>
              <a:rPr lang="cs-CZ" sz="2400" dirty="0"/>
              <a:t>do souboru </a:t>
            </a:r>
            <a:r>
              <a:rPr lang="cs-CZ" sz="2400" dirty="0" smtClean="0"/>
              <a:t>vnitropodnikových písemností, které </a:t>
            </a:r>
            <a:r>
              <a:rPr lang="cs-CZ" sz="2400" dirty="0"/>
              <a:t>jsou nezbytné pro zajištění </a:t>
            </a:r>
            <a:r>
              <a:rPr lang="cs-CZ" sz="2400" dirty="0" smtClean="0"/>
              <a:t>organizace a chodu podniku. </a:t>
            </a:r>
            <a:r>
              <a:rPr lang="cs-CZ" sz="2400" dirty="0"/>
              <a:t>Materiál obsahuje základní charakteristiku, </a:t>
            </a:r>
            <a:r>
              <a:rPr lang="cs-CZ" sz="2400" dirty="0" smtClean="0"/>
              <a:t>znaky, obsah a použití směrnice včetně ukázek směrnice.</a:t>
            </a:r>
          </a:p>
          <a:p>
            <a:r>
              <a:rPr lang="cs-CZ" sz="2800" dirty="0"/>
              <a:t> </a:t>
            </a:r>
            <a:r>
              <a:rPr lang="cs-CZ" sz="2800" b="1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Prezentace je určena </a:t>
            </a:r>
            <a:r>
              <a:rPr lang="cs-CZ" sz="2400" dirty="0"/>
              <a:t>především </a:t>
            </a:r>
            <a:r>
              <a:rPr lang="cs-CZ" sz="2400" dirty="0" smtClean="0"/>
              <a:t>pro výkladovou výuku korespondence studijního maturitního oboru Kuchař, k souhrnnému opakování tématu a jednotlivé obrázky jako vzor pro tvorbu směrnice.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Co je směrnice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Směrnice je vnitropodniková písemnost, která stanoví jednotný postup při důležitých organizačních opatřeních v podniku.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9038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Základní znaky směrnice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Dlouhodobý charakter( platí až několik let)</a:t>
            </a:r>
          </a:p>
          <a:p>
            <a:r>
              <a:rPr lang="cs-CZ" sz="2400" dirty="0" smtClean="0"/>
              <a:t>Obecná platnost – jsou určeny širšímu okruhu zaměstnanců ,k  jejichž práci se vztahují</a:t>
            </a:r>
          </a:p>
          <a:p>
            <a:r>
              <a:rPr lang="cs-CZ" sz="2400" dirty="0" smtClean="0"/>
              <a:t>Větší rozsah ( mají často několik stránek)</a:t>
            </a:r>
          </a:p>
          <a:p>
            <a:r>
              <a:rPr lang="cs-CZ" sz="2400" dirty="0" smtClean="0"/>
              <a:t>Jsou zpracovány kolektivem odborných spolupracovníků ředitele</a:t>
            </a:r>
          </a:p>
          <a:p>
            <a:r>
              <a:rPr lang="cs-CZ" sz="2400" dirty="0" smtClean="0"/>
              <a:t>Před schválením se posílají dalším pracovníků k případným</a:t>
            </a:r>
          </a:p>
          <a:p>
            <a:pPr marL="0" indent="0">
              <a:buNone/>
            </a:pPr>
            <a:r>
              <a:rPr lang="cs-CZ" sz="2400" dirty="0" smtClean="0"/>
              <a:t>     připomínkám</a:t>
            </a:r>
          </a:p>
          <a:p>
            <a:r>
              <a:rPr lang="cs-CZ" sz="2400" dirty="0" smtClean="0"/>
              <a:t>Vypracované směrnice schvaluje ředitel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2591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Použití směrnice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Ke stanovení pravidel používání podnikových dopravních prostředků</a:t>
            </a:r>
          </a:p>
          <a:p>
            <a:r>
              <a:rPr lang="cs-CZ" sz="2800" dirty="0" smtClean="0"/>
              <a:t>Ke stanovení cen</a:t>
            </a:r>
          </a:p>
          <a:p>
            <a:r>
              <a:rPr lang="cs-CZ" sz="2800" dirty="0" smtClean="0"/>
              <a:t>K zajištění zásad bezpečnosti práce</a:t>
            </a:r>
          </a:p>
          <a:p>
            <a:r>
              <a:rPr lang="cs-CZ" sz="2800" dirty="0" smtClean="0"/>
              <a:t>K poskytování cestovních náhrad na pracovních cestách</a:t>
            </a:r>
          </a:p>
          <a:p>
            <a:r>
              <a:rPr lang="cs-CZ" sz="2800" dirty="0" smtClean="0"/>
              <a:t>K povolování práce přesčas</a:t>
            </a:r>
          </a:p>
          <a:p>
            <a:r>
              <a:rPr lang="cs-CZ" sz="2800" dirty="0" smtClean="0"/>
              <a:t>Další užití podle potřeb organizace a řízení podniku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3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Obsah směrnice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Titulní strana </a:t>
            </a:r>
            <a:r>
              <a:rPr lang="cs-CZ" sz="2400" dirty="0" smtClean="0"/>
              <a:t>( název podniku, číslo a název směrnice, kdo směrnici zpracoval, schválil, datum, účinnost směrnice, působnost, počet stran)</a:t>
            </a:r>
          </a:p>
          <a:p>
            <a:r>
              <a:rPr lang="cs-CZ" sz="2400" dirty="0" smtClean="0"/>
              <a:t>Cíl</a:t>
            </a:r>
          </a:p>
          <a:p>
            <a:r>
              <a:rPr lang="cs-CZ" sz="2400" dirty="0" smtClean="0"/>
              <a:t>Působnost</a:t>
            </a:r>
          </a:p>
          <a:p>
            <a:r>
              <a:rPr lang="cs-CZ" sz="2400" dirty="0" smtClean="0"/>
              <a:t>Prováděcí příkaz</a:t>
            </a:r>
          </a:p>
          <a:p>
            <a:r>
              <a:rPr lang="cs-CZ" sz="2400" dirty="0" smtClean="0"/>
              <a:t>Odpovědnost</a:t>
            </a:r>
          </a:p>
          <a:p>
            <a:r>
              <a:rPr lang="cs-CZ" sz="2400" dirty="0" smtClean="0"/>
              <a:t>Postup</a:t>
            </a:r>
          </a:p>
          <a:p>
            <a:r>
              <a:rPr lang="cs-CZ" sz="2400" dirty="0" smtClean="0"/>
              <a:t>Aplikace podklady</a:t>
            </a:r>
          </a:p>
          <a:p>
            <a:r>
              <a:rPr lang="cs-CZ" sz="2400" dirty="0" smtClean="0"/>
              <a:t>Výjimky</a:t>
            </a:r>
          </a:p>
          <a:p>
            <a:r>
              <a:rPr lang="cs-CZ" sz="2400" dirty="0" smtClean="0"/>
              <a:t>Přílohy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6495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Vzor směrnice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1853406"/>
            <a:ext cx="2857500" cy="4019550"/>
          </a:xfrm>
        </p:spPr>
      </p:pic>
    </p:spTree>
    <p:extLst>
      <p:ext uri="{BB962C8B-B14F-4D97-AF65-F5344CB8AC3E}">
        <p14:creationId xmlns:p14="http://schemas.microsoft.com/office/powerpoint/2010/main" val="3615936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Vzor směrnice</a:t>
            </a:r>
            <a:endParaRPr lang="cs-CZ" sz="36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091" y="1600200"/>
            <a:ext cx="7071817" cy="4525963"/>
          </a:xfrm>
        </p:spPr>
      </p:pic>
    </p:spTree>
    <p:extLst>
      <p:ext uri="{BB962C8B-B14F-4D97-AF65-F5344CB8AC3E}">
        <p14:creationId xmlns:p14="http://schemas.microsoft.com/office/powerpoint/2010/main" val="1564900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7238402"/>
              </p:ext>
            </p:extLst>
          </p:nvPr>
        </p:nvGraphicFramePr>
        <p:xfrm>
          <a:off x="1365250" y="919163"/>
          <a:ext cx="6415088" cy="5019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4" imgW="6414674" imgH="5018913" progId="Word.Document.12">
                  <p:embed/>
                </p:oleObj>
              </mc:Choice>
              <mc:Fallback>
                <p:oleObj name="Dokument" r:id="rId4" imgW="6414674" imgH="50189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365250" y="919163"/>
                        <a:ext cx="6415088" cy="5019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67398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Kuldová, O. , Fleischmannová, E.,: Jak psát obchodní dopisy a jiné písemnosti, Fortuna 2007,ISBN 978-80-7373-009-3,počet stran </a:t>
            </a:r>
            <a:r>
              <a:rPr lang="cs-CZ" dirty="0" smtClean="0"/>
              <a:t>199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</a:t>
            </a:r>
            <a:r>
              <a:rPr lang="cs-CZ" smtClean="0"/>
              <a:t>archiv autorky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http://www.google.cz/</a:t>
            </a:r>
            <a:r>
              <a:rPr lang="cs-CZ" dirty="0" err="1">
                <a:hlinkClick r:id="rId2"/>
              </a:rPr>
              <a:t>search?hl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cs&amp;site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imghp&amp;tbm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isch&amp;source</a:t>
            </a:r>
            <a:r>
              <a:rPr lang="cs-CZ" dirty="0">
                <a:hlinkClick r:id="rId2"/>
              </a:rPr>
              <a:t>=</a:t>
            </a:r>
            <a:r>
              <a:rPr lang="cs-CZ" dirty="0" err="1">
                <a:hlinkClick r:id="rId2"/>
              </a:rPr>
              <a:t>hp&amp;biw</a:t>
            </a:r>
            <a:r>
              <a:rPr lang="cs-CZ" dirty="0">
                <a:hlinkClick r:id="rId2"/>
              </a:rPr>
              <a:t>=1366&amp;bih=667&amp;q=sm%C4%9Brnice&amp;oq=sm%C4%9Br&amp;gs_l=img.1.4.0l10.4992.11002.0.14457.4.4.0.0.0.0.28.81.4.4.0...0.0.0..1ac.1.16.img.3QiBY8FCOkw#facrc=_&amp;</a:t>
            </a:r>
            <a:r>
              <a:rPr lang="cs-CZ" dirty="0" err="1">
                <a:hlinkClick r:id="rId2"/>
              </a:rPr>
              <a:t>imgrc</a:t>
            </a:r>
            <a:r>
              <a:rPr lang="cs-CZ" dirty="0">
                <a:hlinkClick r:id="rId2"/>
              </a:rPr>
              <a:t>=q-3SsZNtONfT5M%3A%3BU1_rrfQjhMnJGM%3Bhttp%253A%252F%252Ffiles.osh-lbc.webnode.cz%252Fsystem_preview_detail_200000142-b0b8db1b32%252FSm%25C4%259Brnice%252520-%</a:t>
            </a:r>
            <a:r>
              <a:rPr lang="cs-CZ" dirty="0" smtClean="0">
                <a:hlinkClick r:id="rId2"/>
              </a:rPr>
              <a:t>252520d%25C4%259Bti.jpg%3Bhttp%253A%252F%252Fosh-lbc.webnode.cz%252Fproducts%252Fsmernice-pro-celorocni-cinnost-kolektivu-mladych-hasicu%252F%3B300%3B422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http://www.spinesys.cz/screenshoty/smernice.gif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77530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318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Dokument</vt:lpstr>
      <vt:lpstr>Prezentace aplikace PowerPoint</vt:lpstr>
      <vt:lpstr>Prezentace aplikace PowerPoint</vt:lpstr>
      <vt:lpstr>Co je směrnice</vt:lpstr>
      <vt:lpstr>Základní znaky směrnice</vt:lpstr>
      <vt:lpstr>Použití směrnice</vt:lpstr>
      <vt:lpstr>Obsah směrnice</vt:lpstr>
      <vt:lpstr>Vzor směrnice</vt:lpstr>
      <vt:lpstr>Vzor směrnice</vt:lpstr>
      <vt:lpstr>Prezentace aplikace PowerPoint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27</cp:revision>
  <dcterms:created xsi:type="dcterms:W3CDTF">2012-10-19T06:36:28Z</dcterms:created>
  <dcterms:modified xsi:type="dcterms:W3CDTF">2013-06-11T16:47:11Z</dcterms:modified>
</cp:coreProperties>
</file>