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9" r:id="rId3"/>
    <p:sldId id="260" r:id="rId4"/>
    <p:sldId id="261" r:id="rId5"/>
    <p:sldId id="263" r:id="rId6"/>
    <p:sldId id="277" r:id="rId7"/>
    <p:sldId id="267" r:id="rId8"/>
    <p:sldId id="265" r:id="rId9"/>
    <p:sldId id="266" r:id="rId10"/>
    <p:sldId id="278" r:id="rId11"/>
    <p:sldId id="280" r:id="rId12"/>
    <p:sldId id="281" r:id="rId13"/>
    <p:sldId id="273" r:id="rId14"/>
    <p:sldId id="268" r:id="rId15"/>
    <p:sldId id="269" r:id="rId16"/>
    <p:sldId id="274" r:id="rId17"/>
    <p:sldId id="270" r:id="rId18"/>
    <p:sldId id="275" r:id="rId19"/>
    <p:sldId id="276" r:id="rId20"/>
    <p:sldId id="283"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672"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37067DD0-70CF-410E-8734-BE6041E48586}" type="datetimeFigureOut">
              <a:rPr lang="cs-CZ" smtClean="0"/>
              <a:pPr/>
              <a:t>4.1.2013</a:t>
            </a:fld>
            <a:endParaRPr lang="cs-CZ" dirty="0"/>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dirty="0"/>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1E8B9104-6250-4475-9CD7-0893D3DFC617}" type="slidenum">
              <a:rPr lang="cs-CZ" smtClean="0"/>
              <a:pPr/>
              <a:t>‹#›</a:t>
            </a:fld>
            <a:endParaRPr lang="cs-CZ" dirty="0"/>
          </a:p>
        </p:txBody>
      </p:sp>
    </p:spTree>
  </p:cSld>
  <p:clrMapOvr>
    <a:masterClrMapping/>
  </p:clrMapOvr>
  <p:transition>
    <p:pull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1E8B9104-6250-4475-9CD7-0893D3DFC617}" type="slidenum">
              <a:rPr lang="cs-CZ" smtClean="0"/>
              <a:pPr/>
              <a:t>‹#›</a:t>
            </a:fld>
            <a:endParaRPr lang="cs-CZ" dirty="0"/>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transition>
    <p:pull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1E8B9104-6250-4475-9CD7-0893D3DFC617}" type="slidenum">
              <a:rPr lang="cs-CZ" smtClean="0"/>
              <a:pPr/>
              <a:t>‹#›</a:t>
            </a:fld>
            <a:endParaRPr lang="cs-CZ" dirty="0"/>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transition>
    <p:pull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1E8B9104-6250-4475-9CD7-0893D3DFC617}" type="slidenum">
              <a:rPr lang="cs-CZ" smtClean="0"/>
              <a:pPr/>
              <a:t>‹#›</a:t>
            </a:fld>
            <a:endParaRPr lang="cs-CZ" dirty="0"/>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transition>
    <p:pull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p:txBody>
          <a:bodyPr/>
          <a:lstStyle>
            <a:extLst/>
          </a:lstStyle>
          <a:p>
            <a:fld id="{1E8B9104-6250-4475-9CD7-0893D3DFC617}" type="slidenum">
              <a:rPr lang="cs-CZ" smtClean="0"/>
              <a:pPr/>
              <a:t>‹#›</a:t>
            </a:fld>
            <a:endParaRPr lang="cs-CZ" dirty="0"/>
          </a:p>
        </p:txBody>
      </p:sp>
    </p:spTree>
  </p:cSld>
  <p:clrMapOvr>
    <a:overrideClrMapping bg1="lt1" tx1="dk1" bg2="lt2" tx2="dk2" accent1="accent1" accent2="accent2" accent3="accent3" accent4="accent4" accent5="accent5" accent6="accent6" hlink="hlink" folHlink="folHlink"/>
  </p:clrMapOvr>
  <p:transition>
    <p:pull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1E8B9104-6250-4475-9CD7-0893D3DFC617}" type="slidenum">
              <a:rPr lang="cs-CZ" smtClean="0"/>
              <a:pPr/>
              <a:t>‹#›</a:t>
            </a:fld>
            <a:endParaRPr lang="cs-CZ" dirty="0"/>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transition>
    <p:pull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1E8B9104-6250-4475-9CD7-0893D3DFC617}" type="slidenum">
              <a:rPr lang="cs-CZ" smtClean="0"/>
              <a:pPr/>
              <a:t>‹#›</a:t>
            </a:fld>
            <a:endParaRPr lang="cs-CZ" dirty="0"/>
          </a:p>
        </p:txBody>
      </p:sp>
    </p:spTree>
  </p:cSld>
  <p:clrMapOvr>
    <a:masterClrMapping/>
  </p:clrMapOvr>
  <p:transition>
    <p:pull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37067DD0-70CF-410E-8734-BE6041E48586}" type="datetimeFigureOut">
              <a:rPr lang="cs-CZ" smtClean="0"/>
              <a:pPr/>
              <a:t>4.1.2013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1E8B9104-6250-4475-9CD7-0893D3DFC617}" type="slidenum">
              <a:rPr lang="cs-CZ" smtClean="0"/>
              <a:pPr/>
              <a:t>‹#›</a:t>
            </a:fld>
            <a:endParaRPr lang="cs-CZ" dirty="0"/>
          </a:p>
        </p:txBody>
      </p:sp>
    </p:spTree>
  </p:cSld>
  <p:clrMapOvr>
    <a:overrideClrMapping bg1="lt1" tx1="dk1" bg2="lt2" tx2="dk2" accent1="accent1" accent2="accent2" accent3="accent3" accent4="accent4" accent5="accent5" accent6="accent6" hlink="hlink" folHlink="folHlink"/>
  </p:clrMapOvr>
  <p:transition>
    <p:pull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dirty="0"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37067DD0-70CF-410E-8734-BE6041E48586}" type="datetimeFigureOut">
              <a:rPr lang="cs-CZ" smtClean="0"/>
              <a:pPr/>
              <a:t>4.1.2013</a:t>
            </a:fld>
            <a:endParaRPr lang="cs-CZ" dirty="0"/>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dirty="0"/>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1E8B9104-6250-4475-9CD7-0893D3DFC617}" type="slidenum">
              <a:rPr lang="cs-CZ" smtClean="0"/>
              <a:pPr/>
              <a:t>‹#›</a:t>
            </a:fld>
            <a:endParaRPr lang="cs-CZ" dirty="0"/>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transition>
    <p:pull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1E8B9104-6250-4475-9CD7-0893D3DFC617}" type="slidenum">
              <a:rPr lang="cs-CZ" smtClean="0"/>
              <a:pPr/>
              <a:t>‹#›</a:t>
            </a:fld>
            <a:endParaRPr lang="cs-CZ" dirty="0"/>
          </a:p>
        </p:txBody>
      </p:sp>
    </p:spTree>
  </p:cSld>
  <p:clrMapOvr>
    <a:masterClrMapping/>
  </p:clrMapOvr>
  <p:transition>
    <p:pull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37067DD0-70CF-410E-8734-BE6041E48586}" type="datetimeFigureOut">
              <a:rPr lang="cs-CZ" smtClean="0"/>
              <a:pPr/>
              <a:t>4.1.2013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1E8B9104-6250-4475-9CD7-0893D3DFC617}" type="slidenum">
              <a:rPr lang="cs-CZ" smtClean="0"/>
              <a:pPr/>
              <a:t>‹#›</a:t>
            </a:fld>
            <a:endParaRPr lang="cs-CZ" dirty="0"/>
          </a:p>
        </p:txBody>
      </p:sp>
    </p:spTree>
  </p:cSld>
  <p:clrMapOvr>
    <a:masterClrMapping/>
  </p:clrMapOvr>
  <p:transition>
    <p:pull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7067DD0-70CF-410E-8734-BE6041E48586}" type="datetimeFigureOut">
              <a:rPr lang="cs-CZ" smtClean="0"/>
              <a:pPr/>
              <a:t>4.1.2013</a:t>
            </a:fld>
            <a:endParaRPr lang="cs-CZ" dirty="0"/>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dirty="0"/>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E8B9104-6250-4475-9CD7-0893D3DFC617}"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pull dir="d"/>
  </p:transition>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allposters.cz/-sp/Chocolat-Ideal-Plakaty_i2914749_.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library.duke.edu/digitalcollections/adacces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tream.cz/video/13067-reklamy-za-totace-dil-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dirty="0"/>
          </a:p>
        </p:txBody>
      </p:sp>
      <p:pic>
        <p:nvPicPr>
          <p:cNvPr id="4" name="Obrázek 3" descr="Snímek1.JP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transition>
    <p:pull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ctrTitle"/>
          </p:nvPr>
        </p:nvSpPr>
        <p:spPr/>
        <p:txBody>
          <a:bodyPr/>
          <a:lstStyle/>
          <a:p>
            <a:endParaRPr lang="cs-CZ"/>
          </a:p>
        </p:txBody>
      </p:sp>
      <p:sp>
        <p:nvSpPr>
          <p:cNvPr id="6" name="Podnadpis 5"/>
          <p:cNvSpPr>
            <a:spLocks noGrp="1"/>
          </p:cNvSpPr>
          <p:nvPr>
            <p:ph type="subTitle" idx="1"/>
          </p:nvPr>
        </p:nvSpPr>
        <p:spPr/>
        <p:txBody>
          <a:bodyPr/>
          <a:lstStyle/>
          <a:p>
            <a:endParaRPr lang="cs-CZ"/>
          </a:p>
        </p:txBody>
      </p:sp>
      <p:pic>
        <p:nvPicPr>
          <p:cNvPr id="8" name="Obrázek 7" descr="Snímek2.JP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transition>
    <p:pull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481329"/>
            <a:ext cx="8229600" cy="4539960"/>
          </a:xfrm>
        </p:spPr>
        <p:txBody>
          <a:bodyPr>
            <a:normAutofit fontScale="85000" lnSpcReduction="20000"/>
          </a:bodyPr>
          <a:lstStyle/>
          <a:p>
            <a:r>
              <a:rPr lang="cs-CZ" dirty="0" smtClean="0">
                <a:solidFill>
                  <a:schemeClr val="bg2">
                    <a:lumMod val="50000"/>
                  </a:schemeClr>
                </a:solidFill>
              </a:rPr>
              <a:t>Pravěk a starověk</a:t>
            </a:r>
          </a:p>
          <a:p>
            <a:pPr marL="0" indent="0" algn="just">
              <a:buFont typeface="Arial" pitchFamily="34" charset="0"/>
              <a:buChar char="•"/>
            </a:pPr>
            <a:r>
              <a:rPr lang="cs-CZ" sz="2800" dirty="0" smtClean="0"/>
              <a:t>Za nejstarší formu reklamy je považováno osobní vyjednávání při směňování výrobků, informace obchodníků o tom, kdo, kde a co vyrábí a kde se konají trhy. Protože ne všechny výrobky byly stejně kvalitní, začali je výrobci označovat různými obrázky, značkami, symboly (odtud vedla cesta k obchodním a výrobním značkám). Rozvíjela se reklama na vývěsních štítech.</a:t>
            </a:r>
          </a:p>
          <a:p>
            <a:pPr marL="0" indent="0" algn="just">
              <a:buFont typeface="Arial" pitchFamily="34" charset="0"/>
              <a:buChar char="•"/>
            </a:pPr>
            <a:r>
              <a:rPr lang="cs-CZ" sz="2800" dirty="0" smtClean="0"/>
              <a:t>Za první známou písemnou reklamu je považován nápis na hliněné tabulce, starý asi 4000 let. Na tabulce objevené v Egyptě  je vytesán nápis „Zde žiji já, Rinos z Kypru z milosti bohů obdařený uměním vyložit neomylně každý sen.“</a:t>
            </a:r>
          </a:p>
          <a:p>
            <a:pPr>
              <a:buNone/>
            </a:pPr>
            <a:endParaRPr lang="cs-CZ" dirty="0"/>
          </a:p>
        </p:txBody>
      </p:sp>
      <p:sp>
        <p:nvSpPr>
          <p:cNvPr id="2" name="Nadpis 1"/>
          <p:cNvSpPr>
            <a:spLocks noGrp="1"/>
          </p:cNvSpPr>
          <p:nvPr>
            <p:ph type="title"/>
          </p:nvPr>
        </p:nvSpPr>
        <p:spPr/>
        <p:txBody>
          <a:bodyPr/>
          <a:lstStyle/>
          <a:p>
            <a:r>
              <a:rPr lang="cs-CZ" dirty="0" smtClean="0"/>
              <a:t>Počátky reklamy</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Top)">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484784"/>
            <a:ext cx="8229600" cy="4525963"/>
          </a:xfrm>
        </p:spPr>
        <p:txBody>
          <a:bodyPr>
            <a:normAutofit fontScale="85000" lnSpcReduction="20000"/>
          </a:bodyPr>
          <a:lstStyle/>
          <a:p>
            <a:pPr algn="just"/>
            <a:r>
              <a:rPr lang="cs-CZ" sz="2400" dirty="0" smtClean="0">
                <a:solidFill>
                  <a:schemeClr val="bg2">
                    <a:lumMod val="50000"/>
                  </a:schemeClr>
                </a:solidFill>
              </a:rPr>
              <a:t>Středověk</a:t>
            </a:r>
          </a:p>
          <a:p>
            <a:pPr marL="0" indent="0" algn="just">
              <a:buNone/>
            </a:pPr>
            <a:r>
              <a:rPr lang="cs-CZ" sz="2600" dirty="0" smtClean="0"/>
              <a:t>V období feudalismu dochází k rozvoji trhů a pouličního prodeje, a tím i k rozvoji dalších forem reklamních prostředků. Jak vypadaly, můžeme odvodit podle způsobu vyjadřování Severínova pomocníka Rubína ze staročeské hry Mastičkář, který na ulici vychvaluje zboží svého pána. </a:t>
            </a:r>
            <a:br>
              <a:rPr lang="cs-CZ" sz="2600" dirty="0" smtClean="0"/>
            </a:br>
            <a:r>
              <a:rPr lang="cs-CZ" sz="2600" dirty="0" smtClean="0"/>
              <a:t>Možná právě proto se této činnosti začalo říkat reklama (latinsky </a:t>
            </a:r>
            <a:r>
              <a:rPr lang="cs-CZ" sz="2600" b="1" dirty="0" smtClean="0"/>
              <a:t>reklamare</a:t>
            </a:r>
            <a:r>
              <a:rPr lang="cs-CZ" sz="2600" dirty="0" smtClean="0"/>
              <a:t>, křičeti). </a:t>
            </a:r>
            <a:r>
              <a:rPr lang="cs-CZ" sz="2600" i="1" dirty="0" smtClean="0"/>
              <a:t>Vyhledejte tuto pasáž v Čítance k literatuře v kostce.</a:t>
            </a:r>
          </a:p>
          <a:p>
            <a:pPr marL="0" indent="0" algn="just">
              <a:buNone/>
            </a:pPr>
            <a:r>
              <a:rPr lang="cs-CZ" sz="2600" dirty="0" smtClean="0"/>
              <a:t>Cechy (středověké organizace řemeslnictva, které určovaly výrobu a odbyt zboží, a smýšlení lidí však znemožňovaly širší uplatnění reklamy. Lidé neuznávali a zatracovali reklamu, mysleli si, že nadmíru vychvalovat svoje zboží a poškozovat tak jiného řemeslníka odporuje nejen dobrým mravům.</a:t>
            </a:r>
          </a:p>
          <a:p>
            <a:pPr marL="0" indent="0" algn="just">
              <a:buNone/>
            </a:pPr>
            <a:endParaRPr lang="cs-CZ" sz="2400" dirty="0" smtClean="0"/>
          </a:p>
          <a:p>
            <a:pPr algn="just">
              <a:buNone/>
            </a:pPr>
            <a:endParaRPr lang="cs-CZ" dirty="0" smtClean="0"/>
          </a:p>
        </p:txBody>
      </p:sp>
      <p:sp>
        <p:nvSpPr>
          <p:cNvPr id="2" name="Nadpis 1"/>
          <p:cNvSpPr>
            <a:spLocks noGrp="1"/>
          </p:cNvSpPr>
          <p:nvPr>
            <p:ph type="title"/>
          </p:nvPr>
        </p:nvSpPr>
        <p:spPr/>
        <p:txBody>
          <a:bodyPr/>
          <a:lstStyle/>
          <a:p>
            <a:endParaRPr lang="cs-CZ" dirty="0"/>
          </a:p>
        </p:txBody>
      </p:sp>
    </p:spTree>
  </p:cSld>
  <p:clrMapOvr>
    <a:masterClrMapping/>
  </p:clrMapOvr>
  <p:transition>
    <p:pull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32500" lnSpcReduction="20000"/>
          </a:bodyPr>
          <a:lstStyle/>
          <a:p>
            <a:pPr marL="0" indent="0" algn="just">
              <a:buNone/>
            </a:pPr>
            <a:endParaRPr lang="cs-CZ" sz="5100" dirty="0" smtClean="0"/>
          </a:p>
          <a:p>
            <a:pPr marL="0" indent="0" algn="just"/>
            <a:r>
              <a:rPr lang="cs-CZ" sz="7400" dirty="0" smtClean="0"/>
              <a:t>Vynález knihtisku s sebou přinesl  i nové formy reklamních prostředků. Objevují se první tištěné letáky a vývěsky. Reklamní text byl zpočátku charakteristický svojí veršovou podobou a sdruženým rýmem, byl vtipný a měl i pointu. </a:t>
            </a:r>
          </a:p>
          <a:p>
            <a:pPr marL="0" indent="0" algn="just"/>
            <a:r>
              <a:rPr lang="cs-CZ" sz="7400" dirty="0" smtClean="0"/>
              <a:t>V 17. století se díky prvním novinám, zejména těm pravidelně vycházejícím, objevují hojně inzeráty, které nahradily reklamní letáky. Na našem území byl zveřejněn první inzerát v německy psaných novinách „Ordinari Postzeitungen“ (1686). </a:t>
            </a:r>
          </a:p>
          <a:p>
            <a:pPr marL="0" indent="0" algn="just"/>
            <a:endParaRPr lang="cs-CZ" sz="7400" dirty="0" smtClean="0"/>
          </a:p>
          <a:p>
            <a:pPr marL="0" indent="0" algn="just"/>
            <a:endParaRPr lang="cs-CZ" sz="7400" dirty="0" smtClean="0"/>
          </a:p>
          <a:p>
            <a:pPr marL="0" indent="0" algn="just"/>
            <a:endParaRPr lang="cs-CZ" sz="2400" dirty="0" smtClean="0"/>
          </a:p>
          <a:p>
            <a:pPr marL="0" indent="0" algn="just">
              <a:buNone/>
            </a:pPr>
            <a:endParaRPr lang="cs-CZ" sz="2400" dirty="0" smtClean="0"/>
          </a:p>
          <a:p>
            <a:pPr marL="0" indent="0" algn="just">
              <a:buNone/>
            </a:pPr>
            <a:endParaRPr lang="cs-CZ" sz="1600" dirty="0" smtClean="0"/>
          </a:p>
        </p:txBody>
      </p:sp>
      <p:sp>
        <p:nvSpPr>
          <p:cNvPr id="2" name="Nadpis 1"/>
          <p:cNvSpPr>
            <a:spLocks noGrp="1"/>
          </p:cNvSpPr>
          <p:nvPr>
            <p:ph type="title"/>
          </p:nvPr>
        </p:nvSpPr>
        <p:spPr>
          <a:xfrm>
            <a:off x="457200" y="704088"/>
            <a:ext cx="8229600" cy="564672"/>
          </a:xfrm>
        </p:spPr>
        <p:txBody>
          <a:bodyPr>
            <a:noAutofit/>
          </a:bodyPr>
          <a:lstStyle/>
          <a:p>
            <a:r>
              <a:rPr lang="cs-CZ" sz="4000" dirty="0" smtClean="0">
                <a:ea typeface="Verdana" pitchFamily="34" charset="0"/>
                <a:cs typeface="Verdana" pitchFamily="34" charset="0"/>
              </a:rPr>
              <a:t>Novověk</a:t>
            </a:r>
            <a:endParaRPr lang="cs-CZ" sz="4000" dirty="0">
              <a:ea typeface="Verdana" pitchFamily="34" charset="0"/>
              <a:cs typeface="Verdana" pitchFamily="34" charset="0"/>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Top)">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descr="447px-Batovec_reklama_1873.jpg"/>
          <p:cNvPicPr>
            <a:picLocks noGrp="1" noChangeAspect="1"/>
          </p:cNvPicPr>
          <p:nvPr>
            <p:ph idx="1"/>
          </p:nvPr>
        </p:nvPicPr>
        <p:blipFill>
          <a:blip r:embed="rId2" cstate="print"/>
          <a:stretch>
            <a:fillRect/>
          </a:stretch>
        </p:blipFill>
        <p:spPr>
          <a:xfrm>
            <a:off x="2843808" y="1556792"/>
            <a:ext cx="3672408" cy="4921189"/>
          </a:xfrm>
        </p:spPr>
      </p:pic>
      <p:sp>
        <p:nvSpPr>
          <p:cNvPr id="3" name="Nadpis 2"/>
          <p:cNvSpPr>
            <a:spLocks noGrp="1"/>
          </p:cNvSpPr>
          <p:nvPr>
            <p:ph type="title"/>
          </p:nvPr>
        </p:nvSpPr>
        <p:spPr/>
        <p:txBody>
          <a:bodyPr/>
          <a:lstStyle/>
          <a:p>
            <a:r>
              <a:rPr lang="pl-PL" dirty="0" smtClean="0"/>
              <a:t>Reklamní leták z roku 1873</a:t>
            </a:r>
            <a:endParaRPr lang="cs-CZ" dirty="0"/>
          </a:p>
        </p:txBody>
      </p:sp>
      <p:sp>
        <p:nvSpPr>
          <p:cNvPr id="5" name="TextovéPole 4"/>
          <p:cNvSpPr txBox="1"/>
          <p:nvPr/>
        </p:nvSpPr>
        <p:spPr>
          <a:xfrm>
            <a:off x="6732240" y="6309320"/>
            <a:ext cx="405880" cy="369332"/>
          </a:xfrm>
          <a:prstGeom prst="rect">
            <a:avLst/>
          </a:prstGeom>
          <a:noFill/>
        </p:spPr>
        <p:txBody>
          <a:bodyPr wrap="none" rtlCol="0">
            <a:spAutoFit/>
          </a:bodyPr>
          <a:lstStyle/>
          <a:p>
            <a:r>
              <a:rPr lang="cs-CZ" dirty="0" smtClean="0"/>
              <a:t>1)</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r>
              <a:rPr lang="cs-CZ" sz="2600" dirty="0" smtClean="0"/>
              <a:t>První česky psaný inzerát byl otištěn roku 1719 v českém periodiku „Sobotní Pražské noviny z rozličných zemí přicházející s obzvláštním Jeho Císařské a Královské Milosti Nadaním obdarované“, později nazvané „Český Postilion: neboližto Noviny České. Inzeráty propagovaly výrobky a služby, nebyly nijak zvlášť v dnešním slova smyslu reklamní, jednalo se pouze o text, tedy měly spíš informativní charakter. Lidem měly dát najevo, že daný produkt na trhu existuje, a oni o něm měli získat povědomí.</a:t>
            </a:r>
          </a:p>
          <a:p>
            <a:endParaRPr lang="cs-CZ" dirty="0"/>
          </a:p>
        </p:txBody>
      </p:sp>
      <p:sp>
        <p:nvSpPr>
          <p:cNvPr id="3" name="Nadpis 2"/>
          <p:cNvSpPr>
            <a:spLocks noGrp="1"/>
          </p:cNvSpPr>
          <p:nvPr>
            <p:ph type="title"/>
          </p:nvPr>
        </p:nvSpPr>
        <p:spPr/>
        <p:txBody>
          <a:bodyPr/>
          <a:lstStyle/>
          <a:p>
            <a:endParaRPr lang="cs-CZ" dirty="0"/>
          </a:p>
        </p:txBody>
      </p:sp>
    </p:spTree>
  </p:cSld>
  <p:clrMapOvr>
    <a:masterClrMapping/>
  </p:clrMapOvr>
  <p:transition>
    <p:pull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0" y="1268760"/>
            <a:ext cx="8892480" cy="5390059"/>
          </a:xfrm>
        </p:spPr>
        <p:txBody>
          <a:bodyPr>
            <a:normAutofit fontScale="85000" lnSpcReduction="20000"/>
          </a:bodyPr>
          <a:lstStyle/>
          <a:p>
            <a:pPr algn="just"/>
            <a:r>
              <a:rPr lang="cs-CZ" dirty="0" smtClean="0"/>
              <a:t>V tomto období do hry vstoupily kromě novin i časopisy - týdeníky a měsíčníky s reklamou. </a:t>
            </a:r>
          </a:p>
          <a:p>
            <a:pPr algn="just"/>
            <a:r>
              <a:rPr lang="cs-CZ" dirty="0" smtClean="0"/>
              <a:t>V Americe vznikl první katalog nabízeného zboží. </a:t>
            </a:r>
          </a:p>
          <a:p>
            <a:pPr algn="just"/>
            <a:r>
              <a:rPr lang="cs-CZ" dirty="0" smtClean="0"/>
              <a:t>Svým způsobem reklamou byly i všeobecné či průmyslové výstavy. </a:t>
            </a:r>
          </a:p>
          <a:p>
            <a:pPr algn="just"/>
            <a:r>
              <a:rPr lang="cs-CZ" dirty="0" smtClean="0"/>
              <a:t>Koncem století se šíří  venkovní velkoplošné reklamy (např. na cigarety, čokoládu ale i inkoust nebo svíčky) a jsou již umisťovány kolem velkých měst a podél železničních tratí.</a:t>
            </a:r>
          </a:p>
          <a:p>
            <a:pPr algn="just"/>
            <a:r>
              <a:rPr lang="cs-CZ" dirty="0" smtClean="0"/>
              <a:t>Objevují se první reklamní společnosti, ale také první </a:t>
            </a:r>
          </a:p>
          <a:p>
            <a:pPr algn="just">
              <a:buNone/>
            </a:pPr>
            <a:r>
              <a:rPr lang="cs-CZ" b="1" dirty="0" smtClean="0"/>
              <a:t>   </a:t>
            </a:r>
            <a:r>
              <a:rPr lang="cs-CZ" dirty="0" smtClean="0"/>
              <a:t>tiskové zákony, v kterých byl uveden výčet míst, kde se reklama smí vyskytovat a kde ne, a instituce, které zodpovídaly za schvalování reklamy.</a:t>
            </a:r>
          </a:p>
          <a:p>
            <a:pPr algn="just"/>
            <a:r>
              <a:rPr lang="cs-CZ" dirty="0" smtClean="0"/>
              <a:t>Výrobci pochopili, že pouhý text k tomu nestačí. Proto k reklamě začali přidávat obrázky a graficky zvýrazňovali jisté prvky. </a:t>
            </a:r>
            <a:br>
              <a:rPr lang="cs-CZ" dirty="0" smtClean="0"/>
            </a:br>
            <a:endParaRPr lang="cs-CZ" dirty="0" smtClean="0"/>
          </a:p>
          <a:p>
            <a:endParaRPr lang="cs-CZ" dirty="0" smtClean="0"/>
          </a:p>
          <a:p>
            <a:endParaRPr lang="cs-CZ" dirty="0"/>
          </a:p>
        </p:txBody>
      </p:sp>
      <p:sp>
        <p:nvSpPr>
          <p:cNvPr id="3" name="Nadpis 2"/>
          <p:cNvSpPr>
            <a:spLocks noGrp="1"/>
          </p:cNvSpPr>
          <p:nvPr>
            <p:ph type="title"/>
          </p:nvPr>
        </p:nvSpPr>
        <p:spPr/>
        <p:txBody>
          <a:bodyPr/>
          <a:lstStyle/>
          <a:p>
            <a:r>
              <a:rPr lang="cs-CZ" dirty="0" smtClean="0"/>
              <a:t>19. století </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62500" lnSpcReduction="20000"/>
          </a:bodyPr>
          <a:lstStyle/>
          <a:p>
            <a:pPr algn="just"/>
            <a:r>
              <a:rPr lang="cs-CZ" sz="3400" dirty="0" smtClean="0"/>
              <a:t>S počátkem nového století přichází i nový umělecký styl, secese,  který ovlivnil i způsob reklamy. Výraznou osobností, která se zabývala secesními reklamami, byl Alfons </a:t>
            </a:r>
            <a:r>
              <a:rPr lang="cs-CZ" sz="3400" dirty="0" smtClean="0">
                <a:hlinkClick r:id="rId2"/>
              </a:rPr>
              <a:t>Mucha</a:t>
            </a:r>
            <a:r>
              <a:rPr lang="cs-CZ" sz="3400" dirty="0" smtClean="0"/>
              <a:t>. </a:t>
            </a:r>
          </a:p>
          <a:p>
            <a:pPr algn="just"/>
            <a:r>
              <a:rPr lang="cs-CZ" sz="3400" dirty="0" smtClean="0"/>
              <a:t>Rozvíjí se světelná reklama.</a:t>
            </a:r>
          </a:p>
          <a:p>
            <a:pPr algn="just"/>
            <a:r>
              <a:rPr lang="cs-CZ" sz="3400" dirty="0" smtClean="0"/>
              <a:t>Rozvíjí se reklamní fotografie je podoborem komerční fotografie, která se soustředí na fotografii komerčních produktů nebo služeb</a:t>
            </a:r>
          </a:p>
          <a:p>
            <a:pPr algn="just"/>
            <a:r>
              <a:rPr lang="cs-CZ" sz="3400" dirty="0" smtClean="0"/>
              <a:t>Ve 20. století se inzerenti zaměřili nově na děti. Reklama se  stala např. součástí pohádek, kdy si daný produkt nebo službu oblíbil hlavní hrdina.</a:t>
            </a:r>
          </a:p>
          <a:p>
            <a:pPr algn="just"/>
            <a:r>
              <a:rPr lang="cs-CZ" sz="3400" dirty="0" smtClean="0"/>
              <a:t>Ve 20. letech 20. století začíná tištěným médiím konkurovat rozhlas. </a:t>
            </a:r>
          </a:p>
          <a:p>
            <a:pPr algn="just"/>
            <a:r>
              <a:rPr lang="cs-CZ" sz="3400" dirty="0" smtClean="0"/>
              <a:t>Nabídka reklam se rozšířila i díky rozvoji kinofilmů. Natáčely se 1-10minutové propagační filmy, které se promítaly před hlavní produkcí. </a:t>
            </a:r>
          </a:p>
          <a:p>
            <a:endParaRPr lang="cs-CZ" sz="2600" dirty="0" smtClean="0"/>
          </a:p>
          <a:p>
            <a:endParaRPr lang="cs-CZ" dirty="0"/>
          </a:p>
        </p:txBody>
      </p:sp>
      <p:sp>
        <p:nvSpPr>
          <p:cNvPr id="3" name="Nadpis 2"/>
          <p:cNvSpPr>
            <a:spLocks noGrp="1"/>
          </p:cNvSpPr>
          <p:nvPr>
            <p:ph type="title"/>
          </p:nvPr>
        </p:nvSpPr>
        <p:spPr/>
        <p:txBody>
          <a:bodyPr/>
          <a:lstStyle/>
          <a:p>
            <a:r>
              <a:rPr lang="cs-CZ" dirty="0" smtClean="0"/>
              <a:t>20. století</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descr="774px-Peake_and_Whittingham_Studio.jpg"/>
          <p:cNvPicPr>
            <a:picLocks noGrp="1" noChangeAspect="1"/>
          </p:cNvPicPr>
          <p:nvPr>
            <p:ph idx="1"/>
          </p:nvPr>
        </p:nvPicPr>
        <p:blipFill>
          <a:blip r:embed="rId2" cstate="print"/>
          <a:stretch>
            <a:fillRect/>
          </a:stretch>
        </p:blipFill>
        <p:spPr>
          <a:xfrm>
            <a:off x="1652754" y="1481138"/>
            <a:ext cx="5838491" cy="4525962"/>
          </a:xfrm>
        </p:spPr>
      </p:pic>
      <p:sp>
        <p:nvSpPr>
          <p:cNvPr id="3" name="Nadpis 2"/>
          <p:cNvSpPr>
            <a:spLocks noGrp="1"/>
          </p:cNvSpPr>
          <p:nvPr>
            <p:ph type="title"/>
          </p:nvPr>
        </p:nvSpPr>
        <p:spPr>
          <a:xfrm>
            <a:off x="457200" y="274638"/>
            <a:ext cx="8229600" cy="1138138"/>
          </a:xfrm>
        </p:spPr>
        <p:txBody>
          <a:bodyPr>
            <a:normAutofit fontScale="90000"/>
          </a:bodyPr>
          <a:lstStyle/>
          <a:p>
            <a:r>
              <a:rPr lang="cs-CZ" dirty="0" smtClean="0"/>
              <a:t>Fotografování reklamy na vitamíny, 1922</a:t>
            </a:r>
            <a:endParaRPr lang="cs-CZ" dirty="0"/>
          </a:p>
        </p:txBody>
      </p:sp>
      <p:sp>
        <p:nvSpPr>
          <p:cNvPr id="5" name="TextovéPole 4"/>
          <p:cNvSpPr txBox="1"/>
          <p:nvPr/>
        </p:nvSpPr>
        <p:spPr>
          <a:xfrm>
            <a:off x="7668344" y="6021288"/>
            <a:ext cx="405880" cy="369332"/>
          </a:xfrm>
          <a:prstGeom prst="rect">
            <a:avLst/>
          </a:prstGeom>
          <a:noFill/>
        </p:spPr>
        <p:txBody>
          <a:bodyPr wrap="none" rtlCol="0">
            <a:spAutoFit/>
          </a:bodyPr>
          <a:lstStyle/>
          <a:p>
            <a:r>
              <a:rPr lang="cs-CZ" dirty="0" smtClean="0"/>
              <a:t>2)</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descr="T77_Advertising-1.jpg"/>
          <p:cNvPicPr>
            <a:picLocks noGrp="1" noChangeAspect="1"/>
          </p:cNvPicPr>
          <p:nvPr>
            <p:ph idx="1"/>
          </p:nvPr>
        </p:nvPicPr>
        <p:blipFill>
          <a:blip r:embed="rId2" cstate="print"/>
          <a:stretch>
            <a:fillRect/>
          </a:stretch>
        </p:blipFill>
        <p:spPr>
          <a:xfrm>
            <a:off x="1301750" y="1629569"/>
            <a:ext cx="6540500" cy="4229100"/>
          </a:xfrm>
        </p:spPr>
      </p:pic>
      <p:sp>
        <p:nvSpPr>
          <p:cNvPr id="3" name="Nadpis 2"/>
          <p:cNvSpPr>
            <a:spLocks noGrp="1"/>
          </p:cNvSpPr>
          <p:nvPr>
            <p:ph type="title"/>
          </p:nvPr>
        </p:nvSpPr>
        <p:spPr/>
        <p:txBody>
          <a:bodyPr>
            <a:normAutofit fontScale="90000"/>
          </a:bodyPr>
          <a:lstStyle/>
          <a:p>
            <a:r>
              <a:rPr lang="cs-CZ" dirty="0" smtClean="0"/>
              <a:t>Reklamní fotografie automobilu, 1934</a:t>
            </a:r>
            <a:endParaRPr lang="cs-CZ" dirty="0"/>
          </a:p>
        </p:txBody>
      </p:sp>
      <p:sp>
        <p:nvSpPr>
          <p:cNvPr id="5" name="TextovéPole 4"/>
          <p:cNvSpPr txBox="1"/>
          <p:nvPr/>
        </p:nvSpPr>
        <p:spPr>
          <a:xfrm>
            <a:off x="7956376" y="6165304"/>
            <a:ext cx="432048" cy="369332"/>
          </a:xfrm>
          <a:prstGeom prst="rect">
            <a:avLst/>
          </a:prstGeom>
          <a:noFill/>
        </p:spPr>
        <p:txBody>
          <a:bodyPr wrap="square" rtlCol="0">
            <a:spAutoFit/>
          </a:bodyPr>
          <a:lstStyle/>
          <a:p>
            <a:r>
              <a:rPr lang="cs-CZ" smtClean="0"/>
              <a:t>3)</a:t>
            </a:r>
            <a:endParaRPr lang="cs-CZ"/>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hlinkClick r:id="rId2"/>
              </a:rPr>
              <a:t>http://library.duke.edu/digitalcollections/adaccess/</a:t>
            </a:r>
            <a:endParaRPr lang="cs-CZ" dirty="0"/>
          </a:p>
        </p:txBody>
      </p:sp>
      <p:sp>
        <p:nvSpPr>
          <p:cNvPr id="3" name="Nadpis 2"/>
          <p:cNvSpPr>
            <a:spLocks noGrp="1"/>
          </p:cNvSpPr>
          <p:nvPr>
            <p:ph type="title"/>
          </p:nvPr>
        </p:nvSpPr>
        <p:spPr/>
        <p:txBody>
          <a:bodyPr>
            <a:normAutofit fontScale="90000"/>
          </a:bodyPr>
          <a:lstStyle/>
          <a:p>
            <a:r>
              <a:rPr lang="cs-CZ" dirty="0" smtClean="0"/>
              <a:t>Americké reklamy 1. poloviny 20. století</a:t>
            </a:r>
            <a:endParaRPr lang="cs-CZ" dirty="0"/>
          </a:p>
        </p:txBody>
      </p:sp>
    </p:spTree>
  </p:cSld>
  <p:clrMapOvr>
    <a:masterClrMapping/>
  </p:clrMapOvr>
  <p:transition>
    <p:pull di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pPr algn="just"/>
            <a:r>
              <a:rPr lang="cs-CZ" sz="2400" dirty="0" smtClean="0"/>
              <a:t>Objevuje se regulace reklamy. Podnětem k jejímu zavedení byly léčivé výrobky, u nichž nebylo možné odlišit kvalitní od nekvalitních. Trh zaplavily „zázračné“ výrobky jako např. pilulky na zvětšování prsou, růst vlasů, zjemnění pleti, reklama na ně byla klamavá a vycházela z neověřených informací. Proto byly přijímány zákony, který se zabývaly i některými praktikami reklam.</a:t>
            </a:r>
          </a:p>
          <a:p>
            <a:pPr>
              <a:buNone/>
            </a:pPr>
            <a:endParaRPr lang="cs-CZ" dirty="0" smtClean="0"/>
          </a:p>
          <a:p>
            <a:endParaRPr lang="cs-CZ" dirty="0"/>
          </a:p>
        </p:txBody>
      </p:sp>
      <p:sp>
        <p:nvSpPr>
          <p:cNvPr id="3" name="Nadpis 2"/>
          <p:cNvSpPr>
            <a:spLocks noGrp="1"/>
          </p:cNvSpPr>
          <p:nvPr>
            <p:ph type="title"/>
          </p:nvPr>
        </p:nvSpPr>
        <p:spPr/>
        <p:txBody>
          <a:bodyPr/>
          <a:lstStyle/>
          <a:p>
            <a:endParaRPr lang="cs-CZ" dirty="0"/>
          </a:p>
        </p:txBody>
      </p:sp>
    </p:spTree>
  </p:cSld>
  <p:clrMapOvr>
    <a:masterClrMapping/>
  </p:clrMapOvr>
  <p:transition>
    <p:pull di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92500" lnSpcReduction="10000"/>
          </a:bodyPr>
          <a:lstStyle/>
          <a:p>
            <a:pPr algn="just"/>
            <a:r>
              <a:rPr lang="cs-CZ" sz="2400" dirty="0" smtClean="0"/>
              <a:t>Po 2. světové válce byla vynalezena televize, která se stala rájem pro reklamy. Využívá totiž sílu obrazu, který na naše emoce působí více než psané nebo mluvené slovo.</a:t>
            </a:r>
          </a:p>
          <a:p>
            <a:pPr algn="just"/>
            <a:r>
              <a:rPr lang="cs-CZ" sz="2400" dirty="0" smtClean="0"/>
              <a:t>Došlo k odlišnému vývoji reklamy v západních zemích a v zemích tzv. východního bloku.</a:t>
            </a:r>
          </a:p>
          <a:p>
            <a:pPr algn="just"/>
            <a:r>
              <a:rPr lang="cs-CZ" sz="2400" dirty="0" smtClean="0"/>
              <a:t>Koncem století zažívá velký rozvoj internetová reklama.</a:t>
            </a:r>
          </a:p>
          <a:p>
            <a:pPr algn="just"/>
            <a:r>
              <a:rPr lang="cs-CZ" sz="2400" dirty="0" smtClean="0"/>
              <a:t>Objevuje se mobilní reklama (reklama na autech, dopravních prostředcích apod.) i atypické reklamní plochy pro venkovní reklamu - štíty domů, ploty apod.), alternativní média (chodící reklama, City Light vitríny, reklamy vlečené letadlem) a propagační předměty (např. trička nebo propisky s nápisem nebo logem propagované firmy atd.)</a:t>
            </a:r>
          </a:p>
          <a:p>
            <a:endParaRPr lang="cs-CZ" dirty="0"/>
          </a:p>
        </p:txBody>
      </p:sp>
      <p:sp>
        <p:nvSpPr>
          <p:cNvPr id="3" name="Nadpis 2"/>
          <p:cNvSpPr>
            <a:spLocks noGrp="1"/>
          </p:cNvSpPr>
          <p:nvPr>
            <p:ph type="title"/>
          </p:nvPr>
        </p:nvSpPr>
        <p:spPr/>
        <p:txBody>
          <a:bodyPr/>
          <a:lstStyle/>
          <a:p>
            <a:endParaRPr lang="cs-CZ" dirty="0"/>
          </a:p>
        </p:txBody>
      </p:sp>
    </p:spTree>
  </p:cSld>
  <p:clrMapOvr>
    <a:masterClrMapping/>
  </p:clrMapOvr>
  <p:transition>
    <p:pull di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70000" lnSpcReduction="20000"/>
          </a:bodyPr>
          <a:lstStyle/>
          <a:p>
            <a:pPr algn="just"/>
            <a:r>
              <a:rPr lang="cs-CZ" sz="3100" dirty="0" smtClean="0"/>
              <a:t>Oficiální instituce reklamu považovaly za buržoazní přežitek a původní označení nahrazovaly pojmem socialistická propagace. Jaký mohly mít tehdy reklamy význam, když propagovaný výrobek obvykle neměl konkurenci a jeho prodej byl podmíněn především nutnost? Pohnutkou k výrobě reklamy byla potřeba naučit používat společnost nový výrobek, případně boj za lepší životní návyky, za zlepšení struktury jídelníčku – např. za zvýšení konzumace ovoce a zeleniny.</a:t>
            </a:r>
          </a:p>
          <a:p>
            <a:pPr algn="just"/>
            <a:r>
              <a:rPr lang="cs-CZ" sz="3100" dirty="0" smtClean="0"/>
              <a:t>V 50. letech se ve větších prodejnách pouštěly reklamní písničky, které nazpívaly hvězdy jako Josef Zíma, Milan Chladil nebo Yveta Simonová. Hity vyzdvihovaly kvalitu zboží, např. jemnost hedvábí ze spřátelené Číny. </a:t>
            </a:r>
          </a:p>
          <a:p>
            <a:pPr algn="just"/>
            <a:r>
              <a:rPr lang="cs-CZ" sz="2400" dirty="0" smtClean="0">
                <a:hlinkClick r:id="rId2"/>
              </a:rPr>
              <a:t>Československé reklamy z období komunismu</a:t>
            </a:r>
            <a:endParaRPr lang="cs-CZ" sz="2400" dirty="0" smtClean="0"/>
          </a:p>
          <a:p>
            <a:pPr algn="just"/>
            <a:endParaRPr lang="cs-CZ" sz="3100" dirty="0" smtClean="0"/>
          </a:p>
          <a:p>
            <a:pPr algn="just"/>
            <a:endParaRPr lang="cs-CZ" sz="3100" dirty="0" smtClean="0"/>
          </a:p>
          <a:p>
            <a:endParaRPr lang="cs-CZ" dirty="0"/>
          </a:p>
        </p:txBody>
      </p:sp>
      <p:sp>
        <p:nvSpPr>
          <p:cNvPr id="3" name="Nadpis 2"/>
          <p:cNvSpPr>
            <a:spLocks noGrp="1"/>
          </p:cNvSpPr>
          <p:nvPr>
            <p:ph type="title"/>
          </p:nvPr>
        </p:nvSpPr>
        <p:spPr/>
        <p:txBody>
          <a:bodyPr/>
          <a:lstStyle/>
          <a:p>
            <a:r>
              <a:rPr lang="cs-CZ" dirty="0" smtClean="0"/>
              <a:t>Období komunismu</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9" presetClass="emph" presetSubtype="0" fill="hold" grpId="0" nodeType="withEffect">
                                  <p:stCondLst>
                                    <p:cond delay="0"/>
                                  </p:stCondLst>
                                  <p:childTnLst>
                                    <p:animClr clrSpc="rgb">
                                      <p:cBhvr override="childStyle">
                                        <p:cTn id="6" dur="500" fill="hold"/>
                                        <p:tgtEl>
                                          <p:spTgt spid="3"/>
                                        </p:tgtEl>
                                        <p:attrNameLst>
                                          <p:attrName>style.color</p:attrName>
                                        </p:attrNameLst>
                                      </p:cBhvr>
                                      <p:to>
                                        <a:schemeClr val="accent2"/>
                                      </p:to>
                                    </p:animClr>
                                    <p:animClr clrSpc="rgb">
                                      <p:cBhvr>
                                        <p:cTn id="7" dur="500" fill="hold"/>
                                        <p:tgtEl>
                                          <p:spTgt spid="3"/>
                                        </p:tgtEl>
                                        <p:attrNameLst>
                                          <p:attrName>fillcolor</p:attrName>
                                        </p:attrNameLst>
                                      </p:cBhvr>
                                      <p:to>
                                        <a:schemeClr val="accent2"/>
                                      </p:to>
                                    </p:animClr>
                                    <p:set>
                                      <p:cBhvr>
                                        <p:cTn id="8" dur="500" fill="hold"/>
                                        <p:tgtEl>
                                          <p:spTgt spid="3"/>
                                        </p:tgtEl>
                                        <p:attrNameLst>
                                          <p:attrName>fill.type</p:attrName>
                                        </p:attrNameLst>
                                      </p:cBhvr>
                                      <p:to>
                                        <p:strVal val="solid"/>
                                      </p:to>
                                    </p:set>
                                    <p:set>
                                      <p:cBhvr>
                                        <p:cTn id="9" dur="500" fill="hold"/>
                                        <p:tgtEl>
                                          <p:spTgt spid="3"/>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92500"/>
          </a:bodyPr>
          <a:lstStyle/>
          <a:p>
            <a:pPr lvl="0"/>
            <a:r>
              <a:rPr lang="cs-CZ" sz="2600" dirty="0" smtClean="0"/>
              <a:t>Jak, kdy a proč vznikla reklama?</a:t>
            </a:r>
          </a:p>
          <a:p>
            <a:pPr lvl="0"/>
            <a:r>
              <a:rPr lang="cs-CZ" sz="2600" dirty="0" smtClean="0"/>
              <a:t>Jaká je role reklamy ve společnosti a ekonomice? Jak jinak by mohl dát podnikatel vědět o tom, co lidem kolem sebe přináší a nabízí?</a:t>
            </a:r>
          </a:p>
          <a:p>
            <a:pPr lvl="0"/>
            <a:r>
              <a:rPr lang="cs-CZ" sz="2600" dirty="0" smtClean="0"/>
              <a:t>Jakou roli a funkci plnily reklamy v dobách socialismu?</a:t>
            </a:r>
          </a:p>
          <a:p>
            <a:pPr lvl="0"/>
            <a:r>
              <a:rPr lang="cs-CZ" sz="2600" dirty="0" smtClean="0"/>
              <a:t>Srovnejte reklamy ve starších dobách se současnými reklamami. Jak vypadají reklamy dnes, co se skutečně snaží prodávat? Jakými prostředky?</a:t>
            </a:r>
          </a:p>
          <a:p>
            <a:pPr lvl="0"/>
            <a:r>
              <a:rPr lang="cs-CZ" sz="2600" dirty="0" smtClean="0"/>
              <a:t>Jak může reklama ovlivnit naše názory? Kdo je k reklamě nejvnímavější?</a:t>
            </a:r>
          </a:p>
          <a:p>
            <a:pPr lvl="0"/>
            <a:endParaRPr lang="cs-CZ" sz="2600" dirty="0" smtClean="0"/>
          </a:p>
          <a:p>
            <a:endParaRPr lang="cs-CZ" dirty="0"/>
          </a:p>
        </p:txBody>
      </p:sp>
      <p:sp>
        <p:nvSpPr>
          <p:cNvPr id="3" name="Nadpis 2"/>
          <p:cNvSpPr>
            <a:spLocks noGrp="1"/>
          </p:cNvSpPr>
          <p:nvPr>
            <p:ph type="title"/>
          </p:nvPr>
        </p:nvSpPr>
        <p:spPr/>
        <p:txBody>
          <a:bodyPr/>
          <a:lstStyle/>
          <a:p>
            <a:r>
              <a:rPr lang="cs-CZ" dirty="0" smtClean="0"/>
              <a:t>K zamyšlení </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mph" presetSubtype="0" fill="hold" grpId="0" nodeType="clickEffect">
                                  <p:stCondLst>
                                    <p:cond delay="0"/>
                                  </p:stCondLst>
                                  <p:iterate type="lt">
                                    <p:tmPct val="10000"/>
                                  </p:iterate>
                                  <p:childTnLst>
                                    <p:set>
                                      <p:cBhvr override="childStyle">
                                        <p:cTn id="6" dur="500" autoRev="1" fill="hold"/>
                                        <p:tgtEl>
                                          <p:spTgt spid="3"/>
                                        </p:tgtEl>
                                        <p:attrNameLst>
                                          <p:attrName>style.color</p:attrName>
                                        </p:attrNameLst>
                                      </p:cBhvr>
                                      <p:to>
                                        <p:clrVal>
                                          <a:schemeClr val="accent2"/>
                                        </p:clrVal>
                                      </p:to>
                                    </p:set>
                                    <p:set>
                                      <p:cBhvr>
                                        <p:cTn id="7" dur="500" autoRev="1" fill="hold"/>
                                        <p:tgtEl>
                                          <p:spTgt spid="3"/>
                                        </p:tgtEl>
                                        <p:attrNameLst>
                                          <p:attrName>fillcolor</p:attrName>
                                        </p:attrNameLst>
                                      </p:cBhvr>
                                      <p:to>
                                        <p:clrVal>
                                          <a:schemeClr val="accent2"/>
                                        </p:clrVal>
                                      </p:to>
                                    </p:set>
                                    <p:set>
                                      <p:cBhvr>
                                        <p:cTn id="8" dur="500" autoRev="1" fill="hold"/>
                                        <p:tgtEl>
                                          <p:spTgt spid="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25000" lnSpcReduction="20000"/>
          </a:bodyPr>
          <a:lstStyle/>
          <a:p>
            <a:pPr>
              <a:buNone/>
            </a:pPr>
            <a:r>
              <a:rPr lang="cs-CZ" b="1" dirty="0" smtClean="0"/>
              <a:t> </a:t>
            </a:r>
            <a:endParaRPr lang="cs-CZ" sz="7400" dirty="0" smtClean="0"/>
          </a:p>
          <a:p>
            <a:pPr algn="just"/>
            <a:r>
              <a:rPr lang="cs-CZ" sz="8800" dirty="0" smtClean="0"/>
              <a:t>Média od počátku svého vzniku předávala informace o produktech, jejich vlastnostech, kvalitě, ceně. Dnešní novodobá reklama jde na věc z jiného úhlu – prodává nikoli produkt, ale přímo uspokojení potřeb. Bez obalu ukazuje, jak snadno si může konzument uspokojit konkrétní potřebu, navíc se dokonce snaží onu potřebu vyvolat nebo zvýšit její relativní naléhavost. Reklama je od světa médií neoddělitelná, měli bychom ji proto umět vnímat s odstupem a nenechat se jí využívat.</a:t>
            </a:r>
          </a:p>
          <a:p>
            <a:r>
              <a:rPr lang="cs-CZ" sz="8800" dirty="0" smtClean="0"/>
              <a:t>Reklama oslovuje co nejvíce potencionálních zákazníků ze všech druhů dostupných médií tak, aby v nich vyvolala nákupní reakci, zdůrazňuje určitý produkt pod konkrétní značkou, sdělení musí být zábavné s určitým nápadem, strategicky zpracováno a v poslední řadě vhodně umístěno v čase i médiích. </a:t>
            </a:r>
            <a:r>
              <a:rPr lang="cs-CZ" sz="7400" dirty="0" smtClean="0"/>
              <a:t/>
            </a:r>
            <a:br>
              <a:rPr lang="cs-CZ" sz="7400" dirty="0" smtClean="0"/>
            </a:br>
            <a:endParaRPr lang="cs-CZ" sz="7400" dirty="0"/>
          </a:p>
        </p:txBody>
      </p:sp>
      <p:sp>
        <p:nvSpPr>
          <p:cNvPr id="3" name="Nadpis 2"/>
          <p:cNvSpPr>
            <a:spLocks noGrp="1"/>
          </p:cNvSpPr>
          <p:nvPr>
            <p:ph type="title"/>
          </p:nvPr>
        </p:nvSpPr>
        <p:spPr/>
        <p:txBody>
          <a:bodyPr/>
          <a:lstStyle/>
          <a:p>
            <a:r>
              <a:rPr lang="cs-CZ" dirty="0" smtClean="0"/>
              <a:t>Shrnutí</a:t>
            </a:r>
            <a:endParaRPr lang="cs-CZ" dirty="0"/>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mph" presetSubtype="0" fill="hold" grpId="0" nodeType="clickEffect">
                                  <p:stCondLst>
                                    <p:cond delay="0"/>
                                  </p:stCondLst>
                                  <p:iterate type="lt">
                                    <p:tmPct val="10000"/>
                                  </p:iterate>
                                  <p:childTnLst>
                                    <p:set>
                                      <p:cBhvr override="childStyle">
                                        <p:cTn id="6" dur="500" autoRev="1" fill="hold"/>
                                        <p:tgtEl>
                                          <p:spTgt spid="3"/>
                                        </p:tgtEl>
                                        <p:attrNameLst>
                                          <p:attrName>style.color</p:attrName>
                                        </p:attrNameLst>
                                      </p:cBhvr>
                                      <p:to>
                                        <p:clrVal>
                                          <a:schemeClr val="tx1"/>
                                        </p:clrVal>
                                      </p:to>
                                    </p:set>
                                    <p:set>
                                      <p:cBhvr>
                                        <p:cTn id="7" dur="500" autoRev="1" fill="hold"/>
                                        <p:tgtEl>
                                          <p:spTgt spid="3"/>
                                        </p:tgtEl>
                                        <p:attrNameLst>
                                          <p:attrName>fillcolor</p:attrName>
                                        </p:attrNameLst>
                                      </p:cBhvr>
                                      <p:to>
                                        <p:clrVal>
                                          <a:schemeClr val="tx1"/>
                                        </p:clrVal>
                                      </p:to>
                                    </p:set>
                                    <p:set>
                                      <p:cBhvr>
                                        <p:cTn id="8" dur="500" autoRev="1" fill="hold"/>
                                        <p:tgtEl>
                                          <p:spTgt spid="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r>
              <a:rPr lang="cs-CZ" sz="2400" dirty="0" smtClean="0"/>
              <a:t/>
            </a:r>
            <a:br>
              <a:rPr lang="cs-CZ" sz="2400" dirty="0" smtClean="0"/>
            </a:br>
            <a:r>
              <a:rPr lang="cs-CZ" sz="2400" dirty="0" smtClean="0"/>
              <a:t>Reklama si klade za cíl nalákat a přimět tak spotřebitele ke koupi právě onoho výrobku, který je propagován. Působení reklamy na naše smysly je důsledně promyšleno do detailů, využívá se prvku protikladnosti – dobrý x špatný, produkt nebo službu doporučuje osobnost či specialista z oboru s tvrzením, že právě daný reklamovaný produkt je na trhu skutečnou jedničkou. Z příjemce reklamy se tak stává typicky konzumní člověk, který díky důmyslnému působení reklamy nepřemýšlí o jejím účinku.</a:t>
            </a:r>
          </a:p>
          <a:p>
            <a:endParaRPr lang="cs-CZ" dirty="0" smtClean="0"/>
          </a:p>
          <a:p>
            <a:endParaRPr lang="cs-CZ" dirty="0"/>
          </a:p>
        </p:txBody>
      </p:sp>
      <p:sp>
        <p:nvSpPr>
          <p:cNvPr id="3" name="Nadpis 2"/>
          <p:cNvSpPr>
            <a:spLocks noGrp="1"/>
          </p:cNvSpPr>
          <p:nvPr>
            <p:ph type="title"/>
          </p:nvPr>
        </p:nvSpPr>
        <p:spPr/>
        <p:txBody>
          <a:bodyPr/>
          <a:lstStyle/>
          <a:p>
            <a:endParaRPr lang="cs-CZ" dirty="0"/>
          </a:p>
        </p:txBody>
      </p:sp>
    </p:spTree>
  </p:cSld>
  <p:clrMapOvr>
    <a:masterClrMapping/>
  </p:clrMapOvr>
  <p:transition>
    <p:pull dir="d"/>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92500" lnSpcReduction="10000"/>
          </a:bodyPr>
          <a:lstStyle/>
          <a:p>
            <a:r>
              <a:rPr lang="cs-CZ" sz="2600" dirty="0" smtClean="0"/>
              <a:t>1) F. B. BATOVEC. </a:t>
            </a:r>
            <a:r>
              <a:rPr lang="cs-CZ" sz="2600" i="1" dirty="0" smtClean="0"/>
              <a:t>Wikipedia.cz</a:t>
            </a:r>
            <a:r>
              <a:rPr lang="cs-CZ" sz="2600" dirty="0" smtClean="0"/>
              <a:t> [online]. [cit. 23.10.2012]. Dostupný na WWW: http://cs.wikipedia.org/wiki/Soubor:Batovec_reklama_1873.jpg </a:t>
            </a:r>
          </a:p>
          <a:p>
            <a:r>
              <a:rPr lang="cs-CZ" sz="2600" dirty="0" smtClean="0"/>
              <a:t>2) W. J. WHITTINGHAM. </a:t>
            </a:r>
            <a:r>
              <a:rPr lang="cs-CZ" sz="2600" i="1" dirty="0" smtClean="0"/>
              <a:t>Wikipedia.cz</a:t>
            </a:r>
            <a:r>
              <a:rPr lang="cs-CZ" sz="2600" dirty="0" smtClean="0"/>
              <a:t> [online]. [cit. 23.10.2012]. Dostupný na WWW: http://cs.wikipedia.org/wiki/Soubor:Peake_and_Whittingham_Studio.jpg </a:t>
            </a:r>
          </a:p>
          <a:p>
            <a:r>
              <a:rPr lang="cs-CZ" sz="2600" dirty="0" smtClean="0"/>
              <a:t>3) DEAD GUY. </a:t>
            </a:r>
            <a:r>
              <a:rPr lang="cs-CZ" sz="2600" i="1" dirty="0" smtClean="0"/>
              <a:t>Wikipedia.cz</a:t>
            </a:r>
            <a:r>
              <a:rPr lang="cs-CZ" sz="2600" dirty="0" smtClean="0"/>
              <a:t> [online]. [cit. 23.10.2012]. Dostupný na WWW: http://cs.wikipedia.org/wiki/Soubor:T77_Advertising-1.jpg </a:t>
            </a:r>
          </a:p>
          <a:p>
            <a:endParaRPr lang="cs-CZ" dirty="0"/>
          </a:p>
        </p:txBody>
      </p:sp>
      <p:sp>
        <p:nvSpPr>
          <p:cNvPr id="3" name="Nadpis 2"/>
          <p:cNvSpPr>
            <a:spLocks noGrp="1"/>
          </p:cNvSpPr>
          <p:nvPr>
            <p:ph type="title"/>
          </p:nvPr>
        </p:nvSpPr>
        <p:spPr/>
        <p:txBody>
          <a:bodyPr/>
          <a:lstStyle/>
          <a:p>
            <a:r>
              <a:rPr lang="cs-CZ" dirty="0" smtClean="0"/>
              <a:t>Zdroje</a:t>
            </a:r>
            <a:endParaRPr lang="cs-CZ" dirty="0"/>
          </a:p>
        </p:txBody>
      </p:sp>
    </p:spTree>
  </p:cSld>
  <p:clrMapOvr>
    <a:masterClrMapping/>
  </p:clrMapOvr>
  <p:transition>
    <p:pull dir="d"/>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http://cs.wikipedia.org/wiki/Reklama</a:t>
            </a:r>
          </a:p>
          <a:p>
            <a:r>
              <a:rPr lang="cs-CZ" dirty="0" smtClean="0"/>
              <a:t>http://cs.wikipedia.org/wiki/Reklamn%C3%AD_fotografie</a:t>
            </a:r>
          </a:p>
          <a:p>
            <a:r>
              <a:rPr lang="cs-CZ" dirty="0" smtClean="0"/>
              <a:t>http://www.marketing-a-reklama.cz/reklama/historie-reklamy/</a:t>
            </a:r>
          </a:p>
          <a:p>
            <a:r>
              <a:rPr lang="cs-CZ" dirty="0" smtClean="0"/>
              <a:t>ŠVANCARA, Radim. </a:t>
            </a:r>
            <a:r>
              <a:rPr lang="cs-CZ" i="1" dirty="0" smtClean="0"/>
              <a:t>Jazyk reklamy</a:t>
            </a:r>
            <a:r>
              <a:rPr lang="cs-CZ" dirty="0" smtClean="0"/>
              <a:t>. Brno, Pedagogická fakulta MU: Diplomová práce, 2008, ISBN NEUVEDENO. </a:t>
            </a:r>
            <a:endParaRPr lang="cs-CZ" dirty="0"/>
          </a:p>
        </p:txBody>
      </p:sp>
      <p:sp>
        <p:nvSpPr>
          <p:cNvPr id="3" name="Nadpis 2"/>
          <p:cNvSpPr>
            <a:spLocks noGrp="1"/>
          </p:cNvSpPr>
          <p:nvPr>
            <p:ph type="title"/>
          </p:nvPr>
        </p:nvSpPr>
        <p:spPr/>
        <p:txBody>
          <a:bodyPr/>
          <a:lstStyle/>
          <a:p>
            <a:endParaRPr lang="cs-CZ" dirty="0"/>
          </a:p>
        </p:txBody>
      </p:sp>
    </p:spTree>
  </p:cSld>
  <p:clrMapOvr>
    <a:masterClrMapping/>
  </p:clrMapOvr>
  <p:transition>
    <p:pull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216</TotalTime>
  <Words>829</Words>
  <Application>Microsoft Office PowerPoint</Application>
  <PresentationFormat>Předvádění na obrazovce (4:3)</PresentationFormat>
  <Paragraphs>67</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Shluk</vt:lpstr>
      <vt:lpstr>Snímek 1</vt:lpstr>
      <vt:lpstr>Snímek 2</vt:lpstr>
      <vt:lpstr>Počátky reklamy</vt:lpstr>
      <vt:lpstr>Snímek 4</vt:lpstr>
      <vt:lpstr>Novověk</vt:lpstr>
      <vt:lpstr>Reklamní leták z roku 1873</vt:lpstr>
      <vt:lpstr>Snímek 7</vt:lpstr>
      <vt:lpstr>19. století </vt:lpstr>
      <vt:lpstr>20. století</vt:lpstr>
      <vt:lpstr>Fotografování reklamy na vitamíny, 1922</vt:lpstr>
      <vt:lpstr>Reklamní fotografie automobilu, 1934</vt:lpstr>
      <vt:lpstr>Americké reklamy 1. poloviny 20. století</vt:lpstr>
      <vt:lpstr>Snímek 13</vt:lpstr>
      <vt:lpstr>Snímek 14</vt:lpstr>
      <vt:lpstr>Období komunismu</vt:lpstr>
      <vt:lpstr>K zamyšlení </vt:lpstr>
      <vt:lpstr>Shrnutí</vt:lpstr>
      <vt:lpstr>Snímek 18</vt:lpstr>
      <vt:lpstr>Zdroje</vt:lpstr>
      <vt:lpstr>Snímek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Libor</dc:creator>
  <cp:lastModifiedBy>Libor</cp:lastModifiedBy>
  <cp:revision>29</cp:revision>
  <dcterms:created xsi:type="dcterms:W3CDTF">2012-11-23T18:30:26Z</dcterms:created>
  <dcterms:modified xsi:type="dcterms:W3CDTF">2013-01-04T16:28:48Z</dcterms:modified>
</cp:coreProperties>
</file>