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VY_32_INOVACE_14_11_20 Tundra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D8F61F-B6C6-48AC-8533-C3B9FAFFC689}" type="presOf" srcId="{A4836DAF-3E6B-4198-A089-B3C0D0384F2B}" destId="{4F0AD45D-7E6A-4C4A-90DF-90E27C4B175D}" srcOrd="0" destOrd="0" presId="urn:microsoft.com/office/officeart/2005/8/layout/target3"/>
    <dgm:cxn modelId="{CC53D790-C8D1-41FB-A7A6-C7CE7AAE6193}" type="presOf" srcId="{ABD4D77B-BA54-4DFB-A762-4C734220F9AA}" destId="{A6703DA5-6D74-4C8B-9C82-31DC93531BC2}" srcOrd="1" destOrd="0" presId="urn:microsoft.com/office/officeart/2005/8/layout/target3"/>
    <dgm:cxn modelId="{1CC38BF5-206F-4E2D-9F45-7FB41FF5E695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2B0C862-BA15-4F69-8124-02A0DBD36AFA}" type="presOf" srcId="{FFA013E9-5C5D-404D-8688-08171EA7A387}" destId="{E1DA18CB-4B0A-4D0C-9459-15C4B327891F}" srcOrd="0" destOrd="0" presId="urn:microsoft.com/office/officeart/2005/8/layout/target3"/>
    <dgm:cxn modelId="{F089E801-178B-485B-85F3-FFA19494E2DB}" type="presOf" srcId="{1D895EAB-76A7-41C6-9C6C-7D303AD4C23C}" destId="{347D85BD-7382-4413-9298-D06CC996458A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E2C6C7D-4EE1-487D-99F3-3CD6B2E7B488}" type="presOf" srcId="{1D895EAB-76A7-41C6-9C6C-7D303AD4C23C}" destId="{94413E88-B296-45A5-9057-6B5765B63A8F}" srcOrd="1" destOrd="0" presId="urn:microsoft.com/office/officeart/2005/8/layout/target3"/>
    <dgm:cxn modelId="{7C5DE91E-2BBC-4940-9B22-59C130E94C6D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5045F3B-4824-4964-A1F3-703D7ED9F217}" type="presOf" srcId="{DAAD5A11-3EBC-47AE-AB1C-4F1B938732A7}" destId="{2D933DCE-BBEA-46A5-98BC-CA41A7DBB761}" srcOrd="0" destOrd="0" presId="urn:microsoft.com/office/officeart/2005/8/layout/target3"/>
    <dgm:cxn modelId="{B2E46106-F57D-4ECC-8A0D-4849E0BFDFF4}" type="presOf" srcId="{D9242A4C-F33A-42E2-BFA4-EC80805DCD32}" destId="{5A434D34-FA65-40B0-A4CE-3A1E2B14A215}" srcOrd="1" destOrd="0" presId="urn:microsoft.com/office/officeart/2005/8/layout/target3"/>
    <dgm:cxn modelId="{AB917DD3-0306-42CD-9FF2-B0D5B45DC028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0C060BF-5C1B-4164-98A5-1F15716F408E}" type="presOf" srcId="{D9242A4C-F33A-42E2-BFA4-EC80805DCD32}" destId="{7DDB6D97-C311-42E1-B77C-B194BAE75773}" srcOrd="0" destOrd="0" presId="urn:microsoft.com/office/officeart/2005/8/layout/target3"/>
    <dgm:cxn modelId="{60F0C38D-0AC4-4067-83FF-9E2DF63AB75C}" type="presParOf" srcId="{2D933DCE-BBEA-46A5-98BC-CA41A7DBB761}" destId="{D3A73299-62A4-4767-8E25-C16133A0B902}" srcOrd="0" destOrd="0" presId="urn:microsoft.com/office/officeart/2005/8/layout/target3"/>
    <dgm:cxn modelId="{2EFC6720-F064-4351-B4B3-217504C2D2A1}" type="presParOf" srcId="{2D933DCE-BBEA-46A5-98BC-CA41A7DBB761}" destId="{EE30B2AF-DDC9-42DB-9092-5595C6257A57}" srcOrd="1" destOrd="0" presId="urn:microsoft.com/office/officeart/2005/8/layout/target3"/>
    <dgm:cxn modelId="{91921F7B-8B33-46A7-9F90-5B2824BC7A4A}" type="presParOf" srcId="{2D933DCE-BBEA-46A5-98BC-CA41A7DBB761}" destId="{E1DA18CB-4B0A-4D0C-9459-15C4B327891F}" srcOrd="2" destOrd="0" presId="urn:microsoft.com/office/officeart/2005/8/layout/target3"/>
    <dgm:cxn modelId="{A708F23A-2EB9-41CA-B743-9D08D0BCC6E1}" type="presParOf" srcId="{2D933DCE-BBEA-46A5-98BC-CA41A7DBB761}" destId="{29996EEB-8589-4AED-9C98-E2204A026234}" srcOrd="3" destOrd="0" presId="urn:microsoft.com/office/officeart/2005/8/layout/target3"/>
    <dgm:cxn modelId="{588FE85E-ACEA-48AD-8E44-5E6198A86832}" type="presParOf" srcId="{2D933DCE-BBEA-46A5-98BC-CA41A7DBB761}" destId="{056AE7B2-579D-40D1-A57C-4E33BFED76BE}" srcOrd="4" destOrd="0" presId="urn:microsoft.com/office/officeart/2005/8/layout/target3"/>
    <dgm:cxn modelId="{2D3A5D06-AD44-41C2-B481-F71BBBF5374B}" type="presParOf" srcId="{2D933DCE-BBEA-46A5-98BC-CA41A7DBB761}" destId="{4F0AD45D-7E6A-4C4A-90DF-90E27C4B175D}" srcOrd="5" destOrd="0" presId="urn:microsoft.com/office/officeart/2005/8/layout/target3"/>
    <dgm:cxn modelId="{3BCEDF59-B26F-4C3A-BAF9-D6D3594F7036}" type="presParOf" srcId="{2D933DCE-BBEA-46A5-98BC-CA41A7DBB761}" destId="{1804A346-BBD3-438B-AE0F-7BEBB1E2AF96}" srcOrd="6" destOrd="0" presId="urn:microsoft.com/office/officeart/2005/8/layout/target3"/>
    <dgm:cxn modelId="{DFCBE12A-9376-41C2-A03C-963DBE68DBED}" type="presParOf" srcId="{2D933DCE-BBEA-46A5-98BC-CA41A7DBB761}" destId="{60CB9877-708D-4C64-AA73-CFD3F3076BC2}" srcOrd="7" destOrd="0" presId="urn:microsoft.com/office/officeart/2005/8/layout/target3"/>
    <dgm:cxn modelId="{F6B39099-3098-4D86-AD8A-0F750D837618}" type="presParOf" srcId="{2D933DCE-BBEA-46A5-98BC-CA41A7DBB761}" destId="{347D85BD-7382-4413-9298-D06CC996458A}" srcOrd="8" destOrd="0" presId="urn:microsoft.com/office/officeart/2005/8/layout/target3"/>
    <dgm:cxn modelId="{0F220A62-BBE1-4E9C-AD67-F2F6673188D4}" type="presParOf" srcId="{2D933DCE-BBEA-46A5-98BC-CA41A7DBB761}" destId="{C4DD5B9C-4D9E-449D-A063-107A759DF3D1}" srcOrd="9" destOrd="0" presId="urn:microsoft.com/office/officeart/2005/8/layout/target3"/>
    <dgm:cxn modelId="{B15934D9-5B1D-41DE-9AF5-1C21C5331D6B}" type="presParOf" srcId="{2D933DCE-BBEA-46A5-98BC-CA41A7DBB761}" destId="{CD515E15-5457-47F2-8109-A2A59D66C930}" srcOrd="10" destOrd="0" presId="urn:microsoft.com/office/officeart/2005/8/layout/target3"/>
    <dgm:cxn modelId="{CB75AC06-D344-42AB-8285-BEF0EB727A13}" type="presParOf" srcId="{2D933DCE-BBEA-46A5-98BC-CA41A7DBB761}" destId="{7DDB6D97-C311-42E1-B77C-B194BAE75773}" srcOrd="11" destOrd="0" presId="urn:microsoft.com/office/officeart/2005/8/layout/target3"/>
    <dgm:cxn modelId="{122F5C7D-3B54-453D-8905-058490E04BCA}" type="presParOf" srcId="{2D933DCE-BBEA-46A5-98BC-CA41A7DBB761}" destId="{DE2B4424-17B1-4404-A13F-04051C43B79D}" srcOrd="12" destOrd="0" presId="urn:microsoft.com/office/officeart/2005/8/layout/target3"/>
    <dgm:cxn modelId="{18FD0C79-ADE9-4FB7-8319-B17951B386CD}" type="presParOf" srcId="{2D933DCE-BBEA-46A5-98BC-CA41A7DBB761}" destId="{555607BD-8A1D-4EBB-825A-8C74A1FB0FFC}" srcOrd="13" destOrd="0" presId="urn:microsoft.com/office/officeart/2005/8/layout/target3"/>
    <dgm:cxn modelId="{46E30878-3073-4680-B7AE-58C4F2B4457E}" type="presParOf" srcId="{2D933DCE-BBEA-46A5-98BC-CA41A7DBB761}" destId="{AAB7E4A6-9D01-402C-9D7A-6D30767F0B58}" srcOrd="14" destOrd="0" presId="urn:microsoft.com/office/officeart/2005/8/layout/target3"/>
    <dgm:cxn modelId="{C0422E92-5736-4843-87D8-729E5B3F1E81}" type="presParOf" srcId="{2D933DCE-BBEA-46A5-98BC-CA41A7DBB761}" destId="{359A210A-E8C9-4FD6-9BC7-434F4455A6B5}" srcOrd="15" destOrd="0" presId="urn:microsoft.com/office/officeart/2005/8/layout/target3"/>
    <dgm:cxn modelId="{89D9B3CD-8030-4496-A2EA-049CB776D433}" type="presParOf" srcId="{2D933DCE-BBEA-46A5-98BC-CA41A7DBB761}" destId="{36B74B1E-3C18-4C06-BA03-CB2EB266F8FF}" srcOrd="16" destOrd="0" presId="urn:microsoft.com/office/officeart/2005/8/layout/target3"/>
    <dgm:cxn modelId="{22215DD5-92AF-4536-B713-A657C10E8D1D}" type="presParOf" srcId="{2D933DCE-BBEA-46A5-98BC-CA41A7DBB761}" destId="{94413E88-B296-45A5-9057-6B5765B63A8F}" srcOrd="17" destOrd="0" presId="urn:microsoft.com/office/officeart/2005/8/layout/target3"/>
    <dgm:cxn modelId="{F5C1EB8D-FB51-45A1-BFC3-F3CFEE8717E1}" type="presParOf" srcId="{2D933DCE-BBEA-46A5-98BC-CA41A7DBB761}" destId="{5A434D34-FA65-40B0-A4CE-3A1E2B14A215}" srcOrd="18" destOrd="0" presId="urn:microsoft.com/office/officeart/2005/8/layout/target3"/>
    <dgm:cxn modelId="{A47C40A4-D8FD-4BD8-A249-4B3E277E0FB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VY_32_INOVACE_14_11_20 Tundra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59C20-6D76-4D6B-B03C-CDB57F87A6E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28929B-FEF2-432A-B4B6-D202AE2242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405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205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54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311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8596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371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534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4456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0815625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3396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8008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876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7A67CB3-4BFA-4102-8F5D-7320B50D750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35BA44-D485-4AA9-A6D5-80E7998A86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48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l%C3%A9ko" TargetMode="External"/><Relationship Id="rId13" Type="http://schemas.openxmlformats.org/officeDocument/2006/relationships/hyperlink" Target="http://cs.wikipedia.org/wiki/Z%C3%A1pisky_o_v%C3%A1lce_galsk%C3%A9" TargetMode="External"/><Relationship Id="rId3" Type="http://schemas.openxmlformats.org/officeDocument/2006/relationships/hyperlink" Target="http://cs.wikipedia.org/wiki/%C5%98%C3%ADje" TargetMode="External"/><Relationship Id="rId7" Type="http://schemas.openxmlformats.org/officeDocument/2006/relationships/hyperlink" Target="http://cs.wikipedia.org/wiki/Asie" TargetMode="External"/><Relationship Id="rId12" Type="http://schemas.openxmlformats.org/officeDocument/2006/relationships/hyperlink" Target="http://cs.wikipedia.org/wiki/Gaius_Julius_Caesar" TargetMode="External"/><Relationship Id="rId2" Type="http://schemas.openxmlformats.org/officeDocument/2006/relationships/hyperlink" Target="http://cs.wikipedia.org/wiki/Paroh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vropa" TargetMode="External"/><Relationship Id="rId11" Type="http://schemas.openxmlformats.org/officeDocument/2006/relationships/hyperlink" Target="http://cs.wikipedia.org/wiki/Aristotel%C3%A9s" TargetMode="External"/><Relationship Id="rId5" Type="http://schemas.openxmlformats.org/officeDocument/2006/relationships/hyperlink" Target="http://cs.wikipedia.org/wiki/Li%C5%A1ejn%C3%ADk" TargetMode="External"/><Relationship Id="rId10" Type="http://schemas.openxmlformats.org/officeDocument/2006/relationships/hyperlink" Target="http://cs.wikipedia.org/wiki/K%C5%AF%C5%BEe_(materi%C3%A1l)" TargetMode="External"/><Relationship Id="rId4" Type="http://schemas.openxmlformats.org/officeDocument/2006/relationships/hyperlink" Target="http://cs.wikipedia.org/wiki/Bylina" TargetMode="External"/><Relationship Id="rId9" Type="http://schemas.openxmlformats.org/officeDocument/2006/relationships/hyperlink" Target="http://cs.wikipedia.org/wiki/Maso" TargetMode="External"/><Relationship Id="rId14" Type="http://schemas.openxmlformats.org/officeDocument/2006/relationships/hyperlink" Target="http://cs.wikipedia.org/wiki/Jednoro%C5%BEec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46897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78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Tundra </a:t>
            </a:r>
          </a:p>
          <a:p>
            <a:r>
              <a:rPr lang="cs-CZ" dirty="0" smtClean="0"/>
              <a:t>Slide 3 – práce s atlasem</a:t>
            </a:r>
          </a:p>
          <a:p>
            <a:r>
              <a:rPr lang="cs-CZ" dirty="0" smtClean="0"/>
              <a:t>Slide 4 – teorie + práce s učebnicí </a:t>
            </a:r>
          </a:p>
          <a:p>
            <a:r>
              <a:rPr lang="cs-CZ" dirty="0" smtClean="0"/>
              <a:t>Slide 5 – teorie </a:t>
            </a:r>
          </a:p>
          <a:p>
            <a:r>
              <a:rPr lang="cs-CZ" dirty="0" smtClean="0"/>
              <a:t>Slide 6 – rozhovor nad životem Eskymáků – práce s učebnicí</a:t>
            </a:r>
          </a:p>
          <a:p>
            <a:r>
              <a:rPr lang="cs-CZ" dirty="0" smtClean="0"/>
              <a:t>Slide 7 – žáci se text přečtou, poté se jim text zakryje a žáci musí napsat co nejvíce informací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630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TUNDRA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Atlas – strana 16 – 17</a:t>
            </a:r>
            <a:r>
              <a:rPr lang="cs-CZ" i="1" dirty="0" smtClean="0"/>
              <a:t> – </a:t>
            </a:r>
            <a:r>
              <a:rPr lang="cs-CZ" dirty="0" smtClean="0"/>
              <a:t>vypiš území světa, do kterého spadají oblasti tundry 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312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TUNDRA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13660"/>
          </a:xfrm>
        </p:spPr>
        <p:txBody>
          <a:bodyPr/>
          <a:lstStyle/>
          <a:p>
            <a:r>
              <a:rPr lang="cs-CZ" b="1" dirty="0" smtClean="0"/>
              <a:t>Kamenitá pláň porostlá nízkými keříky, mechy nebo lišejníky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1600" i="1" dirty="0"/>
              <a:t> </a:t>
            </a:r>
            <a:r>
              <a:rPr lang="cs-CZ" sz="1600" i="1" dirty="0" smtClean="0"/>
              <a:t>     Uč. </a:t>
            </a:r>
            <a:r>
              <a:rPr lang="cs-CZ" sz="1600" i="1" dirty="0" err="1" smtClean="0"/>
              <a:t>Str</a:t>
            </a:r>
            <a:r>
              <a:rPr lang="cs-CZ" sz="1600" i="1" dirty="0" smtClean="0"/>
              <a:t> 52 vypiš podle grafu:</a:t>
            </a:r>
          </a:p>
          <a:p>
            <a:r>
              <a:rPr lang="cs-CZ" dirty="0" smtClean="0"/>
              <a:t>Lednové teploty: ____________</a:t>
            </a:r>
          </a:p>
          <a:p>
            <a:r>
              <a:rPr lang="cs-CZ" dirty="0" smtClean="0"/>
              <a:t>Červencové teploty:_________</a:t>
            </a:r>
          </a:p>
          <a:p>
            <a:r>
              <a:rPr lang="cs-CZ" b="1" dirty="0" smtClean="0"/>
              <a:t>Trvale zmrzlá půda </a:t>
            </a:r>
            <a:r>
              <a:rPr lang="cs-CZ" dirty="0" smtClean="0"/>
              <a:t>– rozmrzá jen svrchní vrstva</a:t>
            </a:r>
          </a:p>
          <a:p>
            <a:r>
              <a:rPr lang="cs-CZ" b="1" dirty="0" smtClean="0"/>
              <a:t>Vznikají bažiny </a:t>
            </a:r>
            <a:r>
              <a:rPr lang="cs-CZ" dirty="0" smtClean="0"/>
              <a:t>– voda se nevsakuje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86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TUNDRA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</a:t>
            </a:r>
            <a:r>
              <a:rPr lang="cs-CZ" dirty="0" smtClean="0"/>
              <a:t> – rychle rozkvétají (2 - 3 měsíce), bylinné vrby a břízy, silenky, mechy, lišejníky</a:t>
            </a:r>
          </a:p>
          <a:p>
            <a:r>
              <a:rPr lang="cs-CZ" b="1" dirty="0" smtClean="0"/>
              <a:t>Ž</a:t>
            </a:r>
            <a:r>
              <a:rPr lang="cs-CZ" dirty="0" smtClean="0"/>
              <a:t> – sobi, vlci, </a:t>
            </a:r>
            <a:r>
              <a:rPr lang="cs-CZ" dirty="0" err="1" smtClean="0"/>
              <a:t>pižmoňi</a:t>
            </a:r>
            <a:r>
              <a:rPr lang="cs-CZ" dirty="0" smtClean="0"/>
              <a:t> (zůstávají celou dobu)</a:t>
            </a:r>
          </a:p>
          <a:p>
            <a:r>
              <a:rPr lang="cs-CZ" dirty="0" smtClean="0"/>
              <a:t>Na zvířatech jsou závislí i </a:t>
            </a:r>
            <a:r>
              <a:rPr lang="cs-CZ" b="1" dirty="0" smtClean="0"/>
              <a:t>pastevci</a:t>
            </a:r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pPr marL="68580" indent="0">
              <a:buNone/>
            </a:pPr>
            <a:r>
              <a:rPr lang="cs-CZ" dirty="0" smtClean="0"/>
              <a:t>    trvalá sídla, přenosné stany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732240" y="4149080"/>
            <a:ext cx="79208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53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TUNDRA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128908" cy="3481612"/>
          </a:xfrm>
        </p:spPr>
        <p:txBody>
          <a:bodyPr>
            <a:normAutofit/>
          </a:bodyPr>
          <a:lstStyle/>
          <a:p>
            <a:r>
              <a:rPr lang="cs-CZ" dirty="0" smtClean="0"/>
              <a:t>Obyvatelé tundry</a:t>
            </a:r>
          </a:p>
          <a:p>
            <a:pPr lvl="1"/>
            <a:r>
              <a:rPr lang="cs-CZ" b="1" dirty="0" smtClean="0"/>
              <a:t>LAPONCI </a:t>
            </a:r>
            <a:r>
              <a:rPr lang="cs-CZ" dirty="0" smtClean="0"/>
              <a:t>– sever Finska, </a:t>
            </a:r>
          </a:p>
          <a:p>
            <a:pPr lvl="1"/>
            <a:r>
              <a:rPr lang="cs-CZ" b="1" dirty="0" smtClean="0"/>
              <a:t>INUITÉ – ESKYMÁCI – </a:t>
            </a:r>
            <a:r>
              <a:rPr lang="cs-CZ" sz="1600" dirty="0" smtClean="0"/>
              <a:t>UČ. 53 OBRÁZEK – </a:t>
            </a:r>
            <a:r>
              <a:rPr lang="cs-CZ" sz="1600" b="1" dirty="0" smtClean="0"/>
              <a:t>JAK ŽIJÍ ESKYMÁCI</a:t>
            </a:r>
          </a:p>
          <a:p>
            <a:pPr marL="365760" lvl="1" indent="0">
              <a:buNone/>
            </a:pPr>
            <a:r>
              <a:rPr lang="cs-CZ" sz="1600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921624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Sob</a:t>
            </a:r>
            <a:r>
              <a:rPr lang="cs-CZ" dirty="0" smtClean="0"/>
              <a:t> – </a:t>
            </a:r>
            <a:r>
              <a:rPr lang="cs-CZ" sz="1800" dirty="0" err="1" smtClean="0"/>
              <a:t>zdroj:www.wikipedie.org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128908" cy="391366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Přečti následující text a napiš, jak se dá sob využít</a:t>
            </a:r>
            <a:endParaRPr lang="cs-CZ" sz="2000" b="1" dirty="0"/>
          </a:p>
          <a:p>
            <a:r>
              <a:rPr lang="cs-CZ" b="1" dirty="0" smtClean="0"/>
              <a:t>„</a:t>
            </a:r>
            <a:r>
              <a:rPr lang="cs-CZ" sz="1600" b="1" dirty="0"/>
              <a:t>Sob dosahuje výšky v kohoutku 90-120 cm, délky těla asi 180 cm a hmotnosti 230-400kg. Na rozdíl od ostatních jelenovitých nosí u soba </a:t>
            </a:r>
            <a:r>
              <a:rPr lang="cs-CZ" sz="1600" b="1" dirty="0">
                <a:hlinkClick r:id="rId2" tooltip="Parohy"/>
              </a:rPr>
              <a:t>parohy</a:t>
            </a:r>
            <a:r>
              <a:rPr lang="cs-CZ" sz="1600" b="1" dirty="0"/>
              <a:t> samec i samice</a:t>
            </a:r>
            <a:r>
              <a:rPr lang="cs-CZ" sz="1600" b="1" dirty="0" smtClean="0"/>
              <a:t>.</a:t>
            </a:r>
            <a:r>
              <a:rPr lang="cs-CZ" sz="1600" b="1" dirty="0"/>
              <a:t> Sobi žijí ve velkých stádech, pouze v době </a:t>
            </a:r>
            <a:r>
              <a:rPr lang="cs-CZ" sz="1600" b="1" dirty="0">
                <a:hlinkClick r:id="rId3" tooltip="Říje"/>
              </a:rPr>
              <a:t>říje</a:t>
            </a:r>
            <a:r>
              <a:rPr lang="cs-CZ" sz="1600" b="1" dirty="0"/>
              <a:t>, která trvá od konce srpna do počátku října, si samci vytvářejí teritoria, na nichž obhajují harém </a:t>
            </a:r>
            <a:r>
              <a:rPr lang="cs-CZ" sz="1600" b="1" dirty="0" smtClean="0"/>
              <a:t>laní. </a:t>
            </a:r>
            <a:r>
              <a:rPr lang="cs-CZ" sz="1600" b="1" dirty="0"/>
              <a:t>Sob se živí především </a:t>
            </a:r>
            <a:r>
              <a:rPr lang="cs-CZ" sz="1600" b="1" dirty="0">
                <a:hlinkClick r:id="rId4" tooltip="Bylina"/>
              </a:rPr>
              <a:t>bylinami</a:t>
            </a:r>
            <a:r>
              <a:rPr lang="cs-CZ" sz="1600" b="1" dirty="0"/>
              <a:t> a </a:t>
            </a:r>
            <a:r>
              <a:rPr lang="cs-CZ" sz="1600" b="1" dirty="0">
                <a:hlinkClick r:id="rId5" tooltip="Lišejník"/>
              </a:rPr>
              <a:t>lišejníky</a:t>
            </a:r>
            <a:r>
              <a:rPr lang="cs-CZ" sz="1600" b="1" dirty="0"/>
              <a:t>, které si dovede z pod sněhu vyhrabat i v zimě, pomocí parohů a předních </a:t>
            </a:r>
            <a:r>
              <a:rPr lang="cs-CZ" sz="1600" b="1" dirty="0" smtClean="0"/>
              <a:t>končetin.</a:t>
            </a:r>
            <a:r>
              <a:rPr lang="cs-CZ" sz="1600" b="1" dirty="0"/>
              <a:t> Na severu </a:t>
            </a:r>
            <a:r>
              <a:rPr lang="cs-CZ" sz="1600" b="1" dirty="0">
                <a:hlinkClick r:id="rId6" tooltip="Evropa"/>
              </a:rPr>
              <a:t>Evropy</a:t>
            </a:r>
            <a:r>
              <a:rPr lang="cs-CZ" sz="1600" b="1" dirty="0"/>
              <a:t>, </a:t>
            </a:r>
            <a:r>
              <a:rPr lang="cs-CZ" sz="1600" b="1" dirty="0">
                <a:hlinkClick r:id="rId7" tooltip="Asie"/>
              </a:rPr>
              <a:t>Asie</a:t>
            </a:r>
            <a:r>
              <a:rPr lang="cs-CZ" sz="1600" b="1" dirty="0"/>
              <a:t> a Ameriky je chován na </a:t>
            </a:r>
            <a:r>
              <a:rPr lang="cs-CZ" sz="1600" b="1" dirty="0">
                <a:hlinkClick r:id="rId8" tooltip="Mléko"/>
              </a:rPr>
              <a:t>mléko</a:t>
            </a:r>
            <a:r>
              <a:rPr lang="cs-CZ" sz="1600" b="1" dirty="0"/>
              <a:t>, </a:t>
            </a:r>
            <a:r>
              <a:rPr lang="cs-CZ" sz="1600" b="1" dirty="0">
                <a:hlinkClick r:id="rId9" tooltip="Maso"/>
              </a:rPr>
              <a:t>maso</a:t>
            </a:r>
            <a:r>
              <a:rPr lang="cs-CZ" sz="1600" b="1" dirty="0"/>
              <a:t>, </a:t>
            </a:r>
            <a:r>
              <a:rPr lang="cs-CZ" sz="1600" b="1" dirty="0">
                <a:hlinkClick r:id="rId10" tooltip="Kůže (materiál)"/>
              </a:rPr>
              <a:t>kůži</a:t>
            </a:r>
            <a:r>
              <a:rPr lang="cs-CZ" sz="1600" b="1" dirty="0"/>
              <a:t>, k tahu, jízdě i nošení břemen. První písemné záznamy o divokých sobech se objevují v díle </a:t>
            </a:r>
            <a:r>
              <a:rPr lang="cs-CZ" sz="1600" b="1" dirty="0">
                <a:hlinkClick r:id="rId11" tooltip="Aristotelés"/>
              </a:rPr>
              <a:t>Aristotela</a:t>
            </a:r>
            <a:r>
              <a:rPr lang="cs-CZ" sz="1600" b="1" dirty="0"/>
              <a:t>, který zmiňuje sezónní barvoměnu jeho srsti a v </a:t>
            </a:r>
            <a:r>
              <a:rPr lang="cs-CZ" sz="1600" b="1" dirty="0">
                <a:hlinkClick r:id="rId12" tooltip="Gaius Julius Caesar"/>
              </a:rPr>
              <a:t>Caesarových</a:t>
            </a:r>
            <a:r>
              <a:rPr lang="cs-CZ" sz="1600" b="1" dirty="0"/>
              <a:t> </a:t>
            </a:r>
            <a:r>
              <a:rPr lang="cs-CZ" sz="1600" b="1" i="1" dirty="0">
                <a:hlinkClick r:id="rId13" tooltip="Zápisky o válce galské"/>
              </a:rPr>
              <a:t>Zápiscích o válce galské</a:t>
            </a:r>
            <a:r>
              <a:rPr lang="cs-CZ" sz="1600" b="1" dirty="0"/>
              <a:t>, kde je popisován jako druh </a:t>
            </a:r>
            <a:r>
              <a:rPr lang="cs-CZ" sz="1600" b="1" dirty="0">
                <a:hlinkClick r:id="rId14" tooltip="Jednorožec"/>
              </a:rPr>
              <a:t>jednorožce</a:t>
            </a:r>
            <a:r>
              <a:rPr lang="cs-CZ" sz="1600" b="1" dirty="0"/>
              <a:t>, připomínající zpola jelena a zpola </a:t>
            </a:r>
            <a:r>
              <a:rPr lang="cs-CZ" sz="1600" b="1" dirty="0" smtClean="0"/>
              <a:t>býka“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763134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Červený P., </a:t>
            </a:r>
            <a:r>
              <a:rPr lang="cs-CZ" dirty="0" err="1" smtClean="0"/>
              <a:t>Dokopil</a:t>
            </a:r>
            <a:r>
              <a:rPr lang="cs-CZ" dirty="0" smtClean="0"/>
              <a:t> J., Kopp J., Matušková A., Mentlík P, ZEMĚPIS 6 učebnice pro základní školy a víceletá gymnázia , 2003, Fraus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Text k článku: </a:t>
            </a:r>
            <a:r>
              <a:rPr lang="cs-CZ" dirty="0" smtClean="0"/>
              <a:t>http</a:t>
            </a:r>
            <a:r>
              <a:rPr lang="cs-CZ" dirty="0"/>
              <a:t>://cs.wikipedia.org/wiki/Sob_pol%C3%A1rn%C3%AD</a:t>
            </a:r>
          </a:p>
        </p:txBody>
      </p:sp>
    </p:spTree>
    <p:extLst>
      <p:ext uri="{BB962C8B-B14F-4D97-AF65-F5344CB8AC3E}">
        <p14:creationId xmlns:p14="http://schemas.microsoft.com/office/powerpoint/2010/main" val="36263524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38</TotalTime>
  <Words>444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1_Austin</vt:lpstr>
      <vt:lpstr>Prezentace aplikace PowerPoint</vt:lpstr>
      <vt:lpstr>Anotace</vt:lpstr>
      <vt:lpstr>TUNDRA </vt:lpstr>
      <vt:lpstr>TUNDRA </vt:lpstr>
      <vt:lpstr>TUNDRA</vt:lpstr>
      <vt:lpstr>TUNDRA</vt:lpstr>
      <vt:lpstr>Sob – zdroj:www.wikipedie.org</vt:lpstr>
      <vt:lpstr>Zdroj: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TUNDRA </dc:title>
  <dc:creator>user</dc:creator>
  <cp:lastModifiedBy>user</cp:lastModifiedBy>
  <cp:revision>6</cp:revision>
  <dcterms:created xsi:type="dcterms:W3CDTF">2013-01-15T11:29:17Z</dcterms:created>
  <dcterms:modified xsi:type="dcterms:W3CDTF">2013-06-12T08:44:34Z</dcterms:modified>
</cp:coreProperties>
</file>