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00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D64E2C0-1AD9-4159-AEBC-CA0248CD1AF5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C22C6E-8541-4541-87F8-269E8FEB361A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otoapar%C3%A1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5758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52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fotoaparátu.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ras Bold ITC" pitchFamily="34" charset="0"/>
                <a:cs typeface="Vani" pitchFamily="34" charset="0"/>
              </a:rPr>
              <a:t>Fotoaparát</a:t>
            </a:r>
            <a:endParaRPr lang="cs-CZ" dirty="0">
              <a:latin typeface="Eras Bold ITC" pitchFamily="34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Fotoaparát je zařízení sloužící k pořizování                    a zaznamenání fotografií.</a:t>
            </a:r>
          </a:p>
          <a:p>
            <a:endParaRPr lang="cs-CZ" dirty="0" smtClean="0"/>
          </a:p>
          <a:p>
            <a:r>
              <a:rPr lang="cs-CZ" dirty="0" smtClean="0"/>
              <a:t>Každý fotoaparát je v principu světlotěsně uzavřená komora s malým otvorem (objektivem), jímž dovnitř vstupuje světlo, a nějakým druhem světlocitlivé záznamové vrstvy na druhé straně, na níž dopadající světlo kreslí obraz.</a:t>
            </a:r>
            <a:endParaRPr lang="cs-CZ" dirty="0"/>
          </a:p>
        </p:txBody>
      </p:sp>
      <p:pic>
        <p:nvPicPr>
          <p:cNvPr id="19458" name="Picture 2" descr="Soubor:Folding camera unfolded jp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196752"/>
            <a:ext cx="1328493" cy="1789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ras Bold ITC" pitchFamily="34" charset="0"/>
                <a:cs typeface="Vani" pitchFamily="34" charset="0"/>
              </a:rPr>
              <a:t>Clona a hloubka ostrosti</a:t>
            </a:r>
            <a:endParaRPr lang="cs-CZ" dirty="0">
              <a:latin typeface="Eras Bold ITC" pitchFamily="34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Otvor pro vstup světla je vybaven clonou, umožňující měnit jeho velikost a tím ovlivňovat množství vnikajícího světla     a tím i výslednou světlost fotografované scény. </a:t>
            </a:r>
          </a:p>
          <a:p>
            <a:endParaRPr lang="cs-CZ" sz="2400" dirty="0" smtClean="0"/>
          </a:p>
          <a:p>
            <a:r>
              <a:rPr lang="cs-CZ" sz="2400" dirty="0" smtClean="0"/>
              <a:t>Zároveň platí, že čím je otvor menší, tím je paprsek dopadající ze zachytávaného objektu užší. Jeho obraz je tudíž na výsledném snímku ostřejší – se vzrůstajícím zacloněním tedy roste hloubka ostrosti.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ras Bold ITC" pitchFamily="34" charset="0"/>
                <a:cs typeface="Vani" pitchFamily="34" charset="0"/>
              </a:rPr>
              <a:t>Záv</a:t>
            </a:r>
            <a:r>
              <a:rPr lang="cs-CZ" b="1" dirty="0" smtClean="0">
                <a:latin typeface="Eras Bold ITC" pitchFamily="34" charset="0"/>
                <a:cs typeface="Vani" pitchFamily="34" charset="0"/>
              </a:rPr>
              <a:t>ě</a:t>
            </a:r>
            <a:r>
              <a:rPr lang="cs-CZ" dirty="0" smtClean="0">
                <a:latin typeface="Eras Bold ITC" pitchFamily="34" charset="0"/>
                <a:cs typeface="Vani" pitchFamily="34" charset="0"/>
              </a:rPr>
              <a:t>rka</a:t>
            </a:r>
            <a:endParaRPr lang="cs-CZ" dirty="0">
              <a:latin typeface="Eras Bold ITC" pitchFamily="34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400" dirty="0" smtClean="0"/>
              <a:t>Dalším důležitým prvkem fotoaparátu je závěrka, jejímž primárním úkolem je bránit dopadu světla na citlivou vrstvu ve chvíli, kdy se nefotografuje. </a:t>
            </a:r>
          </a:p>
          <a:p>
            <a:endParaRPr lang="cs-CZ" sz="2400" dirty="0" smtClean="0"/>
          </a:p>
          <a:p>
            <a:r>
              <a:rPr lang="cs-CZ" sz="2400" dirty="0" smtClean="0"/>
              <a:t>Doba otevření závěrky při expozici také ovlivňuje snímek – čím déle je závěrka, tím více světla dopadne na citlivou vrstvu. </a:t>
            </a:r>
            <a:endParaRPr lang="cs-CZ" sz="2400" dirty="0"/>
          </a:p>
        </p:txBody>
      </p:sp>
      <p:pic>
        <p:nvPicPr>
          <p:cNvPr id="5122" name="Picture 2" descr="Soubor:Lereve19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725144"/>
            <a:ext cx="2470651" cy="19634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ras Bold ITC" pitchFamily="34" charset="0"/>
                <a:cs typeface="Vani" pitchFamily="34" charset="0"/>
              </a:rPr>
              <a:t>Objektiv</a:t>
            </a:r>
            <a:endParaRPr lang="cs-CZ" dirty="0">
              <a:latin typeface="Eras Bold ITC" pitchFamily="34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Pro správné vykreslení fotografie je třeba fotoaparát také zaostřit, aby se sbíhající se paprsky z objektivu potkaly právě v místě, kde dopadají na citlivou vrstvu. </a:t>
            </a:r>
          </a:p>
          <a:p>
            <a:endParaRPr lang="cs-CZ" sz="2400" dirty="0" smtClean="0"/>
          </a:p>
          <a:p>
            <a:r>
              <a:rPr lang="cs-CZ" sz="2400" dirty="0" smtClean="0"/>
              <a:t>To se řeší ostřícím mechanismem na objektivu, který zjednodušeně vyjádřeno posune celou optickou soustavu dopředu nebo dozadu tak, aby se paprsky sbíhaly právě na citlivé vrstvě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6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6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ras Bold ITC" pitchFamily="34" charset="0"/>
              </a:rPr>
              <a:t>Rozd</a:t>
            </a:r>
            <a:r>
              <a:rPr lang="cs-CZ" b="1" dirty="0" smtClean="0">
                <a:latin typeface="Eras Bold ITC" pitchFamily="34" charset="0"/>
              </a:rPr>
              <a:t>ě</a:t>
            </a:r>
            <a:r>
              <a:rPr lang="cs-CZ" dirty="0" smtClean="0">
                <a:latin typeface="Eras Bold ITC" pitchFamily="34" charset="0"/>
              </a:rPr>
              <a:t>lení fotoaparát</a:t>
            </a:r>
            <a:r>
              <a:rPr lang="cs-CZ" b="1" dirty="0" smtClean="0">
                <a:latin typeface="Eras Bold ITC" pitchFamily="34" charset="0"/>
              </a:rPr>
              <a:t>ů</a:t>
            </a:r>
            <a:endParaRPr lang="cs-CZ" b="1" dirty="0">
              <a:latin typeface="Eras Bold IT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Deskové – světlocitlivá chemická vrstva je nanesena na skleněné desce. Tento typ se využíval na počátku fotografování v letech 1850 - 1880.</a:t>
            </a:r>
          </a:p>
          <a:p>
            <a:r>
              <a:rPr lang="cs-CZ" dirty="0" smtClean="0"/>
              <a:t>Filmové – roli světlocitlivé vrstvy hraje celuloidový pás pokrytý chemikáliemi, reagujícími na světlo svoji přeměnou; v laboratoři je pak snímek vyvolán – přeměněné chemikálie se další reakcí změní na zabarvené a tím vzniká obraz</a:t>
            </a:r>
          </a:p>
          <a:p>
            <a:r>
              <a:rPr lang="cs-CZ" dirty="0" smtClean="0"/>
              <a:t>Instantní - je typ fotoaparátu se samovyvolávacím filmem. Nejznámější z nich jsou ty, které původně vyráběla společnost Polaroid.</a:t>
            </a:r>
          </a:p>
          <a:p>
            <a:r>
              <a:rPr lang="cs-CZ" dirty="0" smtClean="0"/>
              <a:t>Digitální – jako světlocitlivý prvek je v nich senzor CCD nebo CMOS, zachycené informace jsou pak digitálně zpracovány do snímku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ras Bold ITC" pitchFamily="34" charset="0"/>
                <a:cs typeface="Vani" pitchFamily="34" charset="0"/>
              </a:rPr>
              <a:t>Paralaxa</a:t>
            </a:r>
            <a:endParaRPr lang="cs-CZ" dirty="0">
              <a:latin typeface="Eras Bold ITC" pitchFamily="34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Nevýhodou hledáčkových fotoaparátů a dvouokých zrcadlovek je tzv. </a:t>
            </a:r>
            <a:r>
              <a:rPr lang="cs-CZ" sz="2400" i="1" dirty="0" smtClean="0"/>
              <a:t>paralaxa</a:t>
            </a:r>
            <a:r>
              <a:rPr lang="cs-CZ" sz="2400" dirty="0" smtClean="0"/>
              <a:t> – prostorový rozdíl mezi pohledem fotografa před pořízením záběru a výsledným snímkem. </a:t>
            </a:r>
          </a:p>
          <a:p>
            <a:endParaRPr lang="cs-CZ" sz="2400" dirty="0" smtClean="0"/>
          </a:p>
          <a:p>
            <a:r>
              <a:rPr lang="cs-CZ" sz="2400" dirty="0" smtClean="0"/>
              <a:t>Na delší vzdálenosti je efekt paralaxy zanedbatelný, na krátké vzdálenosti se začne projevovat a pro fotografa je obtížnější s jistotou zakomponovat scénu nebo předmět. Tento rozdíl je výrazný především pro předměty blízko od objektivu (méně než 1 metr).</a:t>
            </a:r>
            <a:endParaRPr lang="cs-CZ" sz="2400" dirty="0"/>
          </a:p>
        </p:txBody>
      </p:sp>
      <p:pic>
        <p:nvPicPr>
          <p:cNvPr id="2050" name="Picture 2" descr="Soubor:Praktic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4664"/>
            <a:ext cx="2170212" cy="16276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  <a:endParaRPr lang="cs-CZ" dirty="0">
              <a:latin typeface="Vani" pitchFamily="34" charset="0"/>
              <a:cs typeface="Van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137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Fotoaparát</vt:lpstr>
      <vt:lpstr>Clona a hloubka ostrosti</vt:lpstr>
      <vt:lpstr>Závěrka</vt:lpstr>
      <vt:lpstr>Objektiv</vt:lpstr>
      <vt:lpstr>Rozdělení fotoaparátů</vt:lpstr>
      <vt:lpstr>Paralaxa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Patrik</dc:creator>
  <cp:lastModifiedBy>jitka</cp:lastModifiedBy>
  <cp:revision>15</cp:revision>
  <dcterms:created xsi:type="dcterms:W3CDTF">2012-09-19T16:49:15Z</dcterms:created>
  <dcterms:modified xsi:type="dcterms:W3CDTF">2013-05-17T02:04:32Z</dcterms:modified>
</cp:coreProperties>
</file>