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7" r:id="rId2"/>
    <p:sldId id="266" r:id="rId3"/>
    <p:sldId id="261" r:id="rId4"/>
    <p:sldId id="257" r:id="rId5"/>
    <p:sldId id="262" r:id="rId6"/>
    <p:sldId id="264" r:id="rId7"/>
    <p:sldId id="263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A6A6B7-D798-4BDC-A5F8-1187E050F94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036EF7-7CEC-4146-95F2-C226DA0521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383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36EF7-7CEC-4146-95F2-C226DA0521F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815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07107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VY_32_INOVACE_1B_06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90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vynálezem knihtisku.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života  a pro vědu. </a:t>
            </a: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endParaRPr lang="cs-CZ" dirty="0">
              <a:solidFill>
                <a:prstClr val="black"/>
              </a:solidFill>
            </a:endParaRPr>
          </a:p>
          <a:p>
            <a:pPr marL="0" lvl="0" indent="0" algn="just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8229600" cy="1143000"/>
          </a:xfrm>
        </p:spPr>
        <p:txBody>
          <a:bodyPr/>
          <a:lstStyle/>
          <a:p>
            <a:r>
              <a:rPr lang="cs-CZ" b="1" cap="all" dirty="0">
                <a:latin typeface="AR DARLING" pitchFamily="2" charset="0"/>
              </a:rPr>
              <a:t>Knihtisk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59574"/>
            <a:ext cx="8229600" cy="4389120"/>
          </a:xfrm>
        </p:spPr>
        <p:txBody>
          <a:bodyPr>
            <a:normAutofit/>
          </a:bodyPr>
          <a:lstStyle/>
          <a:p>
            <a:pPr algn="just"/>
            <a:r>
              <a:rPr lang="cs-CZ" sz="2300" dirty="0"/>
              <a:t>Knihtisk je způsob mechanického rozmnožování textu nebo obrazu vytvářející identické kopie tiskem z výšky.</a:t>
            </a:r>
          </a:p>
          <a:p>
            <a:pPr marL="0" indent="0" algn="just">
              <a:buNone/>
            </a:pPr>
            <a:endParaRPr lang="cs-CZ" sz="2300" dirty="0"/>
          </a:p>
          <a:p>
            <a:pPr algn="just"/>
            <a:r>
              <a:rPr lang="cs-CZ" sz="2300" dirty="0"/>
              <a:t>Počátky jeho masového používání k tisku knih spadají na přelom let 1447/1448 a jsou spojeny s osobou Johanna Gutenberga.</a:t>
            </a:r>
          </a:p>
          <a:p>
            <a:pPr marL="0" indent="0" algn="just">
              <a:buNone/>
            </a:pPr>
            <a:endParaRPr lang="cs-CZ" sz="2300" dirty="0"/>
          </a:p>
          <a:p>
            <a:pPr algn="just"/>
            <a:r>
              <a:rPr lang="cs-CZ" sz="2300" dirty="0"/>
              <a:t>Po polovině 15. století se knihtisk rychle rozšířil po Evropě a následně do celého světa.</a:t>
            </a:r>
          </a:p>
        </p:txBody>
      </p:sp>
      <p:pic>
        <p:nvPicPr>
          <p:cNvPr id="3074" name="Picture 2" descr="Sázítko a písmov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" y="-2691680"/>
            <a:ext cx="6096000" cy="403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ázítko a písmov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836712"/>
            <a:ext cx="6096000" cy="403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i.idnes.cz/07/022/gal/PKA191c09_800px_Metal_movable_typ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836712"/>
            <a:ext cx="3800369" cy="161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58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872" y="191659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AR DARLING" pitchFamily="2" charset="0"/>
              </a:rPr>
              <a:t>Vynález knihtisku</a:t>
            </a:r>
            <a:br>
              <a:rPr lang="cs-CZ" b="1" dirty="0">
                <a:latin typeface="AR DARLING" pitchFamily="2" charset="0"/>
              </a:rPr>
            </a:br>
            <a:r>
              <a:rPr lang="cs-CZ" b="1" dirty="0">
                <a:latin typeface="AR DARLING" pitchFamily="2" charset="0"/>
              </a:rPr>
              <a:t/>
            </a:r>
            <a:br>
              <a:rPr lang="cs-CZ" b="1" dirty="0">
                <a:latin typeface="AR DARLING" pitchFamily="2" charset="0"/>
              </a:rPr>
            </a:br>
            <a:endParaRPr lang="cs-CZ" dirty="0"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76" y="2403621"/>
            <a:ext cx="8229600" cy="4389120"/>
          </a:xfrm>
        </p:spPr>
        <p:txBody>
          <a:bodyPr>
            <a:normAutofit/>
          </a:bodyPr>
          <a:lstStyle/>
          <a:p>
            <a:pPr algn="just"/>
            <a:r>
              <a:rPr lang="cs-CZ" dirty="0"/>
              <a:t>Před </a:t>
            </a:r>
            <a:r>
              <a:rPr lang="cs-CZ" dirty="0" err="1"/>
              <a:t>Gutenbergem</a:t>
            </a:r>
            <a:r>
              <a:rPr lang="cs-CZ" dirty="0"/>
              <a:t> byl v Evropě rozšířen pouze blokový tisk (deskotisk), kdy se stránka včetně písma </a:t>
            </a:r>
            <a:r>
              <a:rPr lang="cs-CZ" dirty="0" smtClean="0"/>
              <a:t>  i </a:t>
            </a:r>
            <a:r>
              <a:rPr lang="cs-CZ" dirty="0"/>
              <a:t>obrazu kompletně odlila, či vyřezala ze dřeva a </a:t>
            </a:r>
            <a:r>
              <a:rPr lang="cs-CZ" dirty="0" smtClean="0"/>
              <a:t>pak vytiskla. Tato metoda byla finančně nákladná.</a:t>
            </a:r>
          </a:p>
          <a:p>
            <a:pPr algn="just"/>
            <a:r>
              <a:rPr lang="cs-CZ" dirty="0" err="1"/>
              <a:t>Gutenberg</a:t>
            </a:r>
            <a:r>
              <a:rPr lang="cs-CZ" dirty="0"/>
              <a:t> přišel s myšlenkou sestavit stranu </a:t>
            </a:r>
            <a:r>
              <a:rPr lang="cs-CZ" dirty="0" smtClean="0"/>
              <a:t>                z </a:t>
            </a:r>
            <a:r>
              <a:rPr lang="cs-CZ" dirty="0"/>
              <a:t>jednotlivých znaků (písmen), která se dala opětovně přeskupit a použít znovu na jinou stranu, což celý tisk podstatně zefektivnilo a urychlilo</a:t>
            </a:r>
            <a:r>
              <a:rPr lang="cs-CZ" dirty="0" smtClean="0"/>
              <a:t>.</a:t>
            </a:r>
          </a:p>
          <a:p>
            <a:pPr algn="just"/>
            <a:r>
              <a:rPr lang="cs-CZ" dirty="0" err="1"/>
              <a:t>Gutenberg</a:t>
            </a:r>
            <a:r>
              <a:rPr lang="cs-CZ" dirty="0"/>
              <a:t> </a:t>
            </a:r>
            <a:r>
              <a:rPr lang="cs-CZ" dirty="0" smtClean="0"/>
              <a:t>vynalezl </a:t>
            </a:r>
            <a:r>
              <a:rPr lang="cs-CZ" dirty="0"/>
              <a:t>knihtisk „pro </a:t>
            </a:r>
            <a:r>
              <a:rPr lang="cs-CZ" dirty="0" smtClean="0"/>
              <a:t>Evropu,“ jelikož        v Číně ho znali již o několik století dříve.</a:t>
            </a:r>
            <a:endParaRPr lang="cs-CZ" dirty="0"/>
          </a:p>
        </p:txBody>
      </p:sp>
      <p:pic>
        <p:nvPicPr>
          <p:cNvPr id="1026" name="Picture 2" descr="Soubor:Gutenber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64704"/>
            <a:ext cx="1020860" cy="117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96067" y="195812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Johannes </a:t>
            </a:r>
            <a:r>
              <a:rPr lang="cs-CZ" sz="1200" dirty="0" err="1"/>
              <a:t>Gutenberg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27106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 DARLING" pitchFamily="2" charset="0"/>
              </a:rPr>
              <a:t>Význam knihtisku</a:t>
            </a:r>
            <a:endParaRPr lang="cs-CZ" dirty="0"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16832"/>
            <a:ext cx="4038600" cy="443484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Hlavní význam knihtisku spočívá v rozšíření </a:t>
            </a:r>
            <a:r>
              <a:rPr lang="cs-CZ" dirty="0" smtClean="0"/>
              <a:t>písemné kultury </a:t>
            </a:r>
            <a:r>
              <a:rPr lang="cs-CZ" dirty="0"/>
              <a:t>mezi širší vrstvy obyvatelstva</a:t>
            </a:r>
            <a:r>
              <a:rPr lang="cs-CZ" dirty="0" smtClean="0"/>
              <a:t>.</a:t>
            </a:r>
          </a:p>
          <a:p>
            <a:r>
              <a:rPr lang="cs-CZ" dirty="0"/>
              <a:t>Knihy vydané v mnoha tištěných exemplářích byly daleko dostupnější a lépe odolaly hrozbě úplného zániku než unikátní </a:t>
            </a:r>
            <a:r>
              <a:rPr lang="cs-CZ" dirty="0" smtClean="0"/>
              <a:t>rukopisy.</a:t>
            </a:r>
          </a:p>
          <a:p>
            <a:r>
              <a:rPr lang="cs-CZ" dirty="0"/>
              <a:t>Z</a:t>
            </a:r>
            <a:r>
              <a:rPr lang="cs-CZ" dirty="0" smtClean="0"/>
              <a:t>ásadní </a:t>
            </a:r>
            <a:r>
              <a:rPr lang="cs-CZ" dirty="0"/>
              <a:t>roli hrál knihtisk i při utváření závazných jazykových </a:t>
            </a:r>
            <a:r>
              <a:rPr lang="cs-CZ" dirty="0" smtClean="0"/>
              <a:t>pravidel. </a:t>
            </a:r>
            <a:r>
              <a:rPr lang="cs-CZ" dirty="0"/>
              <a:t>Nové překlady Bible Martina Luthera nebo Kralických se staly základem spisovného německého </a:t>
            </a:r>
            <a:r>
              <a:rPr lang="cs-CZ" dirty="0" smtClean="0"/>
              <a:t>              a </a:t>
            </a:r>
            <a:r>
              <a:rPr lang="cs-CZ" dirty="0"/>
              <a:t>českého jazyka.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/>
          </a:p>
        </p:txBody>
      </p:sp>
      <p:pic>
        <p:nvPicPr>
          <p:cNvPr id="1026" name="Picture 2" descr="Soubor:European Output of Printed Books ca. 1450–180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4355974" cy="4445556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convex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0152" y="1412776"/>
            <a:ext cx="1433086" cy="64633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pl-PL" sz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Odhadovaná produkce </a:t>
            </a:r>
            <a:r>
              <a:rPr lang="pl-PL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tištěných knih do roku 1800</a:t>
            </a:r>
            <a:endParaRPr lang="cs-CZ" sz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081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AR DARLING" pitchFamily="2" charset="0"/>
              </a:rPr>
              <a:t>Inkunábule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503942"/>
            <a:ext cx="4038600" cy="4434840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Inkunábule česky </a:t>
            </a:r>
            <a:r>
              <a:rPr lang="cs-CZ" b="1" dirty="0"/>
              <a:t>prvotisk</a:t>
            </a:r>
            <a:r>
              <a:rPr lang="cs-CZ" dirty="0"/>
              <a:t>, je označení používané pro </a:t>
            </a:r>
            <a:r>
              <a:rPr lang="cs-CZ" dirty="0" smtClean="0"/>
              <a:t>nejstarší </a:t>
            </a:r>
            <a:r>
              <a:rPr lang="cs-CZ" dirty="0"/>
              <a:t>tištěná díla pocházející z </a:t>
            </a:r>
            <a:r>
              <a:rPr lang="cs-CZ" dirty="0" smtClean="0"/>
              <a:t>Evropy. </a:t>
            </a:r>
          </a:p>
          <a:p>
            <a:r>
              <a:rPr lang="cs-CZ" dirty="0" smtClean="0"/>
              <a:t>Za jednu z prvních vytištěných knih </a:t>
            </a:r>
            <a:r>
              <a:rPr lang="cs-CZ" dirty="0"/>
              <a:t>je </a:t>
            </a:r>
            <a:r>
              <a:rPr lang="cs-CZ" dirty="0" smtClean="0"/>
              <a:t>považována tzv</a:t>
            </a:r>
            <a:r>
              <a:rPr lang="cs-CZ" dirty="0"/>
              <a:t>. </a:t>
            </a:r>
            <a:r>
              <a:rPr lang="cs-CZ" i="1" dirty="0" smtClean="0"/>
              <a:t>42řádková Bible</a:t>
            </a:r>
            <a:r>
              <a:rPr lang="cs-CZ" dirty="0" smtClean="0"/>
              <a:t>, kterou </a:t>
            </a:r>
            <a:r>
              <a:rPr lang="cs-CZ" dirty="0"/>
              <a:t>roku 1455 </a:t>
            </a:r>
            <a:r>
              <a:rPr lang="cs-CZ" dirty="0" smtClean="0"/>
              <a:t>vytiskl </a:t>
            </a:r>
            <a:r>
              <a:rPr lang="cs-CZ" dirty="0" err="1" smtClean="0"/>
              <a:t>Gutenberg</a:t>
            </a:r>
            <a:r>
              <a:rPr lang="cs-CZ" dirty="0" smtClean="0"/>
              <a:t> </a:t>
            </a:r>
            <a:r>
              <a:rPr lang="cs-CZ" dirty="0"/>
              <a:t>v </a:t>
            </a:r>
            <a:r>
              <a:rPr lang="cs-CZ" dirty="0" smtClean="0"/>
              <a:t>Mohuči.</a:t>
            </a:r>
          </a:p>
          <a:p>
            <a:r>
              <a:rPr lang="cs-CZ" dirty="0"/>
              <a:t>Za kolébku českého knihtisku se považuje Plzeň, kde </a:t>
            </a:r>
            <a:r>
              <a:rPr lang="cs-CZ" dirty="0" smtClean="0"/>
              <a:t> byla roku 1468 vytištěna </a:t>
            </a:r>
            <a:r>
              <a:rPr lang="cs-CZ" i="1" dirty="0" smtClean="0"/>
              <a:t>Kronika </a:t>
            </a:r>
            <a:r>
              <a:rPr lang="cs-CZ" i="1" dirty="0" err="1" smtClean="0"/>
              <a:t>trojánská</a:t>
            </a:r>
            <a:r>
              <a:rPr lang="cs-CZ" i="1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/>
          </a:p>
        </p:txBody>
      </p:sp>
      <p:pic>
        <p:nvPicPr>
          <p:cNvPr id="2050" name="Picture 2" descr="Soubor:Gutenberg bible Old Testament Epistle of St Jero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065" y="1772816"/>
            <a:ext cx="3396460" cy="4731349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77147" y="1109091"/>
            <a:ext cx="2664296" cy="52322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První stránka Gutenbergovi bible z roku 1455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135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9739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 DARLING" pitchFamily="2" charset="0"/>
              </a:rPr>
              <a:t>Rozší</a:t>
            </a:r>
            <a:r>
              <a:rPr lang="cs-CZ" sz="3200" b="1" dirty="0">
                <a:latin typeface="Cambria" pitchFamily="18" charset="0"/>
              </a:rPr>
              <a:t>ř</a:t>
            </a:r>
            <a:r>
              <a:rPr lang="cs-CZ" b="1" dirty="0" smtClean="0">
                <a:latin typeface="AR DARLING" pitchFamily="2" charset="0"/>
              </a:rPr>
              <a:t>ení knihtisku</a:t>
            </a:r>
            <a:endParaRPr lang="cs-CZ" b="1" dirty="0"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30808"/>
            <a:ext cx="4038600" cy="4434840"/>
          </a:xfrm>
        </p:spPr>
        <p:txBody>
          <a:bodyPr>
            <a:noAutofit/>
          </a:bodyPr>
          <a:lstStyle/>
          <a:p>
            <a:r>
              <a:rPr lang="cs-CZ" sz="1500" dirty="0"/>
              <a:t>Zpočátku byl vynález výrobním tajemstvím dílny vynálezce knihtisku Johannese </a:t>
            </a:r>
            <a:r>
              <a:rPr lang="cs-CZ" sz="1500" dirty="0" err="1"/>
              <a:t>Gutenberga</a:t>
            </a:r>
            <a:r>
              <a:rPr lang="cs-CZ" sz="1500" dirty="0"/>
              <a:t>. Poté co </a:t>
            </a:r>
            <a:r>
              <a:rPr lang="cs-CZ" sz="1500" dirty="0" err="1"/>
              <a:t>Gutenberg</a:t>
            </a:r>
            <a:r>
              <a:rPr lang="cs-CZ" sz="1500" dirty="0"/>
              <a:t> prohrál soudní spor s Johannem </a:t>
            </a:r>
            <a:r>
              <a:rPr lang="cs-CZ" sz="1500" dirty="0" err="1"/>
              <a:t>Fustem</a:t>
            </a:r>
            <a:r>
              <a:rPr lang="cs-CZ" sz="1500" dirty="0"/>
              <a:t> a byla mu v exekuci zabavena dílna, rozešla se část jeho učňů do světa</a:t>
            </a:r>
            <a:r>
              <a:rPr lang="cs-CZ" sz="1500" dirty="0" smtClean="0"/>
              <a:t>.</a:t>
            </a:r>
          </a:p>
          <a:p>
            <a:pPr marL="0" indent="0">
              <a:buNone/>
            </a:pPr>
            <a:endParaRPr lang="cs-CZ" sz="1500" dirty="0" smtClean="0"/>
          </a:p>
          <a:p>
            <a:r>
              <a:rPr lang="cs-CZ" sz="1500" dirty="0"/>
              <a:t>Z Německa se potom knihtisk rozšířil </a:t>
            </a:r>
            <a:r>
              <a:rPr lang="cs-CZ" sz="1500" dirty="0" smtClean="0"/>
              <a:t>nejprve do </a:t>
            </a:r>
            <a:r>
              <a:rPr lang="cs-CZ" sz="1500" dirty="0"/>
              <a:t>Rakouska (1461</a:t>
            </a:r>
            <a:r>
              <a:rPr lang="cs-CZ" sz="1500" dirty="0" smtClean="0"/>
              <a:t>?) a </a:t>
            </a:r>
            <a:r>
              <a:rPr lang="cs-CZ" sz="1500" dirty="0"/>
              <a:t>Itálie (1465</a:t>
            </a:r>
            <a:r>
              <a:rPr lang="cs-CZ" sz="1500" dirty="0" smtClean="0"/>
              <a:t>) následně do Francie(1470</a:t>
            </a:r>
            <a:r>
              <a:rPr lang="cs-CZ" sz="1500" dirty="0"/>
              <a:t>), Švýcarska (1468?), Španělska (1472), Maďarska (1473), Polska (1473), Dánska (1482</a:t>
            </a:r>
            <a:r>
              <a:rPr lang="cs-CZ" sz="1500" dirty="0" smtClean="0"/>
              <a:t>).</a:t>
            </a:r>
          </a:p>
          <a:p>
            <a:pPr marL="0" indent="0">
              <a:buNone/>
            </a:pPr>
            <a:endParaRPr lang="cs-CZ" sz="1500" dirty="0" smtClean="0"/>
          </a:p>
          <a:p>
            <a:r>
              <a:rPr lang="cs-CZ" sz="1500" dirty="0"/>
              <a:t>N</a:t>
            </a:r>
            <a:r>
              <a:rPr lang="cs-CZ" sz="1500" dirty="0" smtClean="0"/>
              <a:t>a </a:t>
            </a:r>
            <a:r>
              <a:rPr lang="cs-CZ" sz="1500" dirty="0"/>
              <a:t>Moravu (</a:t>
            </a:r>
            <a:r>
              <a:rPr lang="cs-CZ" sz="1500" dirty="0" smtClean="0"/>
              <a:t>1486), do </a:t>
            </a:r>
            <a:r>
              <a:rPr lang="cs-CZ" sz="1500" dirty="0"/>
              <a:t>Čech </a:t>
            </a:r>
            <a:r>
              <a:rPr lang="cs-CZ" sz="1500" dirty="0" smtClean="0"/>
              <a:t> </a:t>
            </a:r>
            <a:r>
              <a:rPr lang="cs-CZ" sz="1500" dirty="0"/>
              <a:t>v polovině </a:t>
            </a:r>
            <a:r>
              <a:rPr lang="cs-CZ" sz="1500" dirty="0" smtClean="0"/>
              <a:t>     70</a:t>
            </a:r>
            <a:r>
              <a:rPr lang="cs-CZ" sz="1500" dirty="0"/>
              <a:t>. let 15. </a:t>
            </a:r>
            <a:r>
              <a:rPr lang="cs-CZ" sz="1500" dirty="0" smtClean="0"/>
              <a:t>století.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076" name="Picture 4" descr="http://ceskebudejovice.casd.cz/wp-content/uploads/2011/12/gutenbergova-d%C3%ADlna-300x25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60848"/>
            <a:ext cx="3635896" cy="4345307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84168" y="1412776"/>
            <a:ext cx="1584176" cy="52322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Gutenbergova tiskařská dílna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4906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</p:txBody>
      </p:sp>
    </p:spTree>
    <p:extLst>
      <p:ext uri="{BB962C8B-B14F-4D97-AF65-F5344CB8AC3E}">
        <p14:creationId xmlns:p14="http://schemas.microsoft.com/office/powerpoint/2010/main" val="170015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241</TotalTime>
  <Words>420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Knihtisk</vt:lpstr>
      <vt:lpstr>Vynález knihtisku  </vt:lpstr>
      <vt:lpstr>Význam knihtisku</vt:lpstr>
      <vt:lpstr>Inkunábule </vt:lpstr>
      <vt:lpstr>Rozšíření knihtisku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30</cp:revision>
  <dcterms:created xsi:type="dcterms:W3CDTF">2012-09-13T18:15:16Z</dcterms:created>
  <dcterms:modified xsi:type="dcterms:W3CDTF">2013-05-17T02:13:54Z</dcterms:modified>
</cp:coreProperties>
</file>