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5" r:id="rId3"/>
    <p:sldId id="257" r:id="rId4"/>
    <p:sldId id="259" r:id="rId5"/>
    <p:sldId id="260" r:id="rId6"/>
    <p:sldId id="261" r:id="rId7"/>
    <p:sldId id="262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precisensan.com/antikforum/showthread.php?23426-Gammal-telegra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64887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VY_32_INOVACE_1B_07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VYNÁLEZY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34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Clr>
                <a:srgbClr val="0BD0D9"/>
              </a:buClr>
            </a:pPr>
            <a:endParaRPr lang="cs-CZ" dirty="0" smtClean="0">
              <a:solidFill>
                <a:prstClr val="black"/>
              </a:solidFill>
            </a:endParaRPr>
          </a:p>
          <a:p>
            <a:pPr lvl="0" algn="just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</a:rPr>
              <a:t>Prezentace </a:t>
            </a:r>
            <a:r>
              <a:rPr lang="cs-CZ" dirty="0">
                <a:solidFill>
                  <a:prstClr val="black"/>
                </a:solidFill>
              </a:rPr>
              <a:t>seznamuje žáky druhého stupně základní školy s </a:t>
            </a:r>
            <a:r>
              <a:rPr lang="cs-CZ" dirty="0" smtClean="0">
                <a:solidFill>
                  <a:prstClr val="black"/>
                </a:solidFill>
              </a:rPr>
              <a:t> vynálezem telegrafu. </a:t>
            </a:r>
            <a:r>
              <a:rPr lang="cs-CZ" dirty="0">
                <a:solidFill>
                  <a:prstClr val="black"/>
                </a:solidFill>
              </a:rPr>
              <a:t>Seznamuje s </a:t>
            </a:r>
            <a:r>
              <a:rPr lang="cs-CZ" dirty="0" smtClean="0">
                <a:solidFill>
                  <a:prstClr val="black"/>
                </a:solidFill>
              </a:rPr>
              <a:t>jeho </a:t>
            </a:r>
            <a:r>
              <a:rPr lang="cs-CZ" dirty="0">
                <a:solidFill>
                  <a:prstClr val="black"/>
                </a:solidFill>
              </a:rPr>
              <a:t>přispěním k vylepšení života  a pro vědu.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i="1" dirty="0"/>
              <a:t>Autorem materiálu a všech jeho částí, 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8381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Telegraf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Telegrafie</a:t>
            </a:r>
            <a:r>
              <a:rPr lang="cs-CZ" sz="2400" dirty="0"/>
              <a:t> (z </a:t>
            </a:r>
            <a:r>
              <a:rPr lang="cs-CZ" sz="2400" dirty="0" smtClean="0"/>
              <a:t>řeckých slov tele </a:t>
            </a:r>
            <a:r>
              <a:rPr lang="el-GR" sz="2400" dirty="0" smtClean="0"/>
              <a:t>= </a:t>
            </a:r>
            <a:r>
              <a:rPr lang="cs-CZ" sz="2400" dirty="0"/>
              <a:t>daleký a </a:t>
            </a:r>
            <a:r>
              <a:rPr lang="cs-CZ" sz="2400" dirty="0" err="1" smtClean="0"/>
              <a:t>grafein</a:t>
            </a:r>
            <a:r>
              <a:rPr lang="el-GR" sz="2400" dirty="0" smtClean="0"/>
              <a:t> </a:t>
            </a:r>
            <a:r>
              <a:rPr lang="el-GR" sz="2400" dirty="0"/>
              <a:t>= </a:t>
            </a:r>
            <a:r>
              <a:rPr lang="cs-CZ" sz="2400" dirty="0"/>
              <a:t>psát) je telekomunikační metoda umožňující přenést obsah textových zpráv (telegramů) na velkou vzdálenost.</a:t>
            </a:r>
          </a:p>
          <a:p>
            <a:r>
              <a:rPr lang="cs-CZ" sz="2400" dirty="0"/>
              <a:t>Za počátky telegrafie lze považovat dopravování velmi jednoduchých zpráv pomocí bubnů (tam-</a:t>
            </a:r>
            <a:r>
              <a:rPr lang="cs-CZ" sz="2400" dirty="0" err="1"/>
              <a:t>tamy</a:t>
            </a:r>
            <a:r>
              <a:rPr lang="cs-CZ" sz="2400" dirty="0"/>
              <a:t>), kouřových signálů apod.</a:t>
            </a:r>
          </a:p>
          <a:p>
            <a:endParaRPr lang="cs-CZ" sz="2800" dirty="0"/>
          </a:p>
        </p:txBody>
      </p:sp>
      <p:pic>
        <p:nvPicPr>
          <p:cNvPr id="2050" name="Picture 2" descr="C:\Users\Křížkovi\Desktop\Ericsson_telegra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76656"/>
            <a:ext cx="5184576" cy="2738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948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Optický telegraf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/>
              <a:t>První optický telegraf představil Robert </a:t>
            </a:r>
            <a:r>
              <a:rPr lang="cs-CZ" sz="2400" dirty="0" err="1" smtClean="0"/>
              <a:t>Hook</a:t>
            </a:r>
            <a:r>
              <a:rPr lang="cs-CZ" sz="2400" dirty="0" smtClean="0"/>
              <a:t> na </a:t>
            </a:r>
            <a:r>
              <a:rPr lang="cs-CZ" sz="2400" dirty="0"/>
              <a:t>jedné </a:t>
            </a:r>
            <a:r>
              <a:rPr lang="cs-CZ" sz="2400" dirty="0" smtClean="0"/>
              <a:t>                z </a:t>
            </a:r>
            <a:r>
              <a:rPr lang="cs-CZ" sz="2400" dirty="0"/>
              <a:t>přednášek v roce 1684. Předvedl posluchačům zařízení ve tvaru dřevěné brány, s trojúhelníkovým terčem, posouvaným </a:t>
            </a:r>
            <a:r>
              <a:rPr lang="cs-CZ" sz="2400" dirty="0" smtClean="0"/>
              <a:t>               a </a:t>
            </a:r>
            <a:r>
              <a:rPr lang="cs-CZ" sz="2400" dirty="0"/>
              <a:t>natáčeným soustavou lan a kladek. Polohám trojúhelníku přiřadil písmena a číslice. Bylo tak možno signalizovat na dlouhou </a:t>
            </a:r>
            <a:r>
              <a:rPr lang="cs-CZ" sz="2400" dirty="0" smtClean="0"/>
              <a:t>vzdálenost.</a:t>
            </a:r>
          </a:p>
          <a:p>
            <a:r>
              <a:rPr lang="cs-CZ" sz="2400" dirty="0" smtClean="0"/>
              <a:t>V roce </a:t>
            </a:r>
            <a:r>
              <a:rPr lang="cs-CZ" sz="2400" dirty="0"/>
              <a:t>1793 sestrojil po několika letech pokusů Francouz Claude </a:t>
            </a:r>
            <a:r>
              <a:rPr lang="cs-CZ" sz="2400" dirty="0" err="1"/>
              <a:t>Chappe</a:t>
            </a:r>
            <a:r>
              <a:rPr lang="cs-CZ" sz="2400" dirty="0"/>
              <a:t> semaforový telegraf. Systém se skládal z věží, na nichž byla na stožáru umístěna pohyblivá ramena. Kombinací natočení ramen bylo možno zakódovat až 196 různých znaků. Věže byly postaveny na dohled a vzájemně si předávaly zprávy. Trasy tohoto telegrafu po Francii byly později dlouhé stovky kilometrů.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1774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Elektrický telegraf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První </a:t>
            </a:r>
            <a:r>
              <a:rPr lang="cs-CZ" dirty="0"/>
              <a:t>prakticky využitelný telegraf, založený na elektromagnetickém principu, sestrojil Carl Friedrich Gauss a Wilhelm Eduard </a:t>
            </a:r>
            <a:r>
              <a:rPr lang="cs-CZ" dirty="0" smtClean="0"/>
              <a:t>Weber v </a:t>
            </a:r>
            <a:r>
              <a:rPr lang="cs-CZ" dirty="0"/>
              <a:t>roce 1836 v Mnichově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Morseův </a:t>
            </a:r>
            <a:r>
              <a:rPr lang="cs-CZ" dirty="0"/>
              <a:t>telegraf využívá pro přenos informace pouze dva stavy vysílače </a:t>
            </a:r>
            <a:r>
              <a:rPr lang="cs-CZ" dirty="0" smtClean="0"/>
              <a:t> </a:t>
            </a:r>
            <a:r>
              <a:rPr lang="cs-CZ" dirty="0"/>
              <a:t>signálu (např. svítí / </a:t>
            </a:r>
            <a:r>
              <a:rPr lang="cs-CZ" dirty="0" smtClean="0"/>
              <a:t>nesvítí).</a:t>
            </a:r>
          </a:p>
          <a:p>
            <a:r>
              <a:rPr lang="cs-CZ" dirty="0" smtClean="0"/>
              <a:t> </a:t>
            </a:r>
            <a:r>
              <a:rPr lang="cs-CZ" dirty="0"/>
              <a:t>Stavy se střídají tak, že je možné je ve výsledku vnímat lidskými smysly  </a:t>
            </a:r>
            <a:r>
              <a:rPr lang="cs-CZ" dirty="0" smtClean="0"/>
              <a:t>(zrak</a:t>
            </a:r>
            <a:r>
              <a:rPr lang="cs-CZ" dirty="0"/>
              <a:t>, sluch) jako sérii mezer, teček </a:t>
            </a:r>
            <a:r>
              <a:rPr lang="cs-CZ" dirty="0" smtClean="0"/>
              <a:t>   a </a:t>
            </a:r>
            <a:r>
              <a:rPr lang="cs-CZ" dirty="0"/>
              <a:t>čárek a následně dekódovat do jednotlivých písmen abecedy, číslic a dalších znaků.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8275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Bezdrátový telegraf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200" dirty="0"/>
              <a:t>Radiotelegrafie umožnila velký boom v poštovním styku, protože odstranila kabely jako extrémně limitující faktor rozvoje sítě. </a:t>
            </a:r>
            <a:r>
              <a:rPr lang="cs-CZ" sz="2200" dirty="0" smtClean="0"/>
              <a:t>     V </a:t>
            </a:r>
            <a:r>
              <a:rPr lang="cs-CZ" sz="2200" dirty="0"/>
              <a:t>tuto chvíli bylo možné prakticky okamžitě zřídit telegrafní pracoviště a přijmout (ale i vyslat) zprávu v kterémkoliv místě </a:t>
            </a:r>
            <a:r>
              <a:rPr lang="cs-CZ" sz="2200" dirty="0" smtClean="0"/>
              <a:t>    v </a:t>
            </a:r>
            <a:r>
              <a:rPr lang="cs-CZ" sz="2200" dirty="0"/>
              <a:t>dosahu vysílače. </a:t>
            </a:r>
            <a:endParaRPr lang="cs-CZ" sz="2200" dirty="0" smtClean="0"/>
          </a:p>
          <a:p>
            <a:pPr marL="0" indent="0">
              <a:buNone/>
            </a:pPr>
            <a:endParaRPr lang="cs-CZ" sz="2200" dirty="0" smtClean="0"/>
          </a:p>
          <a:p>
            <a:r>
              <a:rPr lang="cs-CZ" sz="2200" dirty="0" smtClean="0"/>
              <a:t>Nevýhoda - zatímco </a:t>
            </a:r>
            <a:r>
              <a:rPr lang="cs-CZ" sz="2200" dirty="0"/>
              <a:t>kabelogramy se automaticky zapisovaly na papírovou pásku a bylo možné je číst se zpožděním a originál zprávy archivovat, u radiotelegrafního spojení musel být operátor přítomen a musel být schopen v reálném čase zprávu vysílanou v Morseově abecedě dekódovat a zapisovat.</a:t>
            </a:r>
          </a:p>
        </p:txBody>
      </p:sp>
    </p:spTree>
    <p:extLst>
      <p:ext uri="{BB962C8B-B14F-4D97-AF65-F5344CB8AC3E}">
        <p14:creationId xmlns:p14="http://schemas.microsoft.com/office/powerpoint/2010/main" val="991709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Ve věku telekomunikací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Evoluce </a:t>
            </a:r>
            <a:r>
              <a:rPr lang="cs-CZ" sz="2400" dirty="0"/>
              <a:t>v telekomunikační technice pak pokračovala přes telefonní modem, satelitní transpondéry, internet (a jeho služby), celulární (buňkové) telefonní sítě až k dnešnímu pojmu informační dálnice, slučujícího v sobě kombinaci všech progresivních druhů datové komunikace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Telegrafie však z profesionální praxe díky svým výhodám </a:t>
            </a:r>
            <a:r>
              <a:rPr lang="cs-CZ" sz="2400" dirty="0" smtClean="0"/>
              <a:t> </a:t>
            </a:r>
            <a:r>
              <a:rPr lang="cs-CZ" sz="2400" dirty="0"/>
              <a:t>dosud definitivně nezmizela. Telegrafními značkami vysílají a identifikují se </a:t>
            </a:r>
            <a:r>
              <a:rPr lang="cs-CZ" sz="2400" dirty="0" smtClean="0"/>
              <a:t>např. radiomajáky</a:t>
            </a:r>
            <a:r>
              <a:rPr lang="cs-CZ" sz="24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7979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>
              <a:hlinkClick r:id="rId2"/>
            </a:endParaRPr>
          </a:p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dirty="0"/>
              <a:t>Encyklopedie vědy a techniky</a:t>
            </a:r>
            <a:r>
              <a:rPr lang="cs-CZ" dirty="0"/>
              <a:t>. Albatros, 1986.</a:t>
            </a:r>
          </a:p>
          <a:p>
            <a:r>
              <a:rPr lang="cs-CZ" dirty="0"/>
              <a:t>VORÁČEK, Karel. </a:t>
            </a:r>
            <a:r>
              <a:rPr lang="cs-CZ" i="1" dirty="0"/>
              <a:t>Encyklopedie vynálezů</a:t>
            </a:r>
            <a:r>
              <a:rPr lang="cs-CZ" dirty="0"/>
              <a:t>. 1. vyd. Praha: </a:t>
            </a:r>
            <a:r>
              <a:rPr lang="cs-CZ" dirty="0" err="1"/>
              <a:t>Slovart</a:t>
            </a:r>
            <a:r>
              <a:rPr lang="cs-CZ" dirty="0"/>
              <a:t>, 2010. ISBN 9788073912116.</a:t>
            </a:r>
          </a:p>
          <a:p>
            <a:r>
              <a:rPr lang="cs-CZ" dirty="0"/>
              <a:t>GOLDSMITH, Mike. </a:t>
            </a:r>
            <a:r>
              <a:rPr lang="cs-CZ" i="1" dirty="0"/>
              <a:t>Vynálezci a jejich vynalezené vynálezy</a:t>
            </a:r>
            <a:r>
              <a:rPr lang="cs-CZ" dirty="0"/>
              <a:t>. 1,. Praha: </a:t>
            </a:r>
            <a:r>
              <a:rPr lang="cs-CZ" dirty="0" err="1"/>
              <a:t>Egmont</a:t>
            </a:r>
            <a:r>
              <a:rPr lang="cs-CZ" dirty="0"/>
              <a:t>, 2010. ISBN 978-80-252-1518-0.</a:t>
            </a:r>
          </a:p>
          <a:p>
            <a:r>
              <a:rPr lang="cs-CZ" dirty="0"/>
              <a:t>CLARKE, Penny. </a:t>
            </a:r>
            <a:r>
              <a:rPr lang="cs-CZ" i="1" dirty="0"/>
              <a:t>Velké objevy: Vyprávění o objevech, vynálezech a myšlenkách, které obohatily náš život - David Stewart</a:t>
            </a:r>
            <a:r>
              <a:rPr lang="cs-CZ" dirty="0"/>
              <a:t>. 1,. Praha: Junior, 2007.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4398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62</TotalTime>
  <Words>490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Telegraf</vt:lpstr>
      <vt:lpstr>Optický telegraf</vt:lpstr>
      <vt:lpstr>Elektrický telegraf</vt:lpstr>
      <vt:lpstr>Bezdrátový telegraf</vt:lpstr>
      <vt:lpstr>Ve věku telekomunikací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LG's Computer</dc:creator>
  <cp:lastModifiedBy>jitka</cp:lastModifiedBy>
  <cp:revision>13</cp:revision>
  <dcterms:created xsi:type="dcterms:W3CDTF">2015-03-06T19:16:17Z</dcterms:created>
  <dcterms:modified xsi:type="dcterms:W3CDTF">2013-05-17T02:14:43Z</dcterms:modified>
</cp:coreProperties>
</file>