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7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ireferaty.cz/100/5973/Alexander-Fleming---penicili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54059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96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vynálezem penicilinu.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</a:t>
            </a:r>
            <a:r>
              <a:rPr lang="cs-CZ" dirty="0" smtClean="0">
                <a:solidFill>
                  <a:prstClr val="black"/>
                </a:solidFill>
              </a:rPr>
              <a:t>života, pro zdraví, medicínu      </a:t>
            </a:r>
            <a:r>
              <a:rPr lang="cs-CZ" dirty="0">
                <a:solidFill>
                  <a:prstClr val="black"/>
                </a:solidFill>
              </a:rPr>
              <a:t>a pro vědu.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Penicilin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Penicilin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v širším slova smyslu označení pro skupinu antibiotik s dlouhou </a:t>
            </a:r>
            <a:r>
              <a:rPr lang="cs-CZ" dirty="0" smtClean="0"/>
              <a:t>tradicí </a:t>
            </a:r>
            <a:r>
              <a:rPr lang="cs-CZ" dirty="0"/>
              <a:t>výroby</a:t>
            </a:r>
            <a:r>
              <a:rPr lang="cs-CZ" dirty="0" smtClean="0"/>
              <a:t>.</a:t>
            </a:r>
          </a:p>
          <a:p>
            <a:r>
              <a:rPr lang="cs-CZ" dirty="0"/>
              <a:t>Jejich jméno je odvozené od plísně </a:t>
            </a:r>
            <a:r>
              <a:rPr lang="cs-CZ" i="1" dirty="0" err="1"/>
              <a:t>Penicillium</a:t>
            </a:r>
            <a:r>
              <a:rPr lang="cs-CZ" dirty="0"/>
              <a:t> (</a:t>
            </a:r>
            <a:r>
              <a:rPr lang="cs-CZ" dirty="0" err="1"/>
              <a:t>štětičkovec</a:t>
            </a:r>
            <a:r>
              <a:rPr lang="cs-CZ" dirty="0"/>
              <a:t>), v níž byla tato látka poprvé identifikována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Objevil jej lékař a bakteriolog Alexander Fleming.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29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Algerian" pitchFamily="82" charset="0"/>
              </a:rPr>
              <a:t>Objev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52936"/>
            <a:ext cx="8229600" cy="4389120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Fleming  jej objevil </a:t>
            </a:r>
            <a:r>
              <a:rPr lang="cs-CZ" dirty="0"/>
              <a:t>vlastně náhodou. Všiml si, že na špatně umyté </a:t>
            </a:r>
            <a:r>
              <a:rPr lang="cs-CZ" dirty="0" err="1"/>
              <a:t>Petriho</a:t>
            </a:r>
            <a:r>
              <a:rPr lang="cs-CZ" dirty="0"/>
              <a:t> misce se rozrostla plíseň. Rozrostla se vlastně vcelku normálně. Zvláštní však bylo, že zabíjela plísně kolem </a:t>
            </a:r>
            <a:r>
              <a:rPr lang="cs-CZ" dirty="0" smtClean="0"/>
              <a:t>sebe.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Dne 25. října 1945 </a:t>
            </a:r>
            <a:r>
              <a:rPr lang="cs-CZ" dirty="0" smtClean="0"/>
              <a:t>obdržel Nobelovu </a:t>
            </a:r>
            <a:r>
              <a:rPr lang="cs-CZ" dirty="0"/>
              <a:t>cenu za </a:t>
            </a:r>
            <a:r>
              <a:rPr lang="cs-CZ" dirty="0" smtClean="0"/>
              <a:t>lékařství</a:t>
            </a:r>
            <a:r>
              <a:rPr lang="cs-CZ" dirty="0"/>
              <a:t>.</a:t>
            </a:r>
          </a:p>
        </p:txBody>
      </p:sp>
      <p:pic>
        <p:nvPicPr>
          <p:cNvPr id="1026" name="Picture 2" descr="http://www.national-geographic.cz/wp-content/uploads/2011/11/flemin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732" y="725844"/>
            <a:ext cx="3177628" cy="15798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83402" y="2305673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 BERKLEY" pitchFamily="2" charset="0"/>
              </a:rPr>
              <a:t>Alexander Fleming</a:t>
            </a:r>
            <a:endParaRPr lang="cs-CZ" dirty="0">
              <a:latin typeface="AR BERKLE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42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lgerian" pitchFamily="82" charset="0"/>
              </a:rPr>
              <a:t>Ú</a:t>
            </a:r>
            <a:r>
              <a:rPr lang="cs-CZ" b="1" dirty="0" smtClean="0">
                <a:latin typeface="Berlin Sans FB Demi" pitchFamily="34" charset="0"/>
              </a:rPr>
              <a:t>č</a:t>
            </a:r>
            <a:r>
              <a:rPr lang="cs-CZ" b="1" dirty="0" smtClean="0">
                <a:latin typeface="Algerian" pitchFamily="82" charset="0"/>
              </a:rPr>
              <a:t>inky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81338"/>
            <a:ext cx="8229600" cy="4389120"/>
          </a:xfrm>
        </p:spPr>
        <p:txBody>
          <a:bodyPr/>
          <a:lstStyle/>
          <a:p>
            <a:r>
              <a:rPr lang="cs-CZ" dirty="0"/>
              <a:t>Penicilin se stal nepostradatelným díky své rapidní účinnosti proti bakteriálním infekcím a napadením </a:t>
            </a:r>
            <a:r>
              <a:rPr lang="cs-CZ" dirty="0" smtClean="0"/>
              <a:t>streptokoky</a:t>
            </a:r>
            <a:r>
              <a:rPr lang="cs-CZ" dirty="0"/>
              <a:t>, stafylokoky a mnohými dalšími </a:t>
            </a:r>
            <a:r>
              <a:rPr lang="cs-CZ" dirty="0" smtClean="0"/>
              <a:t>mikroby.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Jeho </a:t>
            </a:r>
            <a:r>
              <a:rPr lang="cs-CZ" dirty="0" smtClean="0"/>
              <a:t>účinnost </a:t>
            </a:r>
            <a:r>
              <a:rPr lang="cs-CZ" dirty="0"/>
              <a:t>spočívá v pozastavování syntézy buněčných stěn bakterií a aktivování enzymů, které následně způsobují buněčnou smrt.</a:t>
            </a:r>
          </a:p>
        </p:txBody>
      </p:sp>
      <p:pic>
        <p:nvPicPr>
          <p:cNvPr id="2050" name="Picture 2" descr="http://hss.sas.upenn.edu/microbio/mbio%20images/jpgs/penicillin_l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737" y="908720"/>
            <a:ext cx="1748036" cy="1765947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131434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haroni" pitchFamily="2" charset="-79"/>
                <a:cs typeface="Aharoni" pitchFamily="2" charset="-79"/>
              </a:rPr>
              <a:t>Penicilin pod mikroskopem</a:t>
            </a:r>
            <a:endParaRPr lang="cs-CZ" sz="14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0061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23307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lgerian" pitchFamily="82" charset="0"/>
              </a:rPr>
              <a:t>Začátky penicilinu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229600" cy="4389120"/>
          </a:xfrm>
        </p:spPr>
        <p:txBody>
          <a:bodyPr>
            <a:noAutofit/>
          </a:bodyPr>
          <a:lstStyle/>
          <a:p>
            <a:r>
              <a:rPr lang="cs-CZ" sz="2200" dirty="0"/>
              <a:t>Největším problémem byla </a:t>
            </a:r>
            <a:r>
              <a:rPr lang="cs-CZ" sz="2200" dirty="0" smtClean="0"/>
              <a:t>nedostatečná </a:t>
            </a:r>
            <a:r>
              <a:rPr lang="cs-CZ" sz="2200" dirty="0"/>
              <a:t>produkce penicilínu. Výroba byla obtížná a drahá</a:t>
            </a:r>
            <a:r>
              <a:rPr lang="cs-CZ" sz="2200" dirty="0" smtClean="0"/>
              <a:t>.</a:t>
            </a:r>
          </a:p>
          <a:p>
            <a:r>
              <a:rPr lang="cs-CZ" sz="2200" b="1" dirty="0" err="1" smtClean="0"/>
              <a:t>Howard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Florey</a:t>
            </a:r>
            <a:r>
              <a:rPr lang="cs-CZ" sz="2200" dirty="0" smtClean="0"/>
              <a:t> </a:t>
            </a:r>
            <a:r>
              <a:rPr lang="cs-CZ" sz="2200" dirty="0"/>
              <a:t>odjel se svými spolupracovníky do </a:t>
            </a:r>
            <a:r>
              <a:rPr lang="cs-CZ" sz="2200" dirty="0" smtClean="0"/>
              <a:t> </a:t>
            </a:r>
            <a:r>
              <a:rPr lang="cs-CZ" sz="2200" dirty="0"/>
              <a:t>USA. Tamní zemědělské výzkumné středisko vyvinulo vhodný způsob fermentace, která je potřeba pro růst penicilínu. Kupodivu bylo zjištěno, že penicilín miluje kukuřici a produkce je tak 500 x větší než dříve</a:t>
            </a:r>
            <a:r>
              <a:rPr lang="cs-CZ" sz="2200" dirty="0" smtClean="0"/>
              <a:t>.</a:t>
            </a:r>
          </a:p>
          <a:p>
            <a:r>
              <a:rPr lang="cs-CZ" sz="2200" dirty="0"/>
              <a:t>A tak zatímco od ledna do května 1943 se vyrobilo pouze 400 miliónů jednotek penicilínu, na konci války už to bylo 650 miliard</a:t>
            </a:r>
            <a:r>
              <a:rPr lang="cs-CZ" sz="2200" dirty="0" smtClean="0"/>
              <a:t>.</a:t>
            </a:r>
            <a:endParaRPr lang="cs-CZ" sz="2200" dirty="0"/>
          </a:p>
          <a:p>
            <a:r>
              <a:rPr lang="cs-CZ" sz="2200" dirty="0" smtClean="0"/>
              <a:t>Od </a:t>
            </a:r>
            <a:r>
              <a:rPr lang="cs-CZ" sz="2200" dirty="0"/>
              <a:t>té doby zachránilo toto antibiotikum </a:t>
            </a:r>
            <a:r>
              <a:rPr lang="cs-CZ" sz="2200" dirty="0" smtClean="0"/>
              <a:t>obrovské množství </a:t>
            </a:r>
            <a:r>
              <a:rPr lang="cs-CZ" sz="2200" dirty="0"/>
              <a:t>životů.</a:t>
            </a: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20889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411757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</TotalTime>
  <Words>307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Penicilin</vt:lpstr>
      <vt:lpstr>Objev</vt:lpstr>
      <vt:lpstr>Účinky </vt:lpstr>
      <vt:lpstr>Začátky penicilinu 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15</cp:revision>
  <dcterms:created xsi:type="dcterms:W3CDTF">2012-09-16T16:27:08Z</dcterms:created>
  <dcterms:modified xsi:type="dcterms:W3CDTF">2013-05-17T02:18:15Z</dcterms:modified>
</cp:coreProperties>
</file>