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0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5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las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579562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VY_32_INOVACE_1B_12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311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seznamuje žáky druhého stupně základní školy s </a:t>
            </a:r>
            <a:r>
              <a:rPr lang="cs-CZ" dirty="0" smtClean="0">
                <a:solidFill>
                  <a:prstClr val="black"/>
                </a:solidFill>
              </a:rPr>
              <a:t>vynálezem plastů. </a:t>
            </a:r>
            <a:r>
              <a:rPr lang="cs-CZ" dirty="0">
                <a:solidFill>
                  <a:prstClr val="black"/>
                </a:solidFill>
              </a:rPr>
              <a:t>Seznamuje s jejich přispěním k vylepšení </a:t>
            </a:r>
            <a:r>
              <a:rPr lang="cs-CZ" dirty="0" smtClean="0">
                <a:solidFill>
                  <a:prstClr val="black"/>
                </a:solidFill>
              </a:rPr>
              <a:t>života, usnadnění práce v domácnosti        </a:t>
            </a:r>
            <a:r>
              <a:rPr lang="cs-CZ" dirty="0">
                <a:solidFill>
                  <a:prstClr val="black"/>
                </a:solidFill>
              </a:rPr>
              <a:t>a pro vědu. </a:t>
            </a:r>
            <a:endParaRPr lang="cs-CZ" dirty="0" smtClean="0">
              <a:solidFill>
                <a:prstClr val="black"/>
              </a:solidFill>
            </a:endParaRPr>
          </a:p>
          <a:p>
            <a:pPr marL="0" lvl="0" indent="0" algn="just">
              <a:buClr>
                <a:srgbClr val="0BD0D9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Ravie" pitchFamily="82" charset="0"/>
              </a:rPr>
              <a:t>Plasty</a:t>
            </a:r>
            <a:endParaRPr lang="cs-CZ" dirty="0">
              <a:latin typeface="Ravie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Označují </a:t>
            </a:r>
            <a:r>
              <a:rPr lang="cs-CZ" dirty="0"/>
              <a:t>řadu syntetických </a:t>
            </a:r>
            <a:r>
              <a:rPr lang="cs-CZ" dirty="0" smtClean="0"/>
              <a:t>materiálů. </a:t>
            </a:r>
            <a:r>
              <a:rPr lang="cs-CZ" dirty="0"/>
              <a:t>Často obsahují další látky ke zlepšení užitných vlastností, např. odolnosti proti stárnutí, zvýšení houževnatosti, pružnosti apod</a:t>
            </a:r>
            <a:r>
              <a:rPr lang="cs-CZ" dirty="0" smtClean="0"/>
              <a:t>.</a:t>
            </a:r>
          </a:p>
          <a:p>
            <a:r>
              <a:rPr lang="cs-CZ" dirty="0"/>
              <a:t>Jejich název je odvozen z faktu, že mnohé jsou tvarovatelné - mají vlastnost zvanou plasticita.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http://green-buzz.net/wp-content/uploads/2011/09/plastic_bottles-www.mohawkflooring.com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04" y="4509120"/>
            <a:ext cx="8028384" cy="1944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83376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Ravie" pitchFamily="82" charset="0"/>
              </a:rPr>
              <a:t>Historie</a:t>
            </a:r>
            <a:endParaRPr lang="cs-CZ" dirty="0"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Prvním plastem vůbec byl </a:t>
            </a:r>
            <a:r>
              <a:rPr lang="cs-CZ" dirty="0" err="1"/>
              <a:t>parkesin</a:t>
            </a:r>
            <a:r>
              <a:rPr lang="cs-CZ" dirty="0"/>
              <a:t> čili umělá slonovina, chemicky nitrát celulózy, který vynalezl Angličan Alexander </a:t>
            </a:r>
            <a:r>
              <a:rPr lang="cs-CZ" dirty="0" err="1"/>
              <a:t>Parkes</a:t>
            </a:r>
            <a:r>
              <a:rPr lang="cs-CZ" dirty="0"/>
              <a:t> v roce 1855</a:t>
            </a:r>
            <a:r>
              <a:rPr lang="cs-CZ" dirty="0" smtClean="0"/>
              <a:t>.</a:t>
            </a:r>
          </a:p>
          <a:p>
            <a:r>
              <a:rPr lang="cs-CZ" dirty="0"/>
              <a:t>Po první světové válce se začaly vyrábět první vinylové plasty (PVC, polystyren), v 30. letech minulého století byla objevena syntéza prvního polyamidu (Nylonu</a:t>
            </a:r>
            <a:r>
              <a:rPr lang="cs-CZ" dirty="0" smtClean="0"/>
              <a:t>).</a:t>
            </a:r>
          </a:p>
          <a:p>
            <a:r>
              <a:rPr lang="cs-CZ" dirty="0"/>
              <a:t>V téže době také začíná prudký rozmach výzkumu i výroby většiny dalších plastů používaných vesměs dodnes. Do každodenního života vstoupily plasty </a:t>
            </a:r>
            <a:r>
              <a:rPr lang="cs-CZ" dirty="0" smtClean="0"/>
              <a:t>masivně </a:t>
            </a:r>
            <a:r>
              <a:rPr lang="cs-CZ" dirty="0"/>
              <a:t>až po II. světové válce, coby levná náhrada klasických materiálů jako dřevo, sklo, ocel a jiné kovy, atp.</a:t>
            </a:r>
          </a:p>
        </p:txBody>
      </p:sp>
    </p:spTree>
    <p:extLst>
      <p:ext uri="{BB962C8B-B14F-4D97-AF65-F5344CB8AC3E}">
        <p14:creationId xmlns:p14="http://schemas.microsoft.com/office/powerpoint/2010/main" val="4104276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Ravie" pitchFamily="82" charset="0"/>
              </a:rPr>
              <a:t>Výroba plast</a:t>
            </a:r>
            <a:r>
              <a:rPr lang="cs-CZ" dirty="0" smtClean="0">
                <a:latin typeface="Impact" pitchFamily="34" charset="0"/>
              </a:rPr>
              <a:t>ů</a:t>
            </a:r>
            <a:endParaRPr lang="cs-CZ" dirty="0">
              <a:latin typeface="Ravie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916832"/>
            <a:ext cx="4038600" cy="4434840"/>
          </a:xfrm>
        </p:spPr>
        <p:txBody>
          <a:bodyPr>
            <a:noAutofit/>
          </a:bodyPr>
          <a:lstStyle/>
          <a:p>
            <a:pPr>
              <a:buFontTx/>
              <a:buNone/>
            </a:pPr>
            <a:r>
              <a:rPr lang="cs-CZ" sz="3200" dirty="0" smtClean="0"/>
              <a:t>   Základní </a:t>
            </a:r>
            <a:r>
              <a:rPr lang="cs-CZ" sz="3200" dirty="0"/>
              <a:t>látky pro výrobu plastů jsou ropa a kaučuk. </a:t>
            </a:r>
            <a:r>
              <a:rPr lang="cs-CZ" sz="3200" dirty="0" smtClean="0"/>
              <a:t>       K </a:t>
            </a:r>
            <a:r>
              <a:rPr lang="cs-CZ" sz="3200" dirty="0"/>
              <a:t>nim se potom přidávají přísady, které zlepšují fyzikální a chemické vlastnosti.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533400" indent="-533400">
              <a:lnSpc>
                <a:spcPct val="90000"/>
              </a:lnSpc>
              <a:buFontTx/>
              <a:buAutoNum type="arabicParenR"/>
            </a:pPr>
            <a:r>
              <a:rPr lang="cs-CZ" sz="2800" dirty="0"/>
              <a:t>Změkčovadla</a:t>
            </a:r>
          </a:p>
          <a:p>
            <a:pPr marL="533400" indent="-533400">
              <a:lnSpc>
                <a:spcPct val="90000"/>
              </a:lnSpc>
              <a:buFontTx/>
              <a:buAutoNum type="arabicParenR"/>
            </a:pPr>
            <a:r>
              <a:rPr lang="cs-CZ" sz="2800" dirty="0"/>
              <a:t>Maziva a separační činidla</a:t>
            </a:r>
          </a:p>
          <a:p>
            <a:pPr marL="533400" indent="-533400">
              <a:lnSpc>
                <a:spcPct val="90000"/>
              </a:lnSpc>
              <a:buFontTx/>
              <a:buAutoNum type="arabicParenR"/>
            </a:pPr>
            <a:r>
              <a:rPr lang="cs-CZ" sz="2800" dirty="0"/>
              <a:t>Vysokomolekulární modifikátory</a:t>
            </a:r>
          </a:p>
          <a:p>
            <a:pPr marL="533400" indent="-533400">
              <a:lnSpc>
                <a:spcPct val="90000"/>
              </a:lnSpc>
              <a:buFontTx/>
              <a:buAutoNum type="arabicParenR"/>
            </a:pPr>
            <a:r>
              <a:rPr lang="cs-CZ" sz="2800" dirty="0"/>
              <a:t>Plniva </a:t>
            </a:r>
            <a:r>
              <a:rPr lang="cs-CZ" sz="2800" dirty="0" smtClean="0"/>
              <a:t>výztuže </a:t>
            </a:r>
            <a:r>
              <a:rPr lang="cs-CZ" sz="2800" dirty="0"/>
              <a:t>a vazebné prostředky</a:t>
            </a:r>
          </a:p>
          <a:p>
            <a:pPr marL="533400" indent="-533400">
              <a:lnSpc>
                <a:spcPct val="90000"/>
              </a:lnSpc>
              <a:buFontTx/>
              <a:buAutoNum type="arabicParenR"/>
            </a:pPr>
            <a:r>
              <a:rPr lang="cs-CZ" sz="2800" dirty="0"/>
              <a:t>Pigmenty a opticky zjasňující látky</a:t>
            </a:r>
          </a:p>
          <a:p>
            <a:pPr marL="533400" indent="-533400">
              <a:lnSpc>
                <a:spcPct val="90000"/>
              </a:lnSpc>
              <a:buFontTx/>
              <a:buAutoNum type="arabicParenR"/>
            </a:pPr>
            <a:r>
              <a:rPr lang="cs-CZ" sz="2800" dirty="0"/>
              <a:t>Barviva</a:t>
            </a:r>
          </a:p>
          <a:p>
            <a:pPr marL="533400" indent="-533400">
              <a:lnSpc>
                <a:spcPct val="90000"/>
              </a:lnSpc>
              <a:buFontTx/>
              <a:buAutoNum type="arabicParenR"/>
            </a:pPr>
            <a:r>
              <a:rPr lang="cs-CZ" sz="2800" dirty="0"/>
              <a:t>Světelné stabilizátory</a:t>
            </a:r>
          </a:p>
          <a:p>
            <a:pPr marL="533400" indent="-533400">
              <a:lnSpc>
                <a:spcPct val="90000"/>
              </a:lnSpc>
              <a:buFontTx/>
              <a:buAutoNum type="arabicParenR"/>
            </a:pPr>
            <a:r>
              <a:rPr lang="cs-CZ" sz="2800" dirty="0" err="1"/>
              <a:t>Zhášedla</a:t>
            </a:r>
            <a:r>
              <a:rPr lang="cs-CZ" sz="2800" dirty="0"/>
              <a:t> a retardéry hoření</a:t>
            </a:r>
          </a:p>
          <a:p>
            <a:pPr marL="533400" indent="-533400">
              <a:lnSpc>
                <a:spcPct val="90000"/>
              </a:lnSpc>
              <a:buFontTx/>
              <a:buAutoNum type="arabicParenR"/>
            </a:pPr>
            <a:r>
              <a:rPr lang="cs-CZ" sz="2800" dirty="0"/>
              <a:t>Optické </a:t>
            </a:r>
            <a:r>
              <a:rPr lang="cs-CZ" sz="2800" dirty="0" err="1"/>
              <a:t>zjasňovače</a:t>
            </a:r>
            <a:endParaRPr lang="cs-CZ" sz="2800" dirty="0"/>
          </a:p>
          <a:p>
            <a:pPr marL="533400" indent="-533400">
              <a:lnSpc>
                <a:spcPct val="90000"/>
              </a:lnSpc>
              <a:buFontTx/>
              <a:buAutoNum type="arabicParenR"/>
            </a:pPr>
            <a:r>
              <a:rPr lang="cs-CZ" sz="2800" dirty="0"/>
              <a:t>Nadouvadla</a:t>
            </a:r>
          </a:p>
          <a:p>
            <a:pPr marL="533400" indent="-533400">
              <a:lnSpc>
                <a:spcPct val="90000"/>
              </a:lnSpc>
              <a:buFontTx/>
              <a:buAutoNum type="arabicParenR"/>
            </a:pPr>
            <a:r>
              <a:rPr lang="cs-CZ" sz="2800" dirty="0"/>
              <a:t>Antistatika</a:t>
            </a:r>
          </a:p>
          <a:p>
            <a:pPr marL="533400" indent="-533400">
              <a:lnSpc>
                <a:spcPct val="90000"/>
              </a:lnSpc>
              <a:buFontTx/>
              <a:buAutoNum type="arabicParenR"/>
            </a:pPr>
            <a:r>
              <a:rPr lang="cs-CZ" sz="2800" dirty="0"/>
              <a:t>Bioxidy</a:t>
            </a:r>
          </a:p>
          <a:p>
            <a:pPr marL="533400" indent="-533400">
              <a:lnSpc>
                <a:spcPct val="90000"/>
              </a:lnSpc>
              <a:buFontTx/>
              <a:buAutoNum type="arabicParenR"/>
            </a:pPr>
            <a:r>
              <a:rPr lang="cs-CZ" sz="2800" dirty="0"/>
              <a:t>Stabilizátory oxidace plastů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9011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Ravie" pitchFamily="82" charset="0"/>
              </a:rPr>
              <a:t>D</a:t>
            </a:r>
            <a:r>
              <a:rPr lang="cs-CZ" dirty="0" smtClean="0">
                <a:latin typeface="Impact" pitchFamily="34" charset="0"/>
              </a:rPr>
              <a:t>ě</a:t>
            </a:r>
            <a:r>
              <a:rPr lang="cs-CZ" dirty="0" smtClean="0">
                <a:latin typeface="Ravie" pitchFamily="82" charset="0"/>
              </a:rPr>
              <a:t>lení plast</a:t>
            </a:r>
            <a:r>
              <a:rPr lang="cs-CZ" dirty="0" smtClean="0">
                <a:latin typeface="Impact" pitchFamily="34" charset="0"/>
              </a:rPr>
              <a:t>ů</a:t>
            </a:r>
            <a:endParaRPr lang="cs-CZ" dirty="0"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988840"/>
            <a:ext cx="4644008" cy="4434840"/>
          </a:xfrm>
        </p:spPr>
        <p:txBody>
          <a:bodyPr>
            <a:normAutofit/>
          </a:bodyPr>
          <a:lstStyle/>
          <a:p>
            <a:r>
              <a:rPr lang="cs-CZ" sz="1800" dirty="0"/>
              <a:t>Dle výchozích surovin </a:t>
            </a:r>
            <a:r>
              <a:rPr lang="cs-CZ" sz="1800" dirty="0" smtClean="0"/>
              <a:t> - polysyntetické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                                  - </a:t>
            </a:r>
            <a:r>
              <a:rPr lang="cs-CZ" sz="1800" dirty="0" err="1"/>
              <a:t>plněsyntetické</a:t>
            </a:r>
            <a:endParaRPr lang="cs-CZ" sz="1800" dirty="0"/>
          </a:p>
          <a:p>
            <a:pPr>
              <a:buFontTx/>
              <a:buNone/>
            </a:pPr>
            <a:r>
              <a:rPr lang="cs-CZ" sz="3800" dirty="0"/>
              <a:t>                                          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1700" dirty="0"/>
              <a:t>Dle chemického složení</a:t>
            </a:r>
          </a:p>
          <a:p>
            <a:pPr lvl="4">
              <a:lnSpc>
                <a:spcPct val="90000"/>
              </a:lnSpc>
            </a:pPr>
            <a:r>
              <a:rPr lang="cs-CZ" sz="1700" dirty="0"/>
              <a:t>Polyamidy</a:t>
            </a:r>
          </a:p>
          <a:p>
            <a:pPr lvl="4">
              <a:lnSpc>
                <a:spcPct val="90000"/>
              </a:lnSpc>
            </a:pPr>
            <a:r>
              <a:rPr lang="cs-CZ" sz="1700" dirty="0"/>
              <a:t>Akryláty</a:t>
            </a:r>
          </a:p>
          <a:p>
            <a:pPr lvl="4">
              <a:lnSpc>
                <a:spcPct val="90000"/>
              </a:lnSpc>
            </a:pPr>
            <a:r>
              <a:rPr lang="cs-CZ" sz="1700" dirty="0"/>
              <a:t>Aminoplasty</a:t>
            </a:r>
          </a:p>
          <a:p>
            <a:pPr lvl="4">
              <a:lnSpc>
                <a:spcPct val="90000"/>
              </a:lnSpc>
            </a:pPr>
            <a:r>
              <a:rPr lang="cs-CZ" sz="1700" dirty="0"/>
              <a:t>Polystyreny</a:t>
            </a:r>
          </a:p>
          <a:p>
            <a:pPr lvl="4">
              <a:lnSpc>
                <a:spcPct val="90000"/>
              </a:lnSpc>
            </a:pPr>
            <a:r>
              <a:rPr lang="cs-CZ" sz="1700" dirty="0"/>
              <a:t>Fenoplasty</a:t>
            </a:r>
          </a:p>
          <a:p>
            <a:pPr lvl="4">
              <a:lnSpc>
                <a:spcPct val="90000"/>
              </a:lnSpc>
            </a:pPr>
            <a:r>
              <a:rPr lang="cs-CZ" sz="1700" dirty="0" smtClean="0"/>
              <a:t>Silikony</a:t>
            </a:r>
          </a:p>
          <a:p>
            <a:pPr marL="1252728" lvl="4" indent="0">
              <a:lnSpc>
                <a:spcPct val="90000"/>
              </a:lnSpc>
              <a:buNone/>
            </a:pPr>
            <a:endParaRPr lang="cs-CZ" sz="1700" dirty="0"/>
          </a:p>
          <a:p>
            <a:pPr lvl="2">
              <a:lnSpc>
                <a:spcPct val="90000"/>
              </a:lnSpc>
              <a:buFontTx/>
              <a:buNone/>
            </a:pPr>
            <a:endParaRPr lang="cs-CZ" sz="1700" dirty="0"/>
          </a:p>
          <a:p>
            <a:pPr>
              <a:lnSpc>
                <a:spcPct val="90000"/>
              </a:lnSpc>
            </a:pPr>
            <a:r>
              <a:rPr lang="cs-CZ" sz="1700" dirty="0"/>
              <a:t>Dle </a:t>
            </a:r>
            <a:r>
              <a:rPr lang="cs-CZ" sz="1700" dirty="0" smtClean="0"/>
              <a:t>fyzikálních</a:t>
            </a:r>
            <a:r>
              <a:rPr lang="cs-CZ" sz="1700" dirty="0"/>
              <a:t>, mechanických vlastností :  TERMOPLASTY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700" dirty="0"/>
              <a:t>                          REAKTOPLASTY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700" dirty="0"/>
              <a:t>                          ELASTOMERY</a:t>
            </a:r>
          </a:p>
          <a:p>
            <a:endParaRPr lang="cs-CZ" sz="1700" dirty="0"/>
          </a:p>
        </p:txBody>
      </p:sp>
      <p:pic>
        <p:nvPicPr>
          <p:cNvPr id="5" name="Picture 12" descr="C:\Documents and Settings\samantha\Plocha\Mrzi\elastom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005064"/>
            <a:ext cx="1475153" cy="1003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3" descr="C:\Documents and Settings\samantha\Plocha\Mrzi\silikon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04" y="2852936"/>
            <a:ext cx="133455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0874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Ravie" pitchFamily="82" charset="0"/>
              </a:rPr>
              <a:t>Termoplasty</a:t>
            </a:r>
            <a:endParaRPr lang="cs-CZ" dirty="0">
              <a:latin typeface="Ravie" pitchFamily="82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cs-CZ" sz="2800" dirty="0" smtClean="0">
                <a:solidFill>
                  <a:srgbClr val="003366"/>
                </a:solidFill>
              </a:rPr>
              <a:t>při </a:t>
            </a:r>
            <a:r>
              <a:rPr lang="cs-CZ" sz="2800" dirty="0">
                <a:solidFill>
                  <a:srgbClr val="003366"/>
                </a:solidFill>
              </a:rPr>
              <a:t>zahřátí mohou opakovaně měnit </a:t>
            </a:r>
            <a:r>
              <a:rPr lang="cs-CZ" sz="2800" dirty="0" smtClean="0">
                <a:solidFill>
                  <a:srgbClr val="003366"/>
                </a:solidFill>
              </a:rPr>
              <a:t>tvar</a:t>
            </a:r>
          </a:p>
          <a:p>
            <a:pPr marL="0" indent="0">
              <a:spcBef>
                <a:spcPct val="0"/>
              </a:spcBef>
              <a:buNone/>
            </a:pPr>
            <a:endParaRPr lang="cs-CZ" sz="2800" dirty="0">
              <a:solidFill>
                <a:srgbClr val="003366"/>
              </a:solidFill>
            </a:endParaRPr>
          </a:p>
          <a:p>
            <a:pPr>
              <a:spcBef>
                <a:spcPct val="0"/>
              </a:spcBef>
            </a:pPr>
            <a:r>
              <a:rPr lang="cs-CZ" sz="2800" dirty="0">
                <a:solidFill>
                  <a:srgbClr val="003366"/>
                </a:solidFill>
              </a:rPr>
              <a:t>chemická odolnost proti zásadám a kyselinám, ne proti vodě a </a:t>
            </a:r>
            <a:r>
              <a:rPr lang="cs-CZ" sz="2800" dirty="0" smtClean="0">
                <a:solidFill>
                  <a:srgbClr val="003366"/>
                </a:solidFill>
              </a:rPr>
              <a:t>korozi</a:t>
            </a:r>
          </a:p>
          <a:p>
            <a:pPr marL="0" indent="0">
              <a:spcBef>
                <a:spcPct val="0"/>
              </a:spcBef>
              <a:buNone/>
            </a:pPr>
            <a:endParaRPr lang="cs-CZ" sz="2800" dirty="0">
              <a:solidFill>
                <a:srgbClr val="003366"/>
              </a:solidFill>
            </a:endParaRPr>
          </a:p>
          <a:p>
            <a:pPr>
              <a:spcBef>
                <a:spcPct val="0"/>
              </a:spcBef>
            </a:pPr>
            <a:r>
              <a:rPr lang="cs-CZ" sz="2800" dirty="0">
                <a:solidFill>
                  <a:srgbClr val="003366"/>
                </a:solidFill>
              </a:rPr>
              <a:t>obecně vysoká trvanlivost</a:t>
            </a:r>
          </a:p>
          <a:p>
            <a:pPr>
              <a:buFontTx/>
              <a:buNone/>
            </a:pPr>
            <a:r>
              <a:rPr lang="cs-CZ" dirty="0" smtClean="0"/>
              <a:t>                                                       </a:t>
            </a:r>
            <a:endParaRPr lang="cs-CZ" dirty="0"/>
          </a:p>
        </p:txBody>
      </p:sp>
      <p:pic>
        <p:nvPicPr>
          <p:cNvPr id="7" name="Picture 8" descr="C:\Documents and Settings\samantha\Plocha\Mrzi\PVC_Polyvinylchorid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84984"/>
            <a:ext cx="289560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9968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latin typeface="Ravie" pitchFamily="82" charset="0"/>
              </a:rPr>
              <a:t>Využití termoplast</a:t>
            </a:r>
            <a:r>
              <a:rPr lang="cs-CZ" dirty="0">
                <a:latin typeface="Impact" pitchFamily="34" charset="0"/>
              </a:rPr>
              <a:t>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stavebnictví </a:t>
            </a:r>
            <a:r>
              <a:rPr lang="cs-CZ" sz="2400" dirty="0"/>
              <a:t>( trubky, rámy oken, potrubí, trámy, </a:t>
            </a:r>
          </a:p>
          <a:p>
            <a:pPr marL="0" indent="0">
              <a:buNone/>
            </a:pPr>
            <a:r>
              <a:rPr lang="cs-CZ" sz="2400" dirty="0"/>
              <a:t>			  fasády, okapy…)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obalová </a:t>
            </a:r>
            <a:r>
              <a:rPr lang="cs-CZ" sz="2400" dirty="0"/>
              <a:t>technika ( fólie, sáčky, pytle, vosky,</a:t>
            </a:r>
          </a:p>
          <a:p>
            <a:pPr marL="0" indent="0">
              <a:buNone/>
            </a:pPr>
            <a:r>
              <a:rPr lang="cs-CZ" sz="2400" dirty="0"/>
              <a:t>			dózy, vědra, kontejnery, sudy</a:t>
            </a:r>
            <a:r>
              <a:rPr lang="cs-CZ" sz="2400" dirty="0" smtClean="0"/>
              <a:t>, kanystry</a:t>
            </a:r>
            <a:r>
              <a:rPr lang="cs-CZ" sz="2400" dirty="0"/>
              <a:t>,</a:t>
            </a:r>
          </a:p>
          <a:p>
            <a:pPr marL="0" indent="0">
              <a:buNone/>
            </a:pPr>
            <a:r>
              <a:rPr lang="cs-CZ" sz="2400" dirty="0"/>
              <a:t>			 víčka, zátky, uzávěry,</a:t>
            </a:r>
          </a:p>
          <a:p>
            <a:pPr marL="0" indent="0">
              <a:buNone/>
            </a:pPr>
            <a:r>
              <a:rPr lang="cs-CZ" sz="2400" dirty="0"/>
              <a:t>			 přepravky, kazety, krabice)</a:t>
            </a:r>
          </a:p>
          <a:p>
            <a:endParaRPr lang="cs-CZ" sz="2400" dirty="0"/>
          </a:p>
          <a:p>
            <a:r>
              <a:rPr lang="cs-CZ" sz="2400" dirty="0" smtClean="0"/>
              <a:t>doplňky </a:t>
            </a:r>
            <a:r>
              <a:rPr lang="cs-CZ" sz="2400" dirty="0"/>
              <a:t>výrobků, jejich části</a:t>
            </a:r>
          </a:p>
          <a:p>
            <a:pPr>
              <a:buFontTx/>
              <a:buNone/>
            </a:pPr>
            <a:r>
              <a:rPr lang="cs-CZ" sz="1400" dirty="0"/>
              <a:t>			</a:t>
            </a:r>
          </a:p>
          <a:p>
            <a:endParaRPr lang="cs-CZ" dirty="0"/>
          </a:p>
        </p:txBody>
      </p:sp>
      <p:pic>
        <p:nvPicPr>
          <p:cNvPr id="4" name="Picture 11" descr="C:\Documents and Settings\samantha\Plocha\Mrzi\PES_Polyethersulf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17032"/>
            <a:ext cx="2023806" cy="1701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Documents and Settings\samantha\Plocha\Mrzi\POM_Polyxymethyle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293096"/>
            <a:ext cx="16002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699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>
                <a:latin typeface="Ravie" pitchFamily="82" charset="0"/>
              </a:rPr>
              <a:t/>
            </a:r>
            <a:br>
              <a:rPr lang="cs-CZ" sz="5400" dirty="0">
                <a:latin typeface="Ravie" pitchFamily="82" charset="0"/>
              </a:rPr>
            </a:br>
            <a:r>
              <a:rPr lang="cs-CZ" sz="5400" dirty="0" smtClean="0">
                <a:latin typeface="Ravie" pitchFamily="82" charset="0"/>
              </a:rPr>
              <a:t>Reaktoplasty</a:t>
            </a:r>
            <a:endParaRPr lang="cs-CZ" dirty="0">
              <a:latin typeface="Ravie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po vytvrzení dochází ke změně chemických a fyzikálních vlastností</a:t>
            </a:r>
            <a:br>
              <a:rPr lang="cs-CZ" sz="2800" dirty="0"/>
            </a:br>
            <a:r>
              <a:rPr lang="cs-CZ" sz="2800" dirty="0"/>
              <a:t>-jsou-li již jednou vytvrzeny, nelze je znovu </a:t>
            </a:r>
            <a:r>
              <a:rPr lang="cs-CZ" sz="2800" dirty="0" smtClean="0"/>
              <a:t>formovat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 </a:t>
            </a:r>
            <a:r>
              <a:rPr lang="cs-CZ" sz="2800" dirty="0"/>
              <a:t>fenoplasty 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 </a:t>
            </a:r>
            <a:r>
              <a:rPr lang="cs-CZ" sz="2800" dirty="0"/>
              <a:t>aminoplasty 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 </a:t>
            </a:r>
            <a:r>
              <a:rPr lang="cs-CZ" sz="2800" dirty="0"/>
              <a:t>silikony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 silikonové </a:t>
            </a:r>
            <a:r>
              <a:rPr lang="cs-CZ" sz="2800" dirty="0"/>
              <a:t>pryskyřice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 polyuretany</a:t>
            </a:r>
            <a:endParaRPr lang="cs-CZ" sz="2800" dirty="0"/>
          </a:p>
          <a:p>
            <a:endParaRPr lang="cs-CZ" dirty="0"/>
          </a:p>
        </p:txBody>
      </p:sp>
      <p:pic>
        <p:nvPicPr>
          <p:cNvPr id="4" name="Picture 9" descr="C:\Documents and Settings\samantha\Plocha\Mrzi\silikon.bm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403220"/>
            <a:ext cx="2555027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4" descr="C:\Documents and Settings\samantha\Plocha\Mrzi\silikon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4221088"/>
            <a:ext cx="228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565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latin typeface="Ravie" pitchFamily="82" charset="0"/>
              </a:rPr>
              <a:t>Využití </a:t>
            </a:r>
            <a:r>
              <a:rPr lang="cs-CZ" dirty="0" err="1">
                <a:latin typeface="Ravie" pitchFamily="82" charset="0"/>
              </a:rPr>
              <a:t>reaktoplast</a:t>
            </a:r>
            <a:r>
              <a:rPr lang="cs-CZ" dirty="0" err="1">
                <a:latin typeface="Impact" pitchFamily="34" charset="0"/>
              </a:rPr>
              <a:t>ů</a:t>
            </a:r>
            <a:endParaRPr lang="cs-CZ" dirty="0"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polotovary, lepidla, laky, antikorozní konstrukční materiály</a:t>
            </a:r>
          </a:p>
          <a:p>
            <a:r>
              <a:rPr lang="cs-CZ" sz="2800" dirty="0"/>
              <a:t>folie a lamináty</a:t>
            </a:r>
          </a:p>
          <a:p>
            <a:r>
              <a:rPr lang="cs-CZ" sz="2800" dirty="0"/>
              <a:t>stavebnictví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4869160"/>
            <a:ext cx="21925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cs-CZ" dirty="0"/>
              <a:t>1907 bakelit – 1.plast</a:t>
            </a:r>
          </a:p>
        </p:txBody>
      </p:sp>
      <p:pic>
        <p:nvPicPr>
          <p:cNvPr id="5" name="Picture 4" descr="C:\Documents and Settings\samantha\Plocha\Mrzi\bakeli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193845"/>
            <a:ext cx="167640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samantha\Plocha\Mrzi\bakelit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140968"/>
            <a:ext cx="2844800" cy="353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Documents and Settings\samantha\Plocha\Mrzi\silikon-hrnecek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140968"/>
            <a:ext cx="2286000" cy="353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8867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Ravie" pitchFamily="82" charset="0"/>
              </a:rPr>
              <a:t>Elastomery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základní </a:t>
            </a:r>
            <a:r>
              <a:rPr lang="cs-CZ" dirty="0"/>
              <a:t>surovinou jsou přírodní </a:t>
            </a:r>
            <a:r>
              <a:rPr lang="cs-CZ" dirty="0" smtClean="0"/>
              <a:t>kaučuky</a:t>
            </a:r>
            <a:endParaRPr lang="cs-CZ" dirty="0"/>
          </a:p>
          <a:p>
            <a:pPr>
              <a:spcBef>
                <a:spcPct val="0"/>
              </a:spcBef>
            </a:pPr>
            <a:r>
              <a:rPr lang="cs-CZ" dirty="0"/>
              <a:t>převážně se zpracovávají vulkanizací (surový kaučuk se mísí s činidly, přidává se </a:t>
            </a:r>
            <a:r>
              <a:rPr lang="cs-CZ" dirty="0" smtClean="0"/>
              <a:t>síra </a:t>
            </a:r>
            <a:r>
              <a:rPr lang="cs-CZ" dirty="0"/>
              <a:t>nebo selen a za tepelného působení nastávají strukturální změny, které změní směs </a:t>
            </a:r>
            <a:r>
              <a:rPr lang="cs-CZ" dirty="0" smtClean="0"/>
              <a:t>na </a:t>
            </a:r>
            <a:r>
              <a:rPr lang="cs-CZ" dirty="0"/>
              <a:t>gumu s elastickým charakterem)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vlivem </a:t>
            </a:r>
            <a:r>
              <a:rPr lang="cs-CZ" dirty="0"/>
              <a:t>kyslíku a UV záření křehnou a stárnou </a:t>
            </a:r>
          </a:p>
          <a:p>
            <a:pPr>
              <a:spcBef>
                <a:spcPct val="0"/>
              </a:spcBef>
            </a:pPr>
            <a:r>
              <a:rPr lang="cs-CZ" sz="2800" dirty="0"/>
              <a:t>silikonové kaučuky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 descr="C:\Documents and Settings\samantha\Plocha\Mrzi\guma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419079"/>
            <a:ext cx="2016224" cy="2502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Documents and Settings\samantha\Plocha\Mrzi\kaucuk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383" y="4395519"/>
            <a:ext cx="2092601" cy="239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3187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2002738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83</TotalTime>
  <Words>441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Anotace</vt:lpstr>
      <vt:lpstr>Plasty</vt:lpstr>
      <vt:lpstr>Historie</vt:lpstr>
      <vt:lpstr>Výroba plastů</vt:lpstr>
      <vt:lpstr>Dělení plastů</vt:lpstr>
      <vt:lpstr>Termoplasty</vt:lpstr>
      <vt:lpstr>Využití termoplastů</vt:lpstr>
      <vt:lpstr> Reaktoplasty</vt:lpstr>
      <vt:lpstr>Využití reaktoplastů</vt:lpstr>
      <vt:lpstr>Elastomery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jitka</cp:lastModifiedBy>
  <cp:revision>15</cp:revision>
  <dcterms:created xsi:type="dcterms:W3CDTF">2012-09-17T17:28:46Z</dcterms:created>
  <dcterms:modified xsi:type="dcterms:W3CDTF">2013-05-17T02:19:02Z</dcterms:modified>
</cp:coreProperties>
</file>