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Bal&#243;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1097730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VY_32_INOVACE_1B_16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VYNÁLEZY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8125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endParaRPr lang="cs-CZ" dirty="0" smtClean="0"/>
          </a:p>
          <a:p>
            <a:pPr lvl="0" algn="just">
              <a:buClr>
                <a:srgbClr val="0BD0D9"/>
              </a:buClr>
            </a:pPr>
            <a:r>
              <a:rPr lang="cs-CZ" dirty="0">
                <a:solidFill>
                  <a:prstClr val="black"/>
                </a:solidFill>
              </a:rPr>
              <a:t>Prezentace seznamuje žáky druhého stupně základní školy s </a:t>
            </a:r>
            <a:r>
              <a:rPr lang="cs-CZ" dirty="0" smtClean="0">
                <a:solidFill>
                  <a:prstClr val="black"/>
                </a:solidFill>
              </a:rPr>
              <a:t> vynálezem balonu. </a:t>
            </a:r>
            <a:r>
              <a:rPr lang="cs-CZ" dirty="0">
                <a:solidFill>
                  <a:prstClr val="black"/>
                </a:solidFill>
              </a:rPr>
              <a:t>Seznamuje s </a:t>
            </a:r>
            <a:r>
              <a:rPr lang="cs-CZ" dirty="0" smtClean="0">
                <a:solidFill>
                  <a:prstClr val="black"/>
                </a:solidFill>
              </a:rPr>
              <a:t>jeho </a:t>
            </a:r>
            <a:r>
              <a:rPr lang="cs-CZ" dirty="0">
                <a:solidFill>
                  <a:prstClr val="black"/>
                </a:solidFill>
              </a:rPr>
              <a:t>přispěním k vylepšení </a:t>
            </a:r>
            <a:r>
              <a:rPr lang="cs-CZ" dirty="0" smtClean="0">
                <a:solidFill>
                  <a:prstClr val="black"/>
                </a:solidFill>
              </a:rPr>
              <a:t>života, pro dopravu </a:t>
            </a:r>
            <a:r>
              <a:rPr lang="cs-CZ" dirty="0">
                <a:solidFill>
                  <a:prstClr val="black"/>
                </a:solidFill>
              </a:rPr>
              <a:t>a pro vědu. </a:t>
            </a:r>
          </a:p>
          <a:p>
            <a:pPr marL="0" indent="0">
              <a:buNone/>
            </a:pPr>
            <a:endParaRPr lang="cs-CZ" i="1" dirty="0"/>
          </a:p>
          <a:p>
            <a:endParaRPr lang="cs-CZ" i="1" dirty="0" smtClean="0"/>
          </a:p>
          <a:p>
            <a:pPr marL="0" indent="0">
              <a:buNone/>
            </a:pPr>
            <a:endParaRPr lang="cs-CZ" i="1" dirty="0" smtClean="0"/>
          </a:p>
          <a:p>
            <a:r>
              <a:rPr lang="cs-CZ" i="1" dirty="0" smtClean="0"/>
              <a:t>Autorem </a:t>
            </a:r>
            <a:r>
              <a:rPr lang="cs-CZ" i="1" dirty="0"/>
              <a:t>materiálu a všech jeho částí, 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50856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haroni" pitchFamily="2" charset="-79"/>
                <a:cs typeface="Aharoni" pitchFamily="2" charset="-79"/>
              </a:rPr>
              <a:t>Balon</a:t>
            </a:r>
            <a:endParaRPr lang="cs-CZ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Balon,</a:t>
            </a:r>
            <a:r>
              <a:rPr lang="cs-CZ" dirty="0" smtClean="0"/>
              <a:t> také </a:t>
            </a:r>
            <a:r>
              <a:rPr lang="cs-CZ" b="1" dirty="0" smtClean="0"/>
              <a:t>balón,</a:t>
            </a:r>
            <a:r>
              <a:rPr lang="cs-CZ" dirty="0" smtClean="0"/>
              <a:t> odborně </a:t>
            </a:r>
            <a:r>
              <a:rPr lang="cs-CZ" b="1" dirty="0" smtClean="0"/>
              <a:t>aerostat.</a:t>
            </a:r>
            <a:endParaRPr lang="cs-CZ" dirty="0"/>
          </a:p>
          <a:p>
            <a:r>
              <a:rPr lang="cs-CZ" dirty="0" smtClean="0"/>
              <a:t> Je </a:t>
            </a:r>
            <a:r>
              <a:rPr lang="cs-CZ" dirty="0"/>
              <a:t>zařízení lehčí </a:t>
            </a:r>
            <a:r>
              <a:rPr lang="cs-CZ" dirty="0" smtClean="0"/>
              <a:t>než vzduch, </a:t>
            </a:r>
            <a:r>
              <a:rPr lang="cs-CZ" dirty="0"/>
              <a:t>které se na principu Archimédova zákona pohybuje </a:t>
            </a:r>
            <a:r>
              <a:rPr lang="cs-CZ" dirty="0" smtClean="0"/>
              <a:t>vzduchem.</a:t>
            </a:r>
          </a:p>
          <a:p>
            <a:r>
              <a:rPr lang="cs-CZ" dirty="0" smtClean="0"/>
              <a:t>Skládá </a:t>
            </a:r>
            <a:r>
              <a:rPr lang="cs-CZ" dirty="0"/>
              <a:t>se z vlastního balónu a koše </a:t>
            </a:r>
            <a:r>
              <a:rPr lang="cs-CZ" dirty="0" smtClean="0"/>
              <a:t>posádky.</a:t>
            </a:r>
          </a:p>
          <a:p>
            <a:r>
              <a:rPr lang="cs-CZ" dirty="0" smtClean="0"/>
              <a:t> </a:t>
            </a:r>
            <a:r>
              <a:rPr lang="cs-CZ" dirty="0"/>
              <a:t>Nejčastějším typem balónu </a:t>
            </a:r>
            <a:r>
              <a:rPr lang="cs-CZ" dirty="0" smtClean="0"/>
              <a:t>v současnosti je horkovzdušný balon</a:t>
            </a:r>
            <a:r>
              <a:rPr lang="cs-CZ" dirty="0"/>
              <a:t>, plněný zahřátým vzduchem, </a:t>
            </a:r>
            <a:r>
              <a:rPr lang="cs-CZ" dirty="0" smtClean="0"/>
              <a:t>       u </a:t>
            </a:r>
            <a:r>
              <a:rPr lang="cs-CZ" dirty="0"/>
              <a:t>řiditelných balónů pak vzducholodě plněné netečným plynem heliem.</a:t>
            </a:r>
            <a:endParaRPr lang="cs-CZ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1026" name="Picture 2" descr="C:\Users\Křížkovi\Desktop\balo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7549" y="764704"/>
            <a:ext cx="1317501" cy="1675927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9151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Křížkovi\Desktop\Montgolfiere_178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645024"/>
            <a:ext cx="2981894" cy="2387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haroni" pitchFamily="2" charset="-79"/>
                <a:cs typeface="Aharoni" pitchFamily="2" charset="-79"/>
              </a:rPr>
              <a:t>Historie</a:t>
            </a:r>
            <a:endParaRPr lang="cs-CZ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571044" cy="4389120"/>
          </a:xfrm>
        </p:spPr>
        <p:txBody>
          <a:bodyPr>
            <a:normAutofit/>
          </a:bodyPr>
          <a:lstStyle/>
          <a:p>
            <a:r>
              <a:rPr lang="cs-CZ" sz="2400" dirty="0"/>
              <a:t>Za počátek balonového létání je považován 4. </a:t>
            </a:r>
            <a:r>
              <a:rPr lang="cs-CZ" sz="2400" dirty="0" smtClean="0"/>
              <a:t>červen 1783</a:t>
            </a:r>
            <a:r>
              <a:rPr lang="cs-CZ" sz="2400" dirty="0"/>
              <a:t>, </a:t>
            </a:r>
            <a:r>
              <a:rPr lang="cs-CZ" sz="2400" dirty="0" smtClean="0"/>
              <a:t>kdy vzlétl balon </a:t>
            </a:r>
            <a:r>
              <a:rPr lang="cs-CZ" sz="2400" dirty="0"/>
              <a:t>bratrů </a:t>
            </a:r>
            <a:r>
              <a:rPr lang="cs-CZ" sz="2400" dirty="0" err="1"/>
              <a:t>Montgolfiérů</a:t>
            </a:r>
            <a:r>
              <a:rPr lang="cs-CZ" sz="2400" dirty="0"/>
              <a:t> </a:t>
            </a:r>
            <a:r>
              <a:rPr lang="cs-CZ" sz="2400" dirty="0" smtClean="0"/>
              <a:t>za  Ludvíka XVI. </a:t>
            </a:r>
            <a:r>
              <a:rPr lang="cs-CZ" sz="2400" dirty="0"/>
              <a:t>Prvními pasažéry byly ovce, kachna a </a:t>
            </a:r>
            <a:r>
              <a:rPr lang="cs-CZ" sz="2400" dirty="0" smtClean="0"/>
              <a:t>kohout.</a:t>
            </a:r>
            <a:endParaRPr lang="cs-CZ" sz="2400" dirty="0"/>
          </a:p>
          <a:p>
            <a:r>
              <a:rPr lang="cs-CZ" sz="2400" dirty="0" smtClean="0"/>
              <a:t>V </a:t>
            </a:r>
            <a:r>
              <a:rPr lang="cs-CZ" sz="2400" dirty="0"/>
              <a:t>tentýž rok se vznesl i první plynem plněný balon profesora </a:t>
            </a:r>
            <a:r>
              <a:rPr lang="cs-CZ" sz="2400" dirty="0" smtClean="0"/>
              <a:t>Charlese.</a:t>
            </a:r>
          </a:p>
          <a:p>
            <a:r>
              <a:rPr lang="cs-CZ" sz="2400" dirty="0" smtClean="0"/>
              <a:t>Plynové </a:t>
            </a:r>
            <a:r>
              <a:rPr lang="cs-CZ" sz="2400" dirty="0"/>
              <a:t>balony pak byly </a:t>
            </a:r>
            <a:r>
              <a:rPr lang="cs-CZ" sz="2400" dirty="0" smtClean="0"/>
              <a:t>využívány</a:t>
            </a:r>
            <a:r>
              <a:rPr lang="cs-CZ" dirty="0" smtClean="0"/>
              <a:t>	          </a:t>
            </a:r>
            <a:endParaRPr lang="cs-CZ" sz="1100" i="1" dirty="0" smtClean="0">
              <a:latin typeface="Constantia (Základní text)"/>
            </a:endParaRPr>
          </a:p>
          <a:p>
            <a:pPr marL="0" indent="0">
              <a:buNone/>
            </a:pPr>
            <a:r>
              <a:rPr lang="cs-CZ" sz="2400" dirty="0" smtClean="0"/>
              <a:t>   v </a:t>
            </a:r>
            <a:r>
              <a:rPr lang="cs-CZ" sz="2400" dirty="0"/>
              <a:t>civilní a hlavně vojenské </a:t>
            </a:r>
            <a:r>
              <a:rPr lang="cs-CZ" sz="2400" dirty="0" smtClean="0"/>
              <a:t>sféře.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Byly </a:t>
            </a:r>
            <a:r>
              <a:rPr lang="cs-CZ" sz="2400" dirty="0"/>
              <a:t>plněny vodíkem nebo </a:t>
            </a:r>
            <a:r>
              <a:rPr lang="cs-CZ" sz="2400" dirty="0" smtClean="0"/>
              <a:t>svítiplynem                                           a nakonec </a:t>
            </a:r>
            <a:r>
              <a:rPr lang="cs-CZ" sz="2400" dirty="0"/>
              <a:t>bezpečným </a:t>
            </a:r>
            <a:r>
              <a:rPr lang="cs-CZ" sz="2400" dirty="0" smtClean="0"/>
              <a:t>heliem.</a:t>
            </a:r>
          </a:p>
          <a:p>
            <a:pPr algn="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1149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haroni" pitchFamily="2" charset="-79"/>
                <a:cs typeface="Aharoni" pitchFamily="2" charset="-79"/>
              </a:rPr>
              <a:t>V</a:t>
            </a:r>
            <a:r>
              <a:rPr lang="cs-CZ" b="1" dirty="0" smtClean="0">
                <a:latin typeface="Aharoni" pitchFamily="2" charset="-79"/>
                <a:cs typeface="Aharoni" pitchFamily="2" charset="-79"/>
              </a:rPr>
              <a:t>ý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zkum a rekordy</a:t>
            </a:r>
            <a:endParaRPr lang="cs-CZ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V září 1901 dosáhli němečtí vzduchoplavci </a:t>
            </a:r>
            <a:r>
              <a:rPr lang="cs-CZ" sz="3000" dirty="0" err="1"/>
              <a:t>Berson</a:t>
            </a:r>
            <a:r>
              <a:rPr lang="cs-CZ" sz="3000" dirty="0"/>
              <a:t> a </a:t>
            </a:r>
            <a:r>
              <a:rPr lang="cs-CZ" sz="3000" dirty="0" err="1"/>
              <a:t>Suerig</a:t>
            </a:r>
            <a:r>
              <a:rPr lang="cs-CZ" sz="3000" dirty="0"/>
              <a:t> výšky 10 800 m, což zůstalo rekordem až do roku </a:t>
            </a:r>
            <a:r>
              <a:rPr lang="cs-CZ" sz="3000" dirty="0" smtClean="0"/>
              <a:t>1931, kdy </a:t>
            </a:r>
            <a:r>
              <a:rPr lang="cs-CZ" sz="3000" dirty="0"/>
              <a:t>Švýcar Auguste </a:t>
            </a:r>
            <a:r>
              <a:rPr lang="cs-CZ" sz="3000" dirty="0" err="1" smtClean="0"/>
              <a:t>Piccard</a:t>
            </a:r>
            <a:r>
              <a:rPr lang="cs-CZ" sz="3000" dirty="0" smtClean="0"/>
              <a:t> ve </a:t>
            </a:r>
            <a:r>
              <a:rPr lang="cs-CZ" sz="3000" dirty="0"/>
              <a:t>speciálně vyrobeném balónu </a:t>
            </a:r>
            <a:r>
              <a:rPr lang="cs-CZ" sz="3000" dirty="0" smtClean="0"/>
              <a:t>            o </a:t>
            </a:r>
            <a:r>
              <a:rPr lang="cs-CZ" sz="3000" dirty="0"/>
              <a:t>objemu 14 130 m³ dosáhl </a:t>
            </a:r>
            <a:r>
              <a:rPr lang="cs-CZ" sz="3000" dirty="0" smtClean="0"/>
              <a:t>výšky   15 </a:t>
            </a:r>
            <a:r>
              <a:rPr lang="cs-CZ" sz="3000" dirty="0"/>
              <a:t>780 m.</a:t>
            </a:r>
          </a:p>
        </p:txBody>
      </p:sp>
    </p:spTree>
    <p:extLst>
      <p:ext uri="{BB962C8B-B14F-4D97-AF65-F5344CB8AC3E}">
        <p14:creationId xmlns:p14="http://schemas.microsoft.com/office/powerpoint/2010/main" val="3019144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haroni" pitchFamily="2" charset="-79"/>
                <a:cs typeface="Aharoni" pitchFamily="2" charset="-79"/>
              </a:rPr>
              <a:t>Prvn</a:t>
            </a:r>
            <a:r>
              <a:rPr lang="cs-CZ" b="1" dirty="0" smtClean="0">
                <a:latin typeface="Aharoni" pitchFamily="2" charset="-79"/>
                <a:cs typeface="Aharoni" pitchFamily="2" charset="-79"/>
              </a:rPr>
              <a:t>í horkovzdušný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 bal</a:t>
            </a:r>
            <a:r>
              <a:rPr lang="cs-CZ" b="1" dirty="0" smtClean="0">
                <a:latin typeface="Aharoni" pitchFamily="2" charset="-79"/>
                <a:cs typeface="Aharoni" pitchFamily="2" charset="-79"/>
              </a:rPr>
              <a:t>ó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n       v </a:t>
            </a:r>
            <a:r>
              <a:rPr lang="cs-CZ" b="1" dirty="0" smtClean="0">
                <a:latin typeface="Aharoni" pitchFamily="2" charset="-79"/>
                <a:cs typeface="Aharoni" pitchFamily="2" charset="-79"/>
              </a:rPr>
              <a:t>Československu</a:t>
            </a:r>
            <a:endParaRPr lang="cs-CZ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76872"/>
            <a:ext cx="8229600" cy="4389120"/>
          </a:xfrm>
        </p:spPr>
        <p:txBody>
          <a:bodyPr>
            <a:normAutofit/>
          </a:bodyPr>
          <a:lstStyle/>
          <a:p>
            <a:r>
              <a:rPr lang="cs-CZ" sz="3200" dirty="0"/>
              <a:t>První horkovzdušný balón v Československu byl vyroben brněnským Aviatik Klubem </a:t>
            </a:r>
            <a:r>
              <a:rPr lang="cs-CZ" sz="3200" dirty="0" smtClean="0"/>
              <a:t>      a </a:t>
            </a:r>
            <a:r>
              <a:rPr lang="cs-CZ" sz="3200" dirty="0"/>
              <a:t>veřejnosti byl </a:t>
            </a:r>
            <a:r>
              <a:rPr lang="cs-CZ" sz="3200" dirty="0" smtClean="0"/>
              <a:t>představen </a:t>
            </a:r>
            <a:r>
              <a:rPr lang="cs-CZ" sz="3200" dirty="0"/>
              <a:t>v roce 1983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Klasický let balonem v Aviatik klubu stojí 2800 Kč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761486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haroni" pitchFamily="2" charset="-79"/>
                <a:cs typeface="Aharoni" pitchFamily="2" charset="-79"/>
              </a:rPr>
              <a:t>V kultu</a:t>
            </a:r>
            <a:r>
              <a:rPr lang="cs-CZ" b="1" dirty="0" smtClean="0">
                <a:latin typeface="Aharoni" pitchFamily="2" charset="-79"/>
                <a:cs typeface="Aharoni" pitchFamily="2" charset="-79"/>
              </a:rPr>
              <a:t>ř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e</a:t>
            </a:r>
            <a:endParaRPr lang="cs-CZ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Balóny </a:t>
            </a:r>
            <a:r>
              <a:rPr lang="cs-CZ" dirty="0"/>
              <a:t>se objevily i v řadě uměleckých děl.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Často </a:t>
            </a:r>
            <a:r>
              <a:rPr lang="cs-CZ" dirty="0"/>
              <a:t>vystupují například v románech </a:t>
            </a:r>
            <a:r>
              <a:rPr lang="cs-CZ" dirty="0" err="1"/>
              <a:t>Julese</a:t>
            </a:r>
            <a:r>
              <a:rPr lang="cs-CZ" dirty="0"/>
              <a:t> </a:t>
            </a:r>
            <a:r>
              <a:rPr lang="cs-CZ" dirty="0" err="1"/>
              <a:t>Vernea</a:t>
            </a:r>
            <a:r>
              <a:rPr lang="cs-CZ" dirty="0"/>
              <a:t> (Pět neděl v balóně, Tajuplný ostrov).</a:t>
            </a:r>
          </a:p>
        </p:txBody>
      </p:sp>
    </p:spTree>
    <p:extLst>
      <p:ext uri="{BB962C8B-B14F-4D97-AF65-F5344CB8AC3E}">
        <p14:creationId xmlns:p14="http://schemas.microsoft.com/office/powerpoint/2010/main" val="13148785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38165834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97</TotalTime>
  <Words>301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Balon</vt:lpstr>
      <vt:lpstr>Historie</vt:lpstr>
      <vt:lpstr>Výzkum a rekordy</vt:lpstr>
      <vt:lpstr>První horkovzdušný balón       v Československu</vt:lpstr>
      <vt:lpstr>V kultuře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LG's Computer</dc:creator>
  <cp:lastModifiedBy>jitka</cp:lastModifiedBy>
  <cp:revision>14</cp:revision>
  <dcterms:created xsi:type="dcterms:W3CDTF">2014-12-03T15:50:55Z</dcterms:created>
  <dcterms:modified xsi:type="dcterms:W3CDTF">2013-05-17T02:31:54Z</dcterms:modified>
</cp:coreProperties>
</file>